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310" r:id="rId6"/>
    <p:sldId id="293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296" r:id="rId16"/>
    <p:sldId id="29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8D4"/>
    <a:srgbClr val="5473A9"/>
    <a:srgbClr val="FFD966"/>
    <a:srgbClr val="4C6FAE"/>
    <a:srgbClr val="FFFAEB"/>
    <a:srgbClr val="A4C8E8"/>
    <a:srgbClr val="FFF2CC"/>
    <a:srgbClr val="FFFFFF"/>
    <a:srgbClr val="738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3648"/>
        <p:guide pos="2664"/>
        <p:guide orient="horz" pos="2664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07.04.2025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44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932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601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56C2E115-5267-49A0-A702-59745AC64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04479580-C1B1-4B70-875C-70152944F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4355" y="4687178"/>
            <a:ext cx="159851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1323CA5D-7F88-4E2C-B2E1-D03E01072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0172" y="17266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DFF095-F8DE-447E-A83F-BD55BD03B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3189" y="71740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S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FA2755C1-A0B6-448A-BE5D-4B492BB7B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693" y="285863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F3357-BDC3-43CE-89C0-05F5AB97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3216" y="3667946"/>
            <a:ext cx="9285382" cy="1277857"/>
          </a:xfrm>
        </p:spPr>
        <p:txBody>
          <a:bodyPr rtlCol="0" anchor="ctr"/>
          <a:lstStyle>
            <a:lvl1pPr algn="l">
              <a:defRPr sz="6000" cap="all" baseline="0"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EFD7F6-12F1-44A8-B26F-82773993F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0418" y="5325276"/>
            <a:ext cx="3677297" cy="682094"/>
          </a:xfrm>
        </p:spPr>
        <p:txBody>
          <a:bodyPr rtlCol="0" anchor="ctr"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2DEC412-0EF3-4D93-AF25-A2D2F5A5093A}"/>
              </a:ext>
            </a:extLst>
          </p:cNvPr>
          <p:cNvCxnSpPr>
            <a:cxnSpLocks/>
          </p:cNvCxnSpPr>
          <p:nvPr userDrawn="1"/>
        </p:nvCxnSpPr>
        <p:spPr>
          <a:xfrm>
            <a:off x="2536371" y="2017985"/>
            <a:ext cx="0" cy="15343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C2836A9-D1F4-4562-B95F-B7BF8F4713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428" y="5655432"/>
            <a:ext cx="33188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xmlns="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xmlns="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xmlns="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xmlns="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xmlns="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xmlns="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xmlns="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xmlns="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xmlns="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xmlns="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xmlns="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xmlns="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xmlns="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xmlns="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xmlns="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xmlns="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xmlns="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xmlns="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xmlns="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xmlns="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xmlns="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xmlns="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xmlns="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xmlns="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xmlns="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xmlns="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xmlns="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xmlns="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xmlns="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xmlns="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xmlns="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xmlns="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xmlns="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4A9869E4-27A3-4A22-92EA-ECD5099EC492}"/>
              </a:ext>
            </a:extLst>
          </p:cNvPr>
          <p:cNvSpPr/>
          <p:nvPr userDrawn="1"/>
        </p:nvSpPr>
        <p:spPr>
          <a:xfrm>
            <a:off x="5294443" y="-136525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  <a:gd name="connsiteX17" fmla="*/ 1341004 w 6175114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lnTo>
                  <a:pt x="1341004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xmlns="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xmlns="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rgbClr val="54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xmlns="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xmlns="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xmlns="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package" Target="../embeddings/_________Microsoft_Word8.docx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3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package" Target="../embeddings/_________Microsoft_Word4.docx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package" Target="../embeddings/_________Microsoft_Word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7.docx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package" Target="../embeddings/_________Microsoft_Word6.docx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2" b="3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10" y="0"/>
            <a:ext cx="12192000" cy="687541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A2D5ABC8-73C6-4DB8-B474-F46298EA2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6699" y="3670831"/>
            <a:ext cx="1598515" cy="16811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20C49F68-0122-45AF-8FB2-4A73D67BE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1549" y="1177402"/>
            <a:ext cx="1253665" cy="1681163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Н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0FFBF6C-2281-4A59-8BF0-A256739C0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942" y="-8709"/>
            <a:ext cx="1253665" cy="16811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C600DDB-51C1-4E0E-8FC1-10C888E4E7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586" y="2327413"/>
            <a:ext cx="1253665" cy="16811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xmlns="" id="{F69B5076-6A18-4AD8-A2C2-DB967CF6E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581" y="5351994"/>
            <a:ext cx="2832428" cy="68209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КОРОБОЧНОЕ РЕШЕНИЕ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BC4BB374-4C53-4405-B3D6-928C68A87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36875" y="2017984"/>
            <a:ext cx="0" cy="1534320"/>
          </a:xfrm>
          <a:prstGeom prst="line">
            <a:avLst/>
          </a:prstGeom>
          <a:ln w="19050">
            <a:solidFill>
              <a:srgbClr val="54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DDB411-0E13-3741-911B-CFCB74C5B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45428" y="5655432"/>
            <a:ext cx="3318888" cy="0"/>
          </a:xfrm>
          <a:prstGeom prst="line">
            <a:avLst/>
          </a:prstGeom>
          <a:ln w="19050">
            <a:solidFill>
              <a:srgbClr val="54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EE427349-2C23-4643-A4C8-552661FA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339" y="3580425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Создание РНКО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 ФОРМЕ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ООО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Уведомление об избрании </a:t>
            </a:r>
            <a:r>
              <a:rPr lang="ru-RU" sz="1400" dirty="0" smtClean="0">
                <a:solidFill>
                  <a:schemeClr val="bg1"/>
                </a:solidFill>
              </a:rPr>
              <a:t>Совета </a:t>
            </a:r>
            <a:r>
              <a:rPr lang="ru-RU" sz="1400" dirty="0">
                <a:solidFill>
                  <a:schemeClr val="bg1"/>
                </a:solidFill>
              </a:rPr>
              <a:t>директоров необходимо заполнить информацией, относящейся к создаваемой РНКО. Уведомление должно быть подписано лицом, уполномоченным решением общего собрания учредителей/решением единственного учредителя на подписание документов с расшифровкой фамилии, имени и отчества уполномоченного на подписание лица.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85522"/>
              </p:ext>
            </p:extLst>
          </p:nvPr>
        </p:nvGraphicFramePr>
        <p:xfrm>
          <a:off x="8162925" y="30781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2925" y="30781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74250"/>
            <a:ext cx="4479009" cy="7630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284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- документы</a:t>
            </a:r>
            <a:r>
              <a:rPr lang="ru-RU" sz="1400" dirty="0">
                <a:solidFill>
                  <a:schemeClr val="bg1"/>
                </a:solidFill>
              </a:rPr>
              <a:t>, предусмотренные нормативными актами Банка России, устанавливающими порядок и критерии оценки финансового положения учредителей кредитной </a:t>
            </a:r>
            <a:r>
              <a:rPr lang="ru-RU" sz="1400" dirty="0" smtClean="0">
                <a:solidFill>
                  <a:schemeClr val="bg1"/>
                </a:solidFill>
              </a:rPr>
              <a:t>организации;</a:t>
            </a: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документы, предусмотренные нормативными актами Банка России, определяющими порядок оценки соответствия квалификационным требованиям и требованиям к деловой репутации лиц, указанных в статье 60 Федерального закона </a:t>
            </a:r>
            <a:r>
              <a:rPr lang="ru-RU" sz="1400" dirty="0" smtClean="0">
                <a:solidFill>
                  <a:schemeClr val="bg1"/>
                </a:solidFill>
              </a:rPr>
              <a:t>«О </a:t>
            </a:r>
            <a:r>
              <a:rPr lang="ru-RU" sz="1400" dirty="0">
                <a:solidFill>
                  <a:schemeClr val="bg1"/>
                </a:solidFill>
              </a:rPr>
              <a:t>Центральном банке Российской Федерации (Банке России</a:t>
            </a:r>
            <a:r>
              <a:rPr lang="ru-RU" sz="1400" dirty="0" smtClean="0">
                <a:solidFill>
                  <a:schemeClr val="bg1"/>
                </a:solidFill>
              </a:rPr>
              <a:t>)»;</a:t>
            </a: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документы, подтверждающие право новой кредитной организации располагаться в здании (помещении), включая документы, необходимые для подготовки заключения о соблюдении кредитной организацией требований для осуществления кассовых операций.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8840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379" y="294828"/>
            <a:ext cx="7720290" cy="73228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5473A9"/>
                </a:solidFill>
              </a:rPr>
              <a:t>Оформление документов</a:t>
            </a:r>
            <a:endParaRPr lang="ru-RU" dirty="0">
              <a:solidFill>
                <a:srgbClr val="5473A9"/>
              </a:solidFill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18E5D0F5-4C11-47EE-BA9F-DEF2F44DD3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" r="64427" b="4197"/>
          <a:stretch/>
        </p:blipFill>
        <p:spPr>
          <a:xfrm>
            <a:off x="0" y="0"/>
            <a:ext cx="4532671" cy="6875418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671" h="6875418">
                <a:moveTo>
                  <a:pt x="0" y="0"/>
                </a:moveTo>
                <a:lnTo>
                  <a:pt x="4532671" y="0"/>
                </a:lnTo>
                <a:lnTo>
                  <a:pt x="2222090" y="6875418"/>
                </a:lnTo>
                <a:lnTo>
                  <a:pt x="0" y="6875418"/>
                </a:lnTo>
                <a:close/>
              </a:path>
            </a:pathLst>
          </a:custGeom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4532671" cy="6875418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671" h="6875418">
                <a:moveTo>
                  <a:pt x="0" y="0"/>
                </a:moveTo>
                <a:lnTo>
                  <a:pt x="4532671" y="0"/>
                </a:lnTo>
                <a:lnTo>
                  <a:pt x="2222090" y="6875418"/>
                </a:lnTo>
                <a:lnTo>
                  <a:pt x="0" y="68754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66139" y="2352902"/>
            <a:ext cx="8028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Все вышеуказанные документы должны быть представлены в формате .</a:t>
            </a:r>
            <a:r>
              <a:rPr lang="ru-RU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pdf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а устав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бизнес-план помимо формата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.pdf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должны быть представлены в формате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docx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Полный текст документов в формате .</a:t>
            </a:r>
            <a:r>
              <a:rPr lang="ru-RU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docx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также должен иметь скан-копии листов (цветное изображение), содержащих подписи лиц, уполномоченных на подписание документов/ должностных лиц и оттиски печатей юридических лиц. </a:t>
            </a:r>
          </a:p>
        </p:txBody>
      </p:sp>
    </p:spTree>
    <p:extLst>
      <p:ext uri="{BB962C8B-B14F-4D97-AF65-F5344CB8AC3E}">
        <p14:creationId xmlns:p14="http://schemas.microsoft.com/office/powerpoint/2010/main" val="24558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4222" y="473213"/>
            <a:ext cx="6501493" cy="7322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473A9"/>
                </a:solidFill>
              </a:rPr>
              <a:t>Полезные ссылки</a:t>
            </a:r>
            <a:endParaRPr lang="ru-RU" dirty="0">
              <a:solidFill>
                <a:srgbClr val="5473A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9767" y="-4082"/>
            <a:ext cx="3972233" cy="6858000"/>
          </a:xfrm>
          <a:custGeom>
            <a:avLst/>
            <a:gdLst>
              <a:gd name="connsiteX0" fmla="*/ 2290917 w 3972233"/>
              <a:gd name="connsiteY0" fmla="*/ 0 h 6858000"/>
              <a:gd name="connsiteX1" fmla="*/ 3972233 w 3972233"/>
              <a:gd name="connsiteY1" fmla="*/ 0 h 6858000"/>
              <a:gd name="connsiteX2" fmla="*/ 3972233 w 3972233"/>
              <a:gd name="connsiteY2" fmla="*/ 6858000 h 6858000"/>
              <a:gd name="connsiteX3" fmla="*/ 0 w 3972233"/>
              <a:gd name="connsiteY3" fmla="*/ 6848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233" h="6858000">
                <a:moveTo>
                  <a:pt x="2290917" y="0"/>
                </a:moveTo>
                <a:lnTo>
                  <a:pt x="3972233" y="0"/>
                </a:lnTo>
                <a:lnTo>
                  <a:pt x="3972233" y="6858000"/>
                </a:lnTo>
                <a:lnTo>
                  <a:pt x="0" y="6848167"/>
                </a:lnTo>
                <a:close/>
              </a:path>
            </a:pathLst>
          </a:custGeom>
        </p:spPr>
      </p:pic>
      <p:sp>
        <p:nvSpPr>
          <p:cNvPr id="23" name="Прямоугольник 28"/>
          <p:cNvSpPr/>
          <p:nvPr/>
        </p:nvSpPr>
        <p:spPr>
          <a:xfrm>
            <a:off x="8206571" y="0"/>
            <a:ext cx="3985429" cy="6862082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22" y="1990314"/>
            <a:ext cx="98513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27446" y="1926791"/>
            <a:ext cx="3289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Личный кабинет участника информационного обмена для подачи в Банк России комплекта документов для государственной регистрации кредитной организации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8" name="Рисунок 3" descr="image0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22" y="4203082"/>
            <a:ext cx="967327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27446" y="4140573"/>
            <a:ext cx="3578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Конструктор платежных поручений для оплаты государственной пошлины за предоставление лицензии на осуществление банковских операций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4222" y="473213"/>
            <a:ext cx="6501493" cy="7322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473A9"/>
                </a:solidFill>
              </a:rPr>
              <a:t>Цель</a:t>
            </a:r>
            <a:endParaRPr lang="ru-RU" dirty="0">
              <a:solidFill>
                <a:srgbClr val="5473A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</a:t>
            </a:fld>
            <a:endParaRPr lang="ru-RU" noProof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571" y="0"/>
            <a:ext cx="3985429" cy="6858000"/>
          </a:xfrm>
          <a:custGeom>
            <a:avLst/>
            <a:gdLst>
              <a:gd name="connsiteX0" fmla="*/ 3461565 w 3985429"/>
              <a:gd name="connsiteY0" fmla="*/ 0 h 6858000"/>
              <a:gd name="connsiteX1" fmla="*/ 3975197 w 3985429"/>
              <a:gd name="connsiteY1" fmla="*/ 0 h 6858000"/>
              <a:gd name="connsiteX2" fmla="*/ 3985429 w 3985429"/>
              <a:gd name="connsiteY2" fmla="*/ 6849291 h 6858000"/>
              <a:gd name="connsiteX3" fmla="*/ 0 w 3985429"/>
              <a:gd name="connsiteY3" fmla="*/ 6858000 h 6858000"/>
              <a:gd name="connsiteX4" fmla="*/ 2297431 w 3985429"/>
              <a:gd name="connsiteY4" fmla="*/ 92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5429" h="6858000">
                <a:moveTo>
                  <a:pt x="3461565" y="0"/>
                </a:moveTo>
                <a:lnTo>
                  <a:pt x="3975197" y="0"/>
                </a:lnTo>
                <a:lnTo>
                  <a:pt x="3985429" y="6849291"/>
                </a:lnTo>
                <a:lnTo>
                  <a:pt x="0" y="6858000"/>
                </a:lnTo>
                <a:lnTo>
                  <a:pt x="2297431" y="9252"/>
                </a:lnTo>
                <a:close/>
              </a:path>
            </a:pathLst>
          </a:custGeom>
        </p:spPr>
      </p:pic>
      <p:sp>
        <p:nvSpPr>
          <p:cNvPr id="23" name="Прямоугольник 28"/>
          <p:cNvSpPr/>
          <p:nvPr/>
        </p:nvSpPr>
        <p:spPr>
          <a:xfrm>
            <a:off x="8206571" y="0"/>
            <a:ext cx="3985429" cy="6862082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9468" y="1670363"/>
            <a:ext cx="8028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Коробочное решение разработано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оптимизации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прохождения процедуры регистрации новой расчетной небанковской кредитной организации в форме общества с ограниченной ответственностью и является дополнением в виде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документов к Порядку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действий соискателя для регистрации кредитной организации и получения лицензии на осуществление банковских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операций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4569" y="5083443"/>
            <a:ext cx="213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Порядок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действий соискателя </a:t>
            </a:r>
          </a:p>
        </p:txBody>
      </p:sp>
      <p:pic>
        <p:nvPicPr>
          <p:cNvPr id="2050" name="Рисунок 2" descr="image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52" y="4968208"/>
            <a:ext cx="96758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2699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Проект ходатайства </a:t>
            </a:r>
            <a:r>
              <a:rPr lang="ru-RU" sz="1400" dirty="0">
                <a:solidFill>
                  <a:schemeClr val="bg1"/>
                </a:solidFill>
              </a:rPr>
              <a:t>содержит полный перечень банковских операций, которые имеет право осуществлять расчетная небанковская кредитная организация.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В полный перечень банковских операций в ходатайстве могут быть внесены следующие изменения: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- из перечня предполагаемых к осуществлению банковских операций можно исключить одновременно: - инкассацию денежных средств, векселей, платежных и расчетных документов и кассовое обслуживание физических и юридических лиц и - куплю-продажу иностранной валюты в наличной форме;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- банковские операции: - открытие и ведение банковских счетов юридических лиц и - осуществление переводов денежных средств по поручению юридических лиц, в том числе банков-корреспондентов, по их банковским счетам должны в любом случае оставаться в ходатайстве и не могут быть исключены.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	Ходатайство должно быть подписано лицом, уполномоченным на подписание документов решением общего собрания учредителей/решением единственного учредителя с расшифровкой фамилии, имени и отчества подписавшего лица, с указанием должности и </a:t>
            </a:r>
            <a:r>
              <a:rPr lang="ru-RU" sz="1400" dirty="0" smtClean="0">
                <a:solidFill>
                  <a:schemeClr val="bg1"/>
                </a:solidFill>
              </a:rPr>
              <a:t>полномочий </a:t>
            </a:r>
            <a:r>
              <a:rPr lang="ru-RU" sz="1400" dirty="0">
                <a:solidFill>
                  <a:schemeClr val="bg1"/>
                </a:solidFill>
              </a:rPr>
              <a:t>в случае подписания от имени юридического </a:t>
            </a:r>
            <a:r>
              <a:rPr lang="ru-RU" sz="1400" dirty="0" smtClean="0">
                <a:solidFill>
                  <a:schemeClr val="bg1"/>
                </a:solidFill>
              </a:rPr>
              <a:t>лица, </a:t>
            </a:r>
            <a:r>
              <a:rPr lang="ru-RU" sz="1400" dirty="0">
                <a:solidFill>
                  <a:schemeClr val="bg1"/>
                </a:solidFill>
              </a:rPr>
              <a:t>подпись от имени юридического лица должна быть заверена печатью юридического лица (в случае ее наличия).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34757"/>
              </p:ext>
            </p:extLst>
          </p:nvPr>
        </p:nvGraphicFramePr>
        <p:xfrm>
          <a:off x="8040297" y="590677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0297" y="590677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Протокол общего собрания учредителей/решение единственного </a:t>
            </a:r>
            <a:r>
              <a:rPr lang="ru-RU" sz="1400" dirty="0" smtClean="0">
                <a:solidFill>
                  <a:schemeClr val="bg1"/>
                </a:solidFill>
              </a:rPr>
              <a:t>учредителя.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	Составлено два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варианта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документа: решение единственного учредителя для случая учреждения РНКО одним лицом и протокол общего собрания учредителей для учреждения РНКО двумя и более лицами.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Протокол/Решение содержит прочерки, которые требуется заполнить информацией, относящейся к создаваемой </a:t>
            </a:r>
            <a:r>
              <a:rPr lang="ru-RU" sz="1400" dirty="0" smtClean="0">
                <a:solidFill>
                  <a:schemeClr val="bg1"/>
                </a:solidFill>
              </a:rPr>
              <a:t>РНКО и отражающей специфику.</a:t>
            </a: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Протокол/Решение должен(о) быть подписан(о) всеми учредителями/единственным учредителем с расшифровкой фамилии, имени и отчества подписавших лиц, с указанием должности и </a:t>
            </a:r>
            <a:r>
              <a:rPr lang="ru-RU" sz="1400" dirty="0" smtClean="0">
                <a:solidFill>
                  <a:schemeClr val="bg1"/>
                </a:solidFill>
              </a:rPr>
              <a:t>полномочий </a:t>
            </a:r>
            <a:r>
              <a:rPr lang="ru-RU" sz="1400" dirty="0">
                <a:solidFill>
                  <a:schemeClr val="bg1"/>
                </a:solidFill>
              </a:rPr>
              <a:t>в случае подписания от имени юридического лица, подпись от имени юридического лица должна быть заверена печатью юридического лица (в случае ее наличия).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78641"/>
            <a:ext cx="4479009" cy="10420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54671"/>
              </p:ext>
            </p:extLst>
          </p:nvPr>
        </p:nvGraphicFramePr>
        <p:xfrm>
          <a:off x="6738025" y="45569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8025" y="45569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85726"/>
              </p:ext>
            </p:extLst>
          </p:nvPr>
        </p:nvGraphicFramePr>
        <p:xfrm>
          <a:off x="9454241" y="45569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54241" y="45569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537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Устав содержит прочерки, которые требуется заполнить информацией, относящейся к создаваемой РНКО, в том числе указать: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дату протокола общего собрания учредителей/решения единственного учредителя на титульном листе устава и в пункте 1.1 устава;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на титульном листе должно быть указано место </a:t>
            </a:r>
            <a:r>
              <a:rPr lang="ru-RU" sz="1400" dirty="0" smtClean="0">
                <a:solidFill>
                  <a:schemeClr val="bg1"/>
                </a:solidFill>
              </a:rPr>
              <a:t>нахождения РН</a:t>
            </a:r>
            <a:r>
              <a:rPr lang="ru-RU" sz="1400" dirty="0">
                <a:solidFill>
                  <a:schemeClr val="bg1"/>
                </a:solidFill>
              </a:rPr>
              <a:t>К</a:t>
            </a:r>
            <a:r>
              <a:rPr lang="ru-RU" sz="1400" dirty="0" smtClean="0">
                <a:solidFill>
                  <a:schemeClr val="bg1"/>
                </a:solidFill>
              </a:rPr>
              <a:t>О </a:t>
            </a:r>
            <a:r>
              <a:rPr lang="ru-RU" sz="1400" dirty="0">
                <a:solidFill>
                  <a:schemeClr val="bg1"/>
                </a:solidFill>
              </a:rPr>
              <a:t>(название населенного пункта, если населенный пункт не является столицей субъекта </a:t>
            </a:r>
            <a:r>
              <a:rPr lang="ru-RU" sz="1400" dirty="0" smtClean="0">
                <a:solidFill>
                  <a:schemeClr val="bg1"/>
                </a:solidFill>
              </a:rPr>
              <a:t>федерации - </a:t>
            </a:r>
            <a:r>
              <a:rPr lang="ru-RU" sz="1400" dirty="0">
                <a:solidFill>
                  <a:schemeClr val="bg1"/>
                </a:solidFill>
              </a:rPr>
              <a:t>указывается субъект федерации, в котором находится этот населенный пункт) и год (год соответствует году принятия решения о создании РНКО);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согласованное с Банком России полное и сокращенное фирменное наименование на титульном листе устава и в пункте 1.4;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место нахождения РНКО (наименование населенного пункта) на титульном листе устава и в пункте </a:t>
            </a:r>
            <a:r>
              <a:rPr lang="ru-RU" sz="1400" dirty="0" smtClean="0">
                <a:solidFill>
                  <a:schemeClr val="bg1"/>
                </a:solidFill>
              </a:rPr>
              <a:t>1.5</a:t>
            </a:r>
            <a:r>
              <a:rPr lang="ru-RU" sz="1400" dirty="0">
                <a:solidFill>
                  <a:schemeClr val="bg1"/>
                </a:solidFill>
              </a:rPr>
              <a:t>;</a:t>
            </a:r>
            <a:r>
              <a:rPr lang="ru-RU" sz="1400" dirty="0" smtClean="0">
                <a:solidFill>
                  <a:schemeClr val="bg1"/>
                </a:solidFill>
              </a:rPr>
              <a:t> адрес в </a:t>
            </a:r>
            <a:r>
              <a:rPr lang="ru-RU" sz="1400" dirty="0">
                <a:solidFill>
                  <a:schemeClr val="bg1"/>
                </a:solidFill>
              </a:rPr>
              <a:t>пункте 1.5 устава </a:t>
            </a:r>
            <a:r>
              <a:rPr lang="ru-RU" sz="1400" dirty="0" smtClean="0">
                <a:solidFill>
                  <a:schemeClr val="bg1"/>
                </a:solidFill>
              </a:rPr>
              <a:t>должен </a:t>
            </a:r>
            <a:r>
              <a:rPr lang="ru-RU" sz="1400" dirty="0">
                <a:solidFill>
                  <a:schemeClr val="bg1"/>
                </a:solidFill>
              </a:rPr>
              <a:t>быть заполнен в соответствии с адресом, по которому будет располагаться РНКО и соответствовать информации, содержащейся в Федеральной информационной адресной системе;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- в пункте 2.3 устава необходимо указать перечень банковских операций таких же, что указаны и в ходатайстве.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После дополнения устава необходимой </a:t>
            </a:r>
            <a:r>
              <a:rPr lang="ru-RU" sz="1400" dirty="0" smtClean="0">
                <a:solidFill>
                  <a:schemeClr val="bg1"/>
                </a:solidFill>
              </a:rPr>
              <a:t>информацией </a:t>
            </a:r>
            <a:r>
              <a:rPr lang="ru-RU" sz="1400" dirty="0">
                <a:solidFill>
                  <a:schemeClr val="bg1"/>
                </a:solidFill>
              </a:rPr>
              <a:t>устав должен быть подписан лицом, уполномоченным на подписание документов решением общего собрания учредителей/решением единственного учредителя с расшифровкой фамилии, имени и отчества уполномоченного на подписание лица.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17032"/>
            <a:ext cx="4479009" cy="716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48500"/>
              </p:ext>
            </p:extLst>
          </p:nvPr>
        </p:nvGraphicFramePr>
        <p:xfrm>
          <a:off x="8107965" y="63222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7965" y="63222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60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Бизнес-план содержит текст, выделенный красным цветом </a:t>
            </a:r>
            <a:r>
              <a:rPr lang="ru-RU" sz="1400" dirty="0" smtClean="0">
                <a:solidFill>
                  <a:schemeClr val="bg1"/>
                </a:solidFill>
              </a:rPr>
              <a:t>– </a:t>
            </a:r>
            <a:r>
              <a:rPr lang="ru-RU" sz="1400" dirty="0">
                <a:solidFill>
                  <a:schemeClr val="bg1"/>
                </a:solidFill>
              </a:rPr>
              <a:t>это положения, требующие заполнения в зависимости от выбора конкретной бизнес-модели и программы действий на период действия бизнес-плана будущей </a:t>
            </a:r>
            <a:r>
              <a:rPr lang="ru-RU" sz="1400" dirty="0" smtClean="0">
                <a:solidFill>
                  <a:schemeClr val="bg1"/>
                </a:solidFill>
              </a:rPr>
              <a:t>РНКО, отражающих специфику ее деятельности. </a:t>
            </a:r>
            <a:r>
              <a:rPr lang="ru-RU" sz="1400" dirty="0">
                <a:solidFill>
                  <a:schemeClr val="bg1"/>
                </a:solidFill>
              </a:rPr>
              <a:t>Срок, на который </a:t>
            </a:r>
            <a:r>
              <a:rPr lang="ru-RU" sz="1400" dirty="0" smtClean="0">
                <a:solidFill>
                  <a:schemeClr val="bg1"/>
                </a:solidFill>
              </a:rPr>
              <a:t>составляется бизнес-план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указывается, начиная с предполагаемого </a:t>
            </a:r>
            <a:r>
              <a:rPr lang="ru-RU" sz="1400" dirty="0">
                <a:solidFill>
                  <a:schemeClr val="bg1"/>
                </a:solidFill>
              </a:rPr>
              <a:t>года </a:t>
            </a:r>
            <a:r>
              <a:rPr lang="ru-RU" sz="1400" dirty="0" smtClean="0">
                <a:solidFill>
                  <a:schemeClr val="bg1"/>
                </a:solidFill>
              </a:rPr>
              <a:t>получения </a:t>
            </a:r>
            <a:r>
              <a:rPr lang="ru-RU" sz="1400" dirty="0">
                <a:solidFill>
                  <a:schemeClr val="bg1"/>
                </a:solidFill>
              </a:rPr>
              <a:t>лицензии и на последующие 3 полных календарных </a:t>
            </a:r>
            <a:r>
              <a:rPr lang="ru-RU" sz="1400" dirty="0" smtClean="0">
                <a:solidFill>
                  <a:schemeClr val="bg1"/>
                </a:solidFill>
              </a:rPr>
              <a:t>года. </a:t>
            </a: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После дополнения бизнес-плана необходимой информацией, бизнес-план должен быть подписан лицом, уполномоченным решением общего собрания учредителей/решением единственного учредителя на подписание документов с </a:t>
            </a:r>
            <a:r>
              <a:rPr lang="ru-RU" sz="1400" dirty="0" smtClean="0">
                <a:solidFill>
                  <a:schemeClr val="bg1"/>
                </a:solidFill>
              </a:rPr>
              <a:t>расшифровкой его </a:t>
            </a:r>
            <a:r>
              <a:rPr lang="ru-RU" sz="1400" dirty="0">
                <a:solidFill>
                  <a:schemeClr val="bg1"/>
                </a:solidFill>
              </a:rPr>
              <a:t>фамилии, имени и </a:t>
            </a:r>
            <a:r>
              <a:rPr lang="ru-RU" sz="1400" dirty="0" smtClean="0">
                <a:solidFill>
                  <a:schemeClr val="bg1"/>
                </a:solidFill>
              </a:rPr>
              <a:t>отчества.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83455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08011"/>
              </p:ext>
            </p:extLst>
          </p:nvPr>
        </p:nvGraphicFramePr>
        <p:xfrm>
          <a:off x="7580811" y="45730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0811" y="45730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238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Заявление по форме Р11001 является документом, форма и требования к оформлению </a:t>
            </a:r>
            <a:r>
              <a:rPr lang="ru-RU" sz="1400" dirty="0" smtClean="0">
                <a:solidFill>
                  <a:schemeClr val="bg1"/>
                </a:solidFill>
              </a:rPr>
              <a:t>которого </a:t>
            </a:r>
            <a:r>
              <a:rPr lang="ru-RU" sz="1400" dirty="0">
                <a:solidFill>
                  <a:schemeClr val="bg1"/>
                </a:solidFill>
              </a:rPr>
              <a:t>устанавливаются ФНС России Приказом от 31.08.2020 № ЕД-7-14/617@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хозяйств». На официальном сайте ФНС России </a:t>
            </a:r>
            <a:r>
              <a:rPr lang="ru-RU" sz="1400" dirty="0" smtClean="0">
                <a:solidFill>
                  <a:schemeClr val="bg1"/>
                </a:solidFill>
              </a:rPr>
              <a:t>находится </a:t>
            </a:r>
            <a:r>
              <a:rPr lang="ru-RU" sz="1400" dirty="0">
                <a:solidFill>
                  <a:schemeClr val="bg1"/>
                </a:solidFill>
              </a:rPr>
              <a:t>ссылка на Заявление о государственной регистрации юридического лица при создании, которой мы рекомендуем воспользоваться при заполнении Заявления по форме Р11001: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https://www.nalog.gov.ru/rn77/fl/interest/open_business/compaby_reg/4162139/</a:t>
            </a:r>
          </a:p>
        </p:txBody>
      </p:sp>
      <p:pic>
        <p:nvPicPr>
          <p:cNvPr id="3074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322" y="4912955"/>
            <a:ext cx="98525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40176"/>
              </p:ext>
            </p:extLst>
          </p:nvPr>
        </p:nvGraphicFramePr>
        <p:xfrm>
          <a:off x="7905750" y="40624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5750" y="40624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63907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>
                <a:solidFill>
                  <a:schemeClr val="bg1"/>
                </a:solidFill>
              </a:rPr>
              <a:t>Протокол </a:t>
            </a:r>
            <a:r>
              <a:rPr lang="ru-RU" sz="1400" smtClean="0">
                <a:solidFill>
                  <a:schemeClr val="bg1"/>
                </a:solidFill>
              </a:rPr>
              <a:t>Совета </a:t>
            </a:r>
            <a:r>
              <a:rPr lang="ru-RU" sz="1400" dirty="0">
                <a:solidFill>
                  <a:schemeClr val="bg1"/>
                </a:solidFill>
              </a:rPr>
              <a:t>директоров содержит прочерки, которые необходимо заполнить информацией, относящейся к создаваемой РНКО. Протокол </a:t>
            </a:r>
            <a:r>
              <a:rPr lang="ru-RU" sz="1400" dirty="0" smtClean="0">
                <a:solidFill>
                  <a:schemeClr val="bg1"/>
                </a:solidFill>
              </a:rPr>
              <a:t>Совета </a:t>
            </a:r>
            <a:r>
              <a:rPr lang="ru-RU" sz="1400" dirty="0">
                <a:solidFill>
                  <a:schemeClr val="bg1"/>
                </a:solidFill>
              </a:rPr>
              <a:t>директоров </a:t>
            </a:r>
            <a:r>
              <a:rPr lang="ru-RU" sz="1400" dirty="0" smtClean="0">
                <a:solidFill>
                  <a:schemeClr val="bg1"/>
                </a:solidFill>
              </a:rPr>
              <a:t>должен быть </a:t>
            </a:r>
            <a:r>
              <a:rPr lang="ru-RU" sz="1400" dirty="0">
                <a:solidFill>
                  <a:schemeClr val="bg1"/>
                </a:solidFill>
              </a:rPr>
              <a:t>подписан </a:t>
            </a:r>
            <a:r>
              <a:rPr lang="ru-RU" sz="1400" dirty="0" smtClean="0">
                <a:solidFill>
                  <a:schemeClr val="bg1"/>
                </a:solidFill>
              </a:rPr>
              <a:t>Председателем Совета директоров и секретарем заседания Совета директоров </a:t>
            </a:r>
            <a:r>
              <a:rPr lang="ru-RU" sz="1400" dirty="0">
                <a:solidFill>
                  <a:schemeClr val="bg1"/>
                </a:solidFill>
              </a:rPr>
              <a:t>с расшифровкой фамилии, имени и отчества подписавших лиц.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94995"/>
              </p:ext>
            </p:extLst>
          </p:nvPr>
        </p:nvGraphicFramePr>
        <p:xfrm>
          <a:off x="8107363" y="31924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7363" y="31924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44354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371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sz="2500" dirty="0" smtClean="0">
                <a:solidFill>
                  <a:srgbClr val="5473A9"/>
                </a:solidFill>
              </a:rPr>
              <a:t>Состав комплекта документов</a:t>
            </a:r>
            <a:endParaRPr lang="ru-RU" sz="2500" dirty="0">
              <a:solidFill>
                <a:srgbClr val="5473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688" y="1306656"/>
            <a:ext cx="726455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Порядок заполнения и подписания списка учредителей установлен Приложением 3 к Инструкции Банка России от 02.04.2010 № 135-И «О порядке принятия Банком России решения о государственной регистрации кредитных организаций и выдаче лицензий на осуществление банковских операций».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53613"/>
              </p:ext>
            </p:extLst>
          </p:nvPr>
        </p:nvGraphicFramePr>
        <p:xfrm>
          <a:off x="6798591" y="304164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8591" y="304164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 rot="5400000">
            <a:off x="-611646" y="1894345"/>
            <a:ext cx="5702300" cy="44790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4000"/>
                </a:schemeClr>
              </a:gs>
              <a:gs pos="0">
                <a:srgbClr val="A4C8E8">
                  <a:alpha val="0"/>
                </a:srgbClr>
              </a:gs>
              <a:gs pos="31000">
                <a:srgbClr val="A4C8E8">
                  <a:alpha val="50000"/>
                </a:srgbClr>
              </a:gs>
              <a:gs pos="100000">
                <a:srgbClr val="A4C8E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78305"/>
            <a:ext cx="4479009" cy="530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159" y="1362414"/>
            <a:ext cx="41413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одатайство</a:t>
            </a:r>
            <a:endParaRPr lang="ru-RU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став </a:t>
            </a:r>
            <a:r>
              <a:rPr lang="ru-RU" dirty="0">
                <a:solidFill>
                  <a:schemeClr val="bg1"/>
                </a:solidFill>
              </a:rPr>
              <a:t>РНКО в форме общества с 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Бизнес-план </a:t>
            </a:r>
            <a:r>
              <a:rPr lang="ru-RU" dirty="0">
                <a:solidFill>
                  <a:schemeClr val="bg1"/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Заявление </a:t>
            </a:r>
            <a:r>
              <a:rPr lang="ru-RU" dirty="0">
                <a:solidFill>
                  <a:schemeClr val="bg1"/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ротокол </a:t>
            </a:r>
            <a:r>
              <a:rPr lang="ru-RU" dirty="0">
                <a:solidFill>
                  <a:schemeClr val="bg1"/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писок </a:t>
            </a:r>
            <a:r>
              <a:rPr lang="ru-RU" dirty="0">
                <a:solidFill>
                  <a:schemeClr val="bg1"/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ведомление </a:t>
            </a:r>
            <a:r>
              <a:rPr lang="ru-RU" dirty="0">
                <a:solidFill>
                  <a:schemeClr val="bg1"/>
                </a:solidFill>
              </a:rPr>
              <a:t>об избрании совета </a:t>
            </a:r>
            <a:r>
              <a:rPr lang="ru-RU" dirty="0" smtClean="0">
                <a:solidFill>
                  <a:schemeClr val="bg1"/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dirty="0" smtClean="0">
                <a:solidFill>
                  <a:schemeClr val="bg1"/>
                </a:solidFill>
              </a:rPr>
              <a:t>Иные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4017"/>
              </p:ext>
            </p:extLst>
          </p:nvPr>
        </p:nvGraphicFramePr>
        <p:xfrm>
          <a:off x="8630194" y="3041648"/>
          <a:ext cx="1223554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0194" y="3041648"/>
                        <a:ext cx="1223554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1029</Words>
  <Application>Microsoft Office PowerPoint</Application>
  <PresentationFormat>Широкоэкранный</PresentationFormat>
  <Paragraphs>144</Paragraphs>
  <Slides>13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Source Sans Pro</vt:lpstr>
      <vt:lpstr>Тема Office</vt:lpstr>
      <vt:lpstr>Документ</vt:lpstr>
      <vt:lpstr>Acrobat Document</vt:lpstr>
      <vt:lpstr>Документ Microsoft Word</vt:lpstr>
      <vt:lpstr>Создание РНКО В ФОРМЕ ООО</vt:lpstr>
      <vt:lpstr>Цель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Оформление документов</vt:lpstr>
      <vt:lpstr>Полезные 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2025-04-07T12:01:18Z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