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5" r:id="rId5"/>
    <p:sldId id="310" r:id="rId6"/>
    <p:sldId id="293" r:id="rId7"/>
    <p:sldId id="303" r:id="rId8"/>
    <p:sldId id="314" r:id="rId9"/>
    <p:sldId id="315" r:id="rId10"/>
    <p:sldId id="30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12" r:id="rId22"/>
    <p:sldId id="326" r:id="rId23"/>
    <p:sldId id="327" r:id="rId24"/>
    <p:sldId id="328" r:id="rId25"/>
    <p:sldId id="313" r:id="rId26"/>
    <p:sldId id="297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9"/>
    <a:srgbClr val="00BBEE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0" autoAdjust="0"/>
    <p:restoredTop sz="96163" autoAdjust="0"/>
  </p:normalViewPr>
  <p:slideViewPr>
    <p:cSldViewPr snapToGrid="0">
      <p:cViewPr varScale="1">
        <p:scale>
          <a:sx n="85" d="100"/>
          <a:sy n="85" d="100"/>
        </p:scale>
        <p:origin x="90" y="366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17.12.2025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014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773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528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781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82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929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5400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70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509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4569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57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47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049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25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87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.docx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2.docx"/><Relationship Id="rId5" Type="http://schemas.openxmlformats.org/officeDocument/2006/relationships/image" Target="../media/image14.w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0" y="5536144"/>
            <a:ext cx="4437079" cy="682094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ХОЗЯЙСТВЕННЫХ ОБЩЕСТВ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ВНЕСЕНИЕ СВЕДЕНИЙ О ЮРИДИЧЕСКОМ ЛИЦЕ </a:t>
            </a:r>
            <a:r>
              <a:rPr lang="ru-RU" dirty="0" smtClean="0">
                <a:solidFill>
                  <a:schemeClr val="bg1"/>
                </a:solidFill>
              </a:rPr>
              <a:t>В РЕЕСТР ОПЕРАТОРОВ ПО ПРИЕМУ ПЛАТЕЖЕЙ (ОПП)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2 и образцы заполнения, составленные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заместителя единоличного исполнительного органа (зам. 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бухгалтера (ГБ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 defTabSz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84219"/>
              </p:ext>
            </p:extLst>
          </p:nvPr>
        </p:nvGraphicFramePr>
        <p:xfrm>
          <a:off x="114300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70739"/>
              </p:ext>
            </p:extLst>
          </p:nvPr>
        </p:nvGraphicFramePr>
        <p:xfrm>
          <a:off x="191135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135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9560"/>
              </p:ext>
            </p:extLst>
          </p:nvPr>
        </p:nvGraphicFramePr>
        <p:xfrm>
          <a:off x="283686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686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225" y="25739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1" y="301454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192628" y="35088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(приказ)</a:t>
            </a:r>
            <a:endParaRPr lang="en-US" sz="1200" i="1" dirty="0">
              <a:solidFill>
                <a:srgbClr val="C4C4C6">
                  <a:lumMod val="50000"/>
                </a:srgbClr>
              </a:solidFill>
              <a:latin typeface="Arial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заключения договора об оказании услуг по ведению бухгалтерского учета прилагается копия такого договора</a:t>
            </a:r>
          </a:p>
          <a:p>
            <a:pPr marL="457200" lvl="0" algn="just" defTabSz="457200">
              <a:lnSpc>
                <a:spcPct val="107000"/>
              </a:lnSpc>
            </a:pP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в заявителе лица, осуществляющего функции зам. ЕИО заявителя, прилагается составленный в произвольной форме документ, содержащий сведения об отсутствии зам. ЕИО заявителя</a:t>
            </a:r>
          </a:p>
          <a:p>
            <a:pPr marL="457200" lvl="0" algn="just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0237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212114" y="252953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229698" y="320749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Овал 31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3 и образцы заполнения, составленные в отношении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являющегося: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10 и менее процентами акций (долей) и входящим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лицом, осуществляющим контроль в отношении акционеров (участников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4053"/>
              </p:ext>
            </p:extLst>
          </p:nvPr>
        </p:nvGraphicFramePr>
        <p:xfrm>
          <a:off x="105727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7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19983"/>
              </p:ext>
            </p:extLst>
          </p:nvPr>
        </p:nvGraphicFramePr>
        <p:xfrm>
          <a:off x="181012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012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458018"/>
              </p:ext>
            </p:extLst>
          </p:nvPr>
        </p:nvGraphicFramePr>
        <p:xfrm>
          <a:off x="2761877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20" name="Объект 1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1877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Равнобедренный треугольник 37"/>
          <p:cNvSpPr/>
          <p:nvPr/>
        </p:nvSpPr>
        <p:spPr>
          <a:xfrm rot="5400000">
            <a:off x="4229698" y="347886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7344" y="393084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29698" y="438329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46918"/>
            <a:ext cx="791845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АНКЕТ </a:t>
            </a:r>
            <a:r>
              <a:rPr lang="ru-RU" dirty="0" smtClean="0"/>
              <a:t>АКЦИОНЕРОВ (УЧАСТНИКОВ)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8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750" y="3171691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и  обязательного 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4 и образцы заполнения, составленные в отношении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юридического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являющегося: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акционером (участником), владеющим 10 и менее процентами акций (долей) и входящим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лицом, осуществляющим контроль в отношении акционеров (участников)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юридическое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АНКЕТ </a:t>
            </a:r>
            <a:r>
              <a:rPr lang="ru-RU" dirty="0" smtClean="0"/>
              <a:t>АКЦИОНЕРОВ (УЧАСТНИКОВ)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 rot="5400000">
            <a:off x="4229698" y="346127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4217344" y="393963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29698" y="438329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15879"/>
              </p:ext>
            </p:extLst>
          </p:nvPr>
        </p:nvGraphicFramePr>
        <p:xfrm>
          <a:off x="105727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7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06908"/>
              </p:ext>
            </p:extLst>
          </p:nvPr>
        </p:nvGraphicFramePr>
        <p:xfrm>
          <a:off x="1824736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5" name="Объект 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4736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40"/>
              </p:ext>
            </p:extLst>
          </p:nvPr>
        </p:nvGraphicFramePr>
        <p:xfrm>
          <a:off x="2747264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7264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лица, осуществляющего функции ЕИО юридического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9259" y="3482486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и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</a:t>
            </a:r>
            <a:r>
              <a:rPr lang="ru-RU" dirty="0"/>
              <a:t>АКЦИОНЕРОВ (УЧАСТНИКОВ) ЗАЯВИТЕЛЯ, </a:t>
            </a:r>
            <a:r>
              <a:rPr lang="ru-RU" dirty="0" smtClean="0"/>
              <a:t>ПРИЛАГАЮЩИХСЯ К АНКЕТЕ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и образцы заполнения документа, содержащего сведения об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акционерах (участниках), владеющих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акционерах (участниках), владеющим 10 и менее процентами акций (долей) и входящих в состав группы лиц, владеющей более 10 процентами акций (долей);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лицах, осуществляющих контроль в отношении акционеров (участников)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99050"/>
              </p:ext>
            </p:extLst>
          </p:nvPr>
        </p:nvGraphicFramePr>
        <p:xfrm>
          <a:off x="4074307" y="3083884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4307" y="3083884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03296"/>
              </p:ext>
            </p:extLst>
          </p:nvPr>
        </p:nvGraphicFramePr>
        <p:xfrm>
          <a:off x="4074307" y="3876048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4307" y="3876048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06541"/>
              </p:ext>
            </p:extLst>
          </p:nvPr>
        </p:nvGraphicFramePr>
        <p:xfrm>
          <a:off x="4074307" y="4668211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4307" y="4668211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20176"/>
              </p:ext>
            </p:extLst>
          </p:nvPr>
        </p:nvGraphicFramePr>
        <p:xfrm>
          <a:off x="4074307" y="5460374"/>
          <a:ext cx="83576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Документ" showAsIcon="1" r:id="rId10" imgW="914400" imgH="792360" progId="Word.Document.12">
                  <p:embed/>
                </p:oleObj>
              </mc:Choice>
              <mc:Fallback>
                <p:oleObj name="Документ" showAsIcon="1" r:id="rId10" imgW="914400" imgH="79236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74307" y="5460374"/>
                        <a:ext cx="83576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038424" y="3160583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100% владеет физическое лицо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38424" y="3952746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владеют физическое и юридическое лица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38424" y="4663958"/>
            <a:ext cx="697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заявителем владеют физические лица, образующие группу лиц в соответствии с частью 1 статьи 9 Федерального закона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/>
            </a:r>
            <a:b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</a:b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от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26.07.2006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№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135-ФЗ «О защите конкуренции»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38424" y="5559836"/>
            <a:ext cx="697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в случае, если часть акций (долей) заявителя принадлежит самому заявителю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1549"/>
              </p:ext>
            </p:extLst>
          </p:nvPr>
        </p:nvGraphicFramePr>
        <p:xfrm>
          <a:off x="1143000" y="608091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Документ" showAsIcon="1" r:id="rId12" imgW="914400" imgH="792360" progId="Word.Document.12">
                  <p:embed/>
                </p:oleObj>
              </mc:Choice>
              <mc:Fallback>
                <p:oleObj name="Документ" showAsIcon="1" r:id="rId12" imgW="914400" imgH="792360" progId="Word.Document.12">
                  <p:embed/>
                  <p:pic>
                    <p:nvPicPr>
                      <p:cNvPr id="5" name="Объект 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00" y="608091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338" y="287724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документ в соответствии с 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заполненную форму документа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Приложите схему взаимосвязей между акционерами (участниками) заявителя, лицами, осуществляющими контроль в отношении акционеров (участников) заявителя, и заявителем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(пример схемы взаимосвязей приведен в приложении 11 к Положению Банка России от 26.12.2017 № 622-П*)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939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16836"/>
              </p:ext>
            </p:extLst>
          </p:nvPr>
        </p:nvGraphicFramePr>
        <p:xfrm>
          <a:off x="1292225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22" name="Объект 2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2225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28798" y="4240045"/>
            <a:ext cx="750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Положение Банка России от 26.12.2017 № 622-П «О порядке раскрытия информации о лицах, под контролем либо значительным влиянием которых находятся банки - участники системы обязательного страхования вкладов физических лиц в банках Российской Федерации, а также о порядке раскрытия и представления в Банк России информации о структуре и составе акционеров (участников) негосударственных пенсионных фондов, страховых организаций, управляющих компаний, </a:t>
            </a:r>
            <a:r>
              <a:rPr lang="ru-RU" sz="1200" i="1" dirty="0" err="1">
                <a:solidFill>
                  <a:srgbClr val="C4C4C6">
                    <a:lumMod val="50000"/>
                  </a:srgbClr>
                </a:solidFill>
                <a:latin typeface="Arial"/>
              </a:rPr>
              <a:t>микрофинансовых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компаний, в том числе о лицах, под контролем либо значительным влиянием которых они находятся»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2" y="188724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217342" y="232248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303030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338" y="287724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7226" y="3546615"/>
            <a:ext cx="116271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права на осуществление деятельности по приему платежей физических лиц в рамках Федерального закона от 03.06.2009 № 103-ФЗ* (внесение сведений о юридическом лице в реестр ОПП в соответствии с Указанием Банка России </a:t>
            </a: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26.09.2024 № 6864-У**)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619" y="5462030"/>
            <a:ext cx="11702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03.06.2009 № 103-ФЗ «О деятельности по приему платежей физических лиц, осуществляемой платежными агентами».</a:t>
            </a:r>
          </a:p>
          <a:p>
            <a:pPr defTabSz="457200"/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Указание Банка России от 26.09.2024 № 6864-У «О ведении Банком России реестра операторов по приему платежей и об оценке Банком России соответствия лиц, указанных в части 1 статьи 3.2 Федерального закона от 3 июня 2009 года № 103-ФЗ «О деятельности по приему платежей физических лиц, осуществляемой платежными агентами», квалификационным требованиям и требованиям к деловой репутации и лиц, указанных в части 3 статьи 3.3 Федерального закона от 3 июня 2009 года № 103-ФЗ «О деятельности по приему платежей физических лиц, осуществляемой платежными агентами», требованиям, установленным частью 1 статьи 3.3 указанного Федерального закона, или требованию, установленному частью 1.1 статьи 3.3 указанного Федерального закона» 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Приложите договор доверительного управления имуществом, и (или) простого товарищества, и (или) поручения, и (или) акционерное соглашение (договор об осуществлении прав участников общества с ограниченной ответственностью), и (или) иное соглашение, предметом которого является осуществление корпоративных прав акционера (участника) заявителя и (или) прав, удостоверенных акциями (долями) заявителя, право на владение которыми имеет акционер (участник) заявителя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указанных документов представляется составленный в произвольной форме документ, содержащий сведения об отсутствии таких договоров (соглашений), подписанный акционером (участником) заявителя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1944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325620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Овал 3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87452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СТРУКТУРА СОБСТВЕННОСТИ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430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представлены в Банк России в виде электронных документов и (или) электронных копий документов, полученных в результате преобразования документов на бумажном носителе в электронный образ с сохранением всех реквизитов*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составленные на иностранном языке, должны быть легализованы, если иное не предусмотрено международными договорами, и представлены в Банк России с приложением их перевода на русский язык. Верность перевода и (или) подлинность подписи переводчика должны быть засвидетельствованы в соответствии с пунктами 5 и 6 части первой статьи 35, пунктами 6 и 7 части первой статьи 38, статьями 46, 80 и 81 Основ законодательства Российской Федерации о нотариате от 11.02.1993 № 4462-I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Проверьте комплектность по перечню документов для внесения сведений о юридическом лице в реестр ОПП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676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257850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6" y="440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73764"/>
              </p:ext>
            </p:extLst>
          </p:nvPr>
        </p:nvGraphicFramePr>
        <p:xfrm>
          <a:off x="114300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28797" y="5793825"/>
            <a:ext cx="760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соответствии с требованиями подпункта 1.7.2 пункта 1.7 Указания Банка России от 26.09.2024 № 6864-У</a:t>
            </a:r>
          </a:p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В соответствии с требованиями пункта 1.8 Указания Банка России от 26.09.2024 № 6864-У</a:t>
            </a:r>
          </a:p>
        </p:txBody>
      </p:sp>
      <p:sp>
        <p:nvSpPr>
          <p:cNvPr id="26" name="Овал 2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8094936" cy="318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информационного обмена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Банка 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Решение о внесении сведений о юридическом лице в реестр ОПП принимается Банком России в срок, не превышающий </a:t>
            </a:r>
            <a:r>
              <a:rPr lang="ru-RU" sz="1400" b="1" dirty="0">
                <a:solidFill>
                  <a:schemeClr val="bg1"/>
                </a:solidFill>
              </a:rPr>
              <a:t>30 рабочих дней</a:t>
            </a:r>
            <a:r>
              <a:rPr lang="ru-RU" sz="1400" dirty="0">
                <a:solidFill>
                  <a:schemeClr val="bg1"/>
                </a:solidFill>
              </a:rPr>
              <a:t> со дня получения заявления и </a:t>
            </a:r>
            <a:r>
              <a:rPr lang="ru-RU" sz="1400" dirty="0" err="1">
                <a:solidFill>
                  <a:schemeClr val="bg1"/>
                </a:solidFill>
              </a:rPr>
              <a:t>прилагающихся</a:t>
            </a:r>
            <a:r>
              <a:rPr lang="ru-RU" sz="1400" dirty="0">
                <a:solidFill>
                  <a:schemeClr val="bg1"/>
                </a:solidFill>
              </a:rPr>
              <a:t> к нему документов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3" y="34315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2581" y="3674801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4090" y="3998511"/>
            <a:ext cx="337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</a:t>
            </a: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3559001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53" y="3560091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1" y="5293336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94090" y="5731740"/>
            <a:ext cx="2182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Банка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3754" y="5516296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Банка России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участников финансового рынка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4" y="518077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44220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учредительный документ заявителя в редакции, действующей на дату представления в Банк России заявления о внесении сведений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юридическом лице в реестр ОПП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5004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36851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9576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41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809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80450"/>
              </p:ext>
            </p:extLst>
          </p:nvPr>
        </p:nvGraphicFramePr>
        <p:xfrm>
          <a:off x="1109861" y="60705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861" y="60705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63176"/>
              </p:ext>
            </p:extLst>
          </p:nvPr>
        </p:nvGraphicFramePr>
        <p:xfrm>
          <a:off x="4126111" y="45978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21" name="Объект 2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6111" y="45978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29440"/>
              </p:ext>
            </p:extLst>
          </p:nvPr>
        </p:nvGraphicFramePr>
        <p:xfrm>
          <a:off x="4126111" y="52936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22" name="Объект 2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6111" y="52936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040252" y="4638813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–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целесообразно руководствоваться при </a:t>
            </a:r>
            <a:r>
              <a:rPr lang="ru-RU" sz="1200" i="1" u="sng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первичном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представлении документов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40252" y="5299525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при </a:t>
            </a:r>
            <a:r>
              <a:rPr lang="ru-RU" sz="1200" i="1" u="sng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повторном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представлении документов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09210" y="35632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Овал 4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7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1 и образцы заполнения, составленные в отношении: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(ЕИО);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специального должностного лица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(СДЛ);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коллегиального исполнительного органа (ЧКИО)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КИО образован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совета директоров (наблюдательного совета) (ЧСД (НС)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СД (НС) создан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управляющей организации (ЕИО УО)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организации)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Объект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01297"/>
              </p:ext>
            </p:extLst>
          </p:nvPr>
        </p:nvGraphicFramePr>
        <p:xfrm>
          <a:off x="107950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74850"/>
              </p:ext>
            </p:extLst>
          </p:nvPr>
        </p:nvGraphicFramePr>
        <p:xfrm>
          <a:off x="5584233" y="44201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4233" y="44201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56960"/>
              </p:ext>
            </p:extLst>
          </p:nvPr>
        </p:nvGraphicFramePr>
        <p:xfrm>
          <a:off x="6644683" y="44201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4683" y="44201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34921"/>
              </p:ext>
            </p:extLst>
          </p:nvPr>
        </p:nvGraphicFramePr>
        <p:xfrm>
          <a:off x="770513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Документ" showAsIcon="1" r:id="rId10" imgW="914400" imgH="771480" progId="Word.Document.12">
                  <p:embed/>
                </p:oleObj>
              </mc:Choice>
              <mc:Fallback>
                <p:oleObj name="Документ" showAsIcon="1" r:id="rId10" imgW="914400" imgH="77148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513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29782"/>
              </p:ext>
            </p:extLst>
          </p:nvPr>
        </p:nvGraphicFramePr>
        <p:xfrm>
          <a:off x="876558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Документ" showAsIcon="1" r:id="rId12" imgW="914400" imgH="771480" progId="Word.Document.12">
                  <p:embed/>
                </p:oleObj>
              </mc:Choice>
              <mc:Fallback>
                <p:oleObj name="Документ" showAsIcon="1" r:id="rId12" imgW="914400" imgH="771480" progId="Word.Document.12">
                  <p:embed/>
                  <p:pic>
                    <p:nvPicPr>
                      <p:cNvPr id="14" name="Объект 13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6558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60816"/>
              </p:ext>
            </p:extLst>
          </p:nvPr>
        </p:nvGraphicFramePr>
        <p:xfrm>
          <a:off x="9826033" y="44201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Документ" showAsIcon="1" r:id="rId14" imgW="914400" imgH="792360" progId="Word.Document.12">
                  <p:embed/>
                </p:oleObj>
              </mc:Choice>
              <mc:Fallback>
                <p:oleObj name="Документ" showAsIcon="1" r:id="rId14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6033" y="44201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управляющей организации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анкете управляющей организации прилагается договор о передаче полномочий единоличного исполнительного органа оператора по приему платежей управляющей организации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633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21241" y="1881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35979"/>
              </p:ext>
            </p:extLst>
          </p:nvPr>
        </p:nvGraphicFramePr>
        <p:xfrm>
          <a:off x="1132794" y="60658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794" y="60658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90676"/>
              </p:ext>
            </p:extLst>
          </p:nvPr>
        </p:nvGraphicFramePr>
        <p:xfrm>
          <a:off x="198789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89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000" y="39247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(избрание в состав органа управления)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(приказ, распоряжение, протокол (выписка из него)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742" y="3712997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и 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1" y="1344756"/>
            <a:ext cx="7529040" cy="239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об образовании и о квалификации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(представляется в отношении ЕИО, СДЛ, ЧКИО, ЕИО УО)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defTabSz="457200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образования и квалификации за пределами Российской Федерации к документу об образовании и о квалификации должна быть приложена выписка о признании в Российской Федерации образования и (или) квалификации, полученных в иностранном государстве, выданная в соответствии с частью 6 статьи 107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№ 273-ФЗ*, либо свидетельство о признании иностранного образования и (или) иностранной квалификации, выданное до дня вступления в силу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29.12.2022 № 631-ФЗ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6" y="206108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29.12.2012 № 273-ФЗ «Об образовании в Российской Федерации»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Федеральный закон от 29.12.2022 № 631-ФЗ «О внесении изменений в Федеральный закон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3530" y="3702222"/>
            <a:ext cx="709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выписка или свидетельство заявителем не представляются, если документ об образовании и о квалификации выдан иностранной образовательной организацией, включенной в перечень иностранных образовательных и научных организаций, полученные образование и (или) квалификации, ученые степени и ученые звания в которых признаются в Российской Федерации, утвержденный распоряжением Правительства Российской Федерации от 30.01.2023 № 186-р, либо иностранной образовательной организацией, находящейся на территории иностранного государства, с которым Российской Федерацией заключен в соответствии с частью 1 статьи 107 Федерального закона от 29.12.2012 № 273-ФЗ* международный договор, регулирующий вопросы признания и установления эквивалентности образования и (или) квалификации, полученных в иностранном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227792" y="374926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СДЛ: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07.08.2001 № 115-ФЗ «О противодействии легализации (отмыванию) доходов, полученных преступным путем, и финансированию терроризма»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8751" y="1768435"/>
            <a:ext cx="7752493" cy="168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соответствие СДЛ квалификационным требованиям, установленным Банком России на основании абзаца тринадцатого пункта 2 статьи 7 Федерального закона от 07.08.2001 № 115-ФЗ* по согласованию с федеральным органом исполнительной власти, осуществляющим функции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872" y="2292350"/>
            <a:ext cx="7752493" cy="261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наличие у лица права на осуществление трудовой деятельности на территории Российской Федерации;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ЕИО, ЕИО УО, ЧКИО, ЧСД (НС)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преступление в сфере экономики или преступление против государственной власти,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СДЛ)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01625" y="1362414"/>
            <a:ext cx="3508375" cy="2916183"/>
            <a:chOff x="301625" y="1362414"/>
            <a:chExt cx="3508375" cy="29161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33859" y="1362414"/>
              <a:ext cx="3376141" cy="29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акционеров (участников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акционеров (участников)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собственности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332833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Овал 31"/>
          <p:cNvSpPr/>
          <p:nvPr/>
        </p:nvSpPr>
        <p:spPr>
          <a:xfrm>
            <a:off x="305741" y="371551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101" y="4086217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3031</Words>
  <Application>Microsoft Office PowerPoint</Application>
  <PresentationFormat>Широкоэкранный</PresentationFormat>
  <Paragraphs>358</Paragraphs>
  <Slides>23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Source Sans Pro</vt:lpstr>
      <vt:lpstr>Тема Office</vt:lpstr>
      <vt:lpstr>Документ</vt:lpstr>
      <vt:lpstr>ВНЕСЕНИЕ СВЕДЕНИЙ О ЮРИДИЧЕСКОМ ЛИЦЕ В РЕЕСТР ОПЕРАТОРОВ ПО ПРИЕМУ ПЛАТЕЖЕЙ (ОПП)</vt:lpstr>
      <vt:lpstr>Цель</vt:lpstr>
      <vt:lpstr>ПОДГОТОВКА ЗАЯВЛЕНИЯ</vt:lpstr>
      <vt:lpstr>ПОДГОТОВКА АНКЕТ ДОЛЖНОСТНЫХ ЛИЦ ЗАЯВИТЕЛЯ</vt:lpstr>
      <vt:lpstr>ПОДГОТОВКА АНКЕТ ДОЛЖНОСТНЫХ ЛИЦ ЗАЯВИТЕЛЯ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АНКЕТ ДОЛЖНОСТНЫХ ЛИЦ ЗАЯВИТЕЛЯ</vt:lpstr>
      <vt:lpstr>ПОДГОТОВКА ДОКУМЕНТОВ ДОЛЖНОСТНЫХ ЛИЦ ЗАЯВИТЕЛЯ, ПРИЛАГАЮЩИХСЯ К АНКЕТЕ 2</vt:lpstr>
      <vt:lpstr>ПОДГОТОВКА АНКЕТ АКЦИОНЕРОВ (УЧАСТНИКОВ) ЗАЯВИТЕЛЯ</vt:lpstr>
      <vt:lpstr>ПОДГОТОВКА ДОКУМЕНТОВ АКЦИОНЕРОВ (УЧАСТНИКОВ) ЗАЯВИТЕЛЯ, ПРИЛАГАЮЩИХСЯ К АНКЕТЕ 3</vt:lpstr>
      <vt:lpstr>ПОДГОТОВКА ДОКУМЕНТОВ АКЦИОНЕРОВ (УЧАСТНИКОВ) ЗАЯВИТЕЛЯ, ПРИЛАГАЮЩИХСЯ К АНКЕТЕ 3</vt:lpstr>
      <vt:lpstr>ПОДГОТОВКА АНКЕТ АКЦИОНЕРОВ (УЧАСТНИКОВ) ЗАЯВИТЕЛЯ</vt:lpstr>
      <vt:lpstr>ПОДГОТОВКА ДОКУМЕНТОВ АКЦИОНЕРОВ (УЧАСТНИКОВ) ЗАЯВИТЕЛЯ, ПРИЛАГАЮЩИХСЯ К АНКЕТЕ 4</vt:lpstr>
      <vt:lpstr>ПОДГОТОВКА ДОКУМЕНТОВ АКЦИОНЕРОВ (УЧАСТНИКОВ) ЗАЯВИТЕЛЯ, ПРИЛАГАЮЩИХСЯ К АНКЕТЕ 4</vt:lpstr>
      <vt:lpstr>СТРУКТУРА СОБСТВЕННОСТИ</vt:lpstr>
      <vt:lpstr>СТРУКТУРА СОБСТВЕННОСТИ</vt:lpstr>
      <vt:lpstr>СТРУКТУРА СОБСТВЕННОСТИ</vt:lpstr>
      <vt:lpstr>НАПРАВЛЕНИЕ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2025-12-17T12:42:03Z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