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 bookmarkIdSeed="2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85" r:id="rId5"/>
    <p:sldId id="310" r:id="rId6"/>
    <p:sldId id="333" r:id="rId7"/>
    <p:sldId id="336" r:id="rId8"/>
    <p:sldId id="341" r:id="rId9"/>
    <p:sldId id="338" r:id="rId10"/>
    <p:sldId id="339" r:id="rId11"/>
    <p:sldId id="340" r:id="rId12"/>
    <p:sldId id="332" r:id="rId13"/>
    <p:sldId id="328" r:id="rId14"/>
    <p:sldId id="313" r:id="rId15"/>
    <p:sldId id="297" r:id="rId16"/>
  </p:sldIdLst>
  <p:sldSz cx="12192000" cy="6858000"/>
  <p:notesSz cx="6797675" cy="9929813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 userDrawn="1">
          <p15:clr>
            <a:srgbClr val="A4A3A4"/>
          </p15:clr>
        </p15:guide>
        <p15:guide id="2" pos="2664" userDrawn="1">
          <p15:clr>
            <a:srgbClr val="A4A3A4"/>
          </p15:clr>
        </p15:guide>
        <p15:guide id="3" orient="horz" pos="2664" userDrawn="1">
          <p15:clr>
            <a:srgbClr val="A4A3A4"/>
          </p15:clr>
        </p15:guide>
        <p15:guide id="4" orient="horz" pos="3249" userDrawn="1">
          <p15:clr>
            <a:srgbClr val="A4A3A4"/>
          </p15:clr>
        </p15:guide>
        <p15:guide id="5" pos="325" userDrawn="1">
          <p15:clr>
            <a:srgbClr val="A4A3A4"/>
          </p15:clr>
        </p15:guide>
        <p15:guide id="7" orient="horz" pos="981" userDrawn="1">
          <p15:clr>
            <a:srgbClr val="A4A3A4"/>
          </p15:clr>
        </p15:guide>
        <p15:guide id="8" orient="horz" pos="4020" userDrawn="1">
          <p15:clr>
            <a:srgbClr val="A4A3A4"/>
          </p15:clr>
        </p15:guide>
        <p15:guide id="9" orient="horz" pos="3838" userDrawn="1">
          <p15:clr>
            <a:srgbClr val="A4A3A4"/>
          </p15:clr>
        </p15:guide>
        <p15:guide id="10" orient="horz" pos="4133" userDrawn="1">
          <p15:clr>
            <a:srgbClr val="A4A3A4"/>
          </p15:clr>
        </p15:guide>
        <p15:guide id="11" pos="892" userDrawn="1">
          <p15:clr>
            <a:srgbClr val="A4A3A4"/>
          </p15:clr>
        </p15:guide>
        <p15:guide id="12" pos="1073" userDrawn="1">
          <p15:clr>
            <a:srgbClr val="A4A3A4"/>
          </p15:clr>
        </p15:guide>
        <p15:guide id="13" pos="1481" userDrawn="1">
          <p15:clr>
            <a:srgbClr val="A4A3A4"/>
          </p15:clr>
        </p15:guide>
        <p15:guide id="14" pos="1663" userDrawn="1">
          <p15:clr>
            <a:srgbClr val="A4A3A4"/>
          </p15:clr>
        </p15:guide>
        <p15:guide id="15" pos="7401" userDrawn="1">
          <p15:clr>
            <a:srgbClr val="A4A3A4"/>
          </p15:clr>
        </p15:guide>
        <p15:guide id="16" orient="horz" pos="2137" userDrawn="1">
          <p15:clr>
            <a:srgbClr val="A4A3A4"/>
          </p15:clr>
        </p15:guide>
        <p15:guide id="17" orient="horz" pos="459" userDrawn="1">
          <p15:clr>
            <a:srgbClr val="A4A3A4"/>
          </p15:clr>
        </p15:guide>
        <p15:guide id="18" orient="horz" pos="640" userDrawn="1">
          <p15:clr>
            <a:srgbClr val="A4A3A4"/>
          </p15:clr>
        </p15:guide>
        <p15:guide id="19" pos="28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1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DDF7"/>
    <a:srgbClr val="EE1133"/>
    <a:srgbClr val="00BBEE"/>
    <a:srgbClr val="B7B8B9"/>
    <a:srgbClr val="0088BB"/>
    <a:srgbClr val="DBDBDC"/>
    <a:srgbClr val="6F7171"/>
    <a:srgbClr val="FCFCFC"/>
    <a:srgbClr val="5598D4"/>
    <a:srgbClr val="5473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ACC36-10C9-4EA9-8F2E-FF4E82506243}" v="3" dt="2021-08-31T21:12:20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6163" autoAdjust="0"/>
  </p:normalViewPr>
  <p:slideViewPr>
    <p:cSldViewPr snapToGrid="0">
      <p:cViewPr varScale="1">
        <p:scale>
          <a:sx n="143" d="100"/>
          <a:sy n="143" d="100"/>
        </p:scale>
        <p:origin x="132" y="476"/>
      </p:cViewPr>
      <p:guideLst>
        <p:guide orient="horz" pos="3648"/>
        <p:guide pos="2664"/>
        <p:guide orient="horz" pos="2664"/>
        <p:guide orient="horz" pos="3249"/>
        <p:guide pos="325"/>
        <p:guide orient="horz" pos="981"/>
        <p:guide orient="horz" pos="4020"/>
        <p:guide orient="horz" pos="3838"/>
        <p:guide orient="horz" pos="4133"/>
        <p:guide pos="892"/>
        <p:guide pos="1073"/>
        <p:guide pos="1481"/>
        <p:guide pos="1663"/>
        <p:guide pos="7401"/>
        <p:guide orient="horz" pos="2137"/>
        <p:guide orient="horz" pos="459"/>
        <p:guide orient="horz" pos="640"/>
        <p:guide pos="284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Relationship Id="rId35" Type="http://schemas.microsoft.com/office/2018/10/relationships/authors" Target="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38D32CE2-6C64-40A5-9DAB-DD3946A432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20569BD-8C5B-4110-9E60-C359DDF561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1733319-4E1B-4F94-A9CB-22FC9A6DC6BE}" type="datetime1">
              <a:rPr lang="ru-RU" smtClean="0"/>
              <a:t>28.08.2026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4C05E23-8F29-4628-B4F0-7CBCB7658F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933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94C8470-F9D1-4B41-99D5-690FD7E347AB}" type="datetime1">
              <a:rPr lang="ru-RU" noProof="0" smtClean="0"/>
              <a:t>28.08.2026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F4F1A11-BB96-443E-B274-982C61AA7E0D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528962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F4F1A11-BB96-443E-B274-982C61AA7E0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707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10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74569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11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16748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12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58475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72697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9743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4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38775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68138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00931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33035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65277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ru-RU" noProof="0" smtClean="0"/>
              <a:t>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25318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BE5B50AA-4BAC-4997-B444-E281DECD0DB4}"/>
              </a:ext>
            </a:extLst>
          </p:cNvPr>
          <p:cNvCxnSpPr>
            <a:cxnSpLocks/>
          </p:cNvCxnSpPr>
          <p:nvPr userDrawn="1"/>
        </p:nvCxnSpPr>
        <p:spPr>
          <a:xfrm>
            <a:off x="4579559" y="5744231"/>
            <a:ext cx="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83612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15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объекта с 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29EDF1B-BFF2-495C-B3B8-4EE6F48140F0}"/>
              </a:ext>
            </a:extLst>
          </p:cNvPr>
          <p:cNvSpPr/>
          <p:nvPr userDrawn="1"/>
        </p:nvSpPr>
        <p:spPr>
          <a:xfrm>
            <a:off x="8412200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29F2809-C0D4-4624-9BF4-7A5A02FC6504}"/>
              </a:ext>
            </a:extLst>
          </p:cNvPr>
          <p:cNvSpPr/>
          <p:nvPr userDrawn="1"/>
        </p:nvSpPr>
        <p:spPr>
          <a:xfrm>
            <a:off x="1034142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A38AFF1-A7FF-4F75-9E57-C1827806B34E}"/>
              </a:ext>
            </a:extLst>
          </p:cNvPr>
          <p:cNvSpPr/>
          <p:nvPr userDrawn="1"/>
        </p:nvSpPr>
        <p:spPr>
          <a:xfrm>
            <a:off x="4706975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34142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Заголовок 1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xmlns="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34142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4AA3FE14-6E13-47C9-A512-83A96F3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2D83A9ED-5F19-4646-ADCE-C829C97154DC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Текст 8">
            <a:extLst>
              <a:ext uri="{FF2B5EF4-FFF2-40B4-BE49-F238E27FC236}">
                <a16:creationId xmlns:a16="http://schemas.microsoft.com/office/drawing/2014/main" xmlns="" id="{6187F4BE-3AD3-4857-B0A9-A9285E52D8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06975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Заголовок 2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xmlns="" id="{5F81158B-DA52-484D-8105-92B77E4DC4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06975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23" name="Текст 8">
            <a:extLst>
              <a:ext uri="{FF2B5EF4-FFF2-40B4-BE49-F238E27FC236}">
                <a16:creationId xmlns:a16="http://schemas.microsoft.com/office/drawing/2014/main" xmlns="" id="{9AFDDE4E-007E-431B-937C-1B26959515F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12200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Заголовок 3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xmlns="" id="{3B096111-A95B-402E-B431-43D852C9E2A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12200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18" name="Дата 2">
            <a:extLst>
              <a:ext uri="{FF2B5EF4-FFF2-40B4-BE49-F238E27FC236}">
                <a16:creationId xmlns:a16="http://schemas.microsoft.com/office/drawing/2014/main" xmlns="" id="{7EDA1598-95B9-4907-B9B9-46A0B9ACC8D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19" name="Нижний колонтитул 3">
            <a:extLst>
              <a:ext uri="{FF2B5EF4-FFF2-40B4-BE49-F238E27FC236}">
                <a16:creationId xmlns:a16="http://schemas.microsoft.com/office/drawing/2014/main" xmlns="" id="{63AF9C34-CC92-4EDC-9D5F-1FABCEB8740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20" name="Номер слайда 4">
            <a:extLst>
              <a:ext uri="{FF2B5EF4-FFF2-40B4-BE49-F238E27FC236}">
                <a16:creationId xmlns:a16="http://schemas.microsoft.com/office/drawing/2014/main" xmlns="" id="{EAEA54FD-376F-4285-9684-F9DFDE0B472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9036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рисунком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исунок 17">
            <a:extLst>
              <a:ext uri="{FF2B5EF4-FFF2-40B4-BE49-F238E27FC236}">
                <a16:creationId xmlns:a16="http://schemas.microsoft.com/office/drawing/2014/main" xmlns="" id="{1FBFD526-F385-422D-A7A7-BCE72D8141B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0" y="3"/>
            <a:ext cx="5288281" cy="6857999"/>
          </a:xfrm>
          <a:custGeom>
            <a:avLst/>
            <a:gdLst>
              <a:gd name="connsiteX0" fmla="*/ 0 w 5288281"/>
              <a:gd name="connsiteY0" fmla="*/ 0 h 6857999"/>
              <a:gd name="connsiteX1" fmla="*/ 1707378 w 5288281"/>
              <a:gd name="connsiteY1" fmla="*/ 0 h 6857999"/>
              <a:gd name="connsiteX2" fmla="*/ 1707378 w 5288281"/>
              <a:gd name="connsiteY2" fmla="*/ 1511096 h 6857999"/>
              <a:gd name="connsiteX3" fmla="*/ 5288281 w 5288281"/>
              <a:gd name="connsiteY3" fmla="*/ 1511096 h 6857999"/>
              <a:gd name="connsiteX4" fmla="*/ 5288281 w 5288281"/>
              <a:gd name="connsiteY4" fmla="*/ 3253159 h 6857999"/>
              <a:gd name="connsiteX5" fmla="*/ 1707378 w 5288281"/>
              <a:gd name="connsiteY5" fmla="*/ 3253159 h 6857999"/>
              <a:gd name="connsiteX6" fmla="*/ 1707378 w 5288281"/>
              <a:gd name="connsiteY6" fmla="*/ 5115860 h 6857999"/>
              <a:gd name="connsiteX7" fmla="*/ 5272034 w 5288281"/>
              <a:gd name="connsiteY7" fmla="*/ 5115860 h 6857999"/>
              <a:gd name="connsiteX8" fmla="*/ 5272034 w 5288281"/>
              <a:gd name="connsiteY8" fmla="*/ 6857999 h 6857999"/>
              <a:gd name="connsiteX9" fmla="*/ 0 w 5288281"/>
              <a:gd name="connsiteY9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88281" h="6857999">
                <a:moveTo>
                  <a:pt x="0" y="0"/>
                </a:moveTo>
                <a:lnTo>
                  <a:pt x="1707378" y="0"/>
                </a:lnTo>
                <a:lnTo>
                  <a:pt x="1707378" y="1511096"/>
                </a:lnTo>
                <a:lnTo>
                  <a:pt x="5288281" y="1511096"/>
                </a:lnTo>
                <a:lnTo>
                  <a:pt x="5288281" y="3253159"/>
                </a:lnTo>
                <a:lnTo>
                  <a:pt x="1707378" y="3253159"/>
                </a:lnTo>
                <a:lnTo>
                  <a:pt x="1707378" y="5115860"/>
                </a:lnTo>
                <a:lnTo>
                  <a:pt x="5272034" y="5115860"/>
                </a:lnTo>
                <a:lnTo>
                  <a:pt x="5272034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xmlns="" id="{B2DB8B03-EE62-48FF-8583-59DFBBEDA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0" y="1419438"/>
            <a:ext cx="4450080" cy="924808"/>
          </a:xfrm>
        </p:spPr>
        <p:txBody>
          <a:bodyPr lIns="0" rtlCol="0" anchor="t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3" name="Текст 8">
            <a:extLst>
              <a:ext uri="{FF2B5EF4-FFF2-40B4-BE49-F238E27FC236}">
                <a16:creationId xmlns:a16="http://schemas.microsoft.com/office/drawing/2014/main" xmlns="" id="{EAF98237-032C-4FA5-B76D-C29FB5F6FF7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66082" y="3009550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34" name="Текст 8">
            <a:extLst>
              <a:ext uri="{FF2B5EF4-FFF2-40B4-BE49-F238E27FC236}">
                <a16:creationId xmlns:a16="http://schemas.microsoft.com/office/drawing/2014/main" xmlns="" id="{44353DAE-0553-4AB4-8929-C4F0C1424E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66082" y="4017086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35" name="Текст 8">
            <a:extLst>
              <a:ext uri="{FF2B5EF4-FFF2-40B4-BE49-F238E27FC236}">
                <a16:creationId xmlns:a16="http://schemas.microsoft.com/office/drawing/2014/main" xmlns="" id="{9651CB4B-B007-4E99-9371-20279E8FF7B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66082" y="4957948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36" name="Текст 8">
            <a:extLst>
              <a:ext uri="{FF2B5EF4-FFF2-40B4-BE49-F238E27FC236}">
                <a16:creationId xmlns:a16="http://schemas.microsoft.com/office/drawing/2014/main" xmlns="" id="{C0437717-0C1B-4589-AEF7-D8E934F411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03720" y="2816574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 dirty="0"/>
              <a:t>#</a:t>
            </a:r>
          </a:p>
        </p:txBody>
      </p:sp>
      <p:sp>
        <p:nvSpPr>
          <p:cNvPr id="39" name="Текст 8">
            <a:extLst>
              <a:ext uri="{FF2B5EF4-FFF2-40B4-BE49-F238E27FC236}">
                <a16:creationId xmlns:a16="http://schemas.microsoft.com/office/drawing/2014/main" xmlns="" id="{BE01B6B4-5A67-4429-A312-A531EC3BF42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03720" y="3805802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#</a:t>
            </a:r>
          </a:p>
        </p:txBody>
      </p:sp>
      <p:sp>
        <p:nvSpPr>
          <p:cNvPr id="40" name="Текст 8">
            <a:extLst>
              <a:ext uri="{FF2B5EF4-FFF2-40B4-BE49-F238E27FC236}">
                <a16:creationId xmlns:a16="http://schemas.microsoft.com/office/drawing/2014/main" xmlns="" id="{1673722D-82CF-4D94-9D83-D95A8DE5AC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03721" y="4795030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#</a:t>
            </a:r>
          </a:p>
        </p:txBody>
      </p:sp>
      <p:sp>
        <p:nvSpPr>
          <p:cNvPr id="41" name="Текст 18">
            <a:extLst>
              <a:ext uri="{FF2B5EF4-FFF2-40B4-BE49-F238E27FC236}">
                <a16:creationId xmlns:a16="http://schemas.microsoft.com/office/drawing/2014/main" xmlns="" id="{05767D4F-E20C-4F37-B411-A7F221B6A8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9106" y="3074238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2" name="Текст 18">
            <a:extLst>
              <a:ext uri="{FF2B5EF4-FFF2-40B4-BE49-F238E27FC236}">
                <a16:creationId xmlns:a16="http://schemas.microsoft.com/office/drawing/2014/main" xmlns="" id="{BB90A96A-A614-41C0-9759-F6C15AE6806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629106" y="4074889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3" name="Текст 18">
            <a:extLst>
              <a:ext uri="{FF2B5EF4-FFF2-40B4-BE49-F238E27FC236}">
                <a16:creationId xmlns:a16="http://schemas.microsoft.com/office/drawing/2014/main" xmlns="" id="{983AE7FC-57B1-4AB3-8EAA-A85904DBBE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29106" y="5016921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5" name="Дата 1">
            <a:extLst>
              <a:ext uri="{FF2B5EF4-FFF2-40B4-BE49-F238E27FC236}">
                <a16:creationId xmlns:a16="http://schemas.microsoft.com/office/drawing/2014/main" xmlns="" id="{8AECD175-60EB-459F-BA4C-8E4DE7BC01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16" name="Нижний колонтитул 2">
            <a:extLst>
              <a:ext uri="{FF2B5EF4-FFF2-40B4-BE49-F238E27FC236}">
                <a16:creationId xmlns:a16="http://schemas.microsoft.com/office/drawing/2014/main" xmlns="" id="{2180FF4C-4A98-4E30-B414-026CEECA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17" name="Номер слайда 7">
            <a:extLst>
              <a:ext uri="{FF2B5EF4-FFF2-40B4-BE49-F238E27FC236}">
                <a16:creationId xmlns:a16="http://schemas.microsoft.com/office/drawing/2014/main" xmlns="" id="{9498BBC0-E864-44E0-8C60-D13DC062B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1290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24F48E-4E21-421F-A044-1D5C607BF74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3429000"/>
            <a:ext cx="4114797" cy="2747962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6C70E23-CF91-4792-9B98-182E6804BBC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239003" y="3429000"/>
            <a:ext cx="4114797" cy="2747962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7500" y="6356350"/>
            <a:ext cx="876300" cy="365125"/>
          </a:xfrm>
        </p:spPr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E0011F19-A2C9-4F67-A7F1-592B85FFB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C7C8CFDC-095C-4312-A01D-7430D1FEAA6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03500"/>
            <a:ext cx="0" cy="42545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DE385DE-9334-4CED-AD7E-F63A320B0512}"/>
              </a:ext>
            </a:extLst>
          </p:cNvPr>
          <p:cNvSpPr/>
          <p:nvPr userDrawn="1"/>
        </p:nvSpPr>
        <p:spPr>
          <a:xfrm>
            <a:off x="0" y="2324100"/>
            <a:ext cx="12192000" cy="633411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211839B3-0E6A-4750-8862-3A55B0FEF98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201" y="2413000"/>
            <a:ext cx="4114795" cy="493710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E72DA832-BD58-447B-A20E-EA3A7F4EAFF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7239003" y="2413000"/>
            <a:ext cx="4114797" cy="493710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Нижний колонтитул 7">
            <a:extLst>
              <a:ext uri="{FF2B5EF4-FFF2-40B4-BE49-F238E27FC236}">
                <a16:creationId xmlns:a16="http://schemas.microsoft.com/office/drawing/2014/main" xmlns="" id="{64EBCEB5-BD23-4BD0-BB31-DF6A631D5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2" y="6356350"/>
            <a:ext cx="3038469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348445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сштабиро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5">
            <a:extLst>
              <a:ext uri="{FF2B5EF4-FFF2-40B4-BE49-F238E27FC236}">
                <a16:creationId xmlns:a16="http://schemas.microsoft.com/office/drawing/2014/main" xmlns="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57335" y="182200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7335" y="216748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0" name="Текст 15">
            <a:extLst>
              <a:ext uri="{FF2B5EF4-FFF2-40B4-BE49-F238E27FC236}">
                <a16:creationId xmlns:a16="http://schemas.microsoft.com/office/drawing/2014/main" xmlns="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0795" y="333998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:a16="http://schemas.microsoft.com/office/drawing/2014/main" xmlns="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80795" y="368546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5">
            <a:extLst>
              <a:ext uri="{FF2B5EF4-FFF2-40B4-BE49-F238E27FC236}">
                <a16:creationId xmlns:a16="http://schemas.microsoft.com/office/drawing/2014/main" xmlns="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31710" y="485796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xmlns="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31710" y="520344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cxnSp>
        <p:nvCxnSpPr>
          <p:cNvPr id="7" name="Прямая со стрелкой 6">
            <a:extLst>
              <a:ext uri="{FF2B5EF4-FFF2-40B4-BE49-F238E27FC236}">
                <a16:creationId xmlns:a16="http://schemas.microsoft.com/office/drawing/2014/main" xmlns="" id="{274844B5-3E4A-4209-AD6C-31EB9B57D62E}"/>
              </a:ext>
            </a:extLst>
          </p:cNvPr>
          <p:cNvCxnSpPr>
            <a:cxnSpLocks/>
          </p:cNvCxnSpPr>
          <p:nvPr userDrawn="1"/>
        </p:nvCxnSpPr>
        <p:spPr>
          <a:xfrm flipV="1">
            <a:off x="4369950" y="805543"/>
            <a:ext cx="3648352" cy="6052189"/>
          </a:xfrm>
          <a:prstGeom prst="straightConnector1">
            <a:avLst/>
          </a:prstGeom>
          <a:ln w="1905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xmlns="" id="{1519057B-4248-4880-A89E-5DCBBB157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7601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DB7A5A-4225-417D-92C6-1C9A16E37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24F48E-4E21-421F-A044-1D5C607BF74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6C70E23-CF91-4792-9B98-182E6804BBC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B9BA8EE-BF3B-4E61-9241-4BC605B36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340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611C53D-85FC-41D8-9A69-F4734072CC4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4142" y="2046288"/>
            <a:ext cx="554445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17446CE-03E2-409B-B8EF-7C188C1E68C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34142" y="3162300"/>
            <a:ext cx="5544458" cy="3027362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0F4FC59-2ADF-4A3F-BBF9-07FF022209A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240588" y="2046288"/>
            <a:ext cx="41148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47F889E-7C42-4396-AEE8-7B337AFAF1E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240588" y="3162300"/>
            <a:ext cx="4114800" cy="3027362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33D57D1-26E8-4CE2-AAA6-482AA55FC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C24918E-7FEA-4406-B5C4-9CA22363D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015B8D0-7EB3-42DC-AD4D-51B34268A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2FF7DCBA-487E-4B33-BB90-0DADF952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5679E440-088D-4C5E-AE96-53292A60A147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251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72EF9B-97B0-4909-B1C8-B680035F9D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34142" y="1850572"/>
            <a:ext cx="10134601" cy="409302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7CA22921-D059-426E-8623-0C4322D5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16206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— 4 ввер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Рисунок 23">
            <a:extLst>
              <a:ext uri="{FF2B5EF4-FFF2-40B4-BE49-F238E27FC236}">
                <a16:creationId xmlns:a16="http://schemas.microsoft.com/office/drawing/2014/main" xmlns="" id="{C7B19AA7-3B63-43B8-BE54-6F7F01B2625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04817" y="2233881"/>
            <a:ext cx="3387182" cy="2390238"/>
          </a:xfrm>
          <a:custGeom>
            <a:avLst/>
            <a:gdLst>
              <a:gd name="connsiteX0" fmla="*/ 1033243 w 3387182"/>
              <a:gd name="connsiteY0" fmla="*/ 0 h 2390238"/>
              <a:gd name="connsiteX1" fmla="*/ 3387182 w 3387182"/>
              <a:gd name="connsiteY1" fmla="*/ 0 h 2390238"/>
              <a:gd name="connsiteX2" fmla="*/ 3378264 w 3387182"/>
              <a:gd name="connsiteY2" fmla="*/ 2390238 h 2390238"/>
              <a:gd name="connsiteX3" fmla="*/ 0 w 3387182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7182" h="2390238">
                <a:moveTo>
                  <a:pt x="1033243" y="0"/>
                </a:moveTo>
                <a:lnTo>
                  <a:pt x="3387182" y="0"/>
                </a:lnTo>
                <a:lnTo>
                  <a:pt x="3378264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endParaRPr lang="ru-RU" noProof="0"/>
          </a:p>
        </p:txBody>
      </p:sp>
      <p:sp>
        <p:nvSpPr>
          <p:cNvPr id="21" name="Рисунок 20">
            <a:extLst>
              <a:ext uri="{FF2B5EF4-FFF2-40B4-BE49-F238E27FC236}">
                <a16:creationId xmlns:a16="http://schemas.microsoft.com/office/drawing/2014/main" xmlns="" id="{1B55057A-5AE4-4EAE-8E1E-189462BF31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90016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endParaRPr lang="ru-RU" noProof="0"/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xmlns="" id="{A4433358-37F4-4631-87BD-71A4E90A4C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75215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endParaRPr lang="ru-RU" noProof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A663A4BE-7DD2-4FAC-B36C-6A1DAB0740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233881"/>
            <a:ext cx="3378263" cy="2390238"/>
          </a:xfrm>
          <a:custGeom>
            <a:avLst/>
            <a:gdLst>
              <a:gd name="connsiteX0" fmla="*/ 0 w 3378263"/>
              <a:gd name="connsiteY0" fmla="*/ 0 h 2390238"/>
              <a:gd name="connsiteX1" fmla="*/ 3378263 w 3378263"/>
              <a:gd name="connsiteY1" fmla="*/ 0 h 2390238"/>
              <a:gd name="connsiteX2" fmla="*/ 2345020 w 3378263"/>
              <a:gd name="connsiteY2" fmla="*/ 2390238 h 2390238"/>
              <a:gd name="connsiteX3" fmla="*/ 0 w 3378263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8263" h="2390238">
                <a:moveTo>
                  <a:pt x="0" y="0"/>
                </a:moveTo>
                <a:lnTo>
                  <a:pt x="3378263" y="0"/>
                </a:lnTo>
                <a:lnTo>
                  <a:pt x="2345020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endParaRPr lang="ru-RU" noProof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6" name="Текст 15">
            <a:extLst>
              <a:ext uri="{FF2B5EF4-FFF2-40B4-BE49-F238E27FC236}">
                <a16:creationId xmlns:a16="http://schemas.microsoft.com/office/drawing/2014/main" xmlns="" id="{CEC8B31E-90EA-47DA-88C8-7210550FEC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54933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7" name="Текст 18">
            <a:extLst>
              <a:ext uri="{FF2B5EF4-FFF2-40B4-BE49-F238E27FC236}">
                <a16:creationId xmlns:a16="http://schemas.microsoft.com/office/drawing/2014/main" xmlns="" id="{0B29C3B6-1467-4DB9-A2AE-6C82548895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54932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28" name="Текст 15">
            <a:extLst>
              <a:ext uri="{FF2B5EF4-FFF2-40B4-BE49-F238E27FC236}">
                <a16:creationId xmlns:a16="http://schemas.microsoft.com/office/drawing/2014/main" xmlns="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1476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:a16="http://schemas.microsoft.com/office/drawing/2014/main" xmlns="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1475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30" name="Текст 15">
            <a:extLst>
              <a:ext uri="{FF2B5EF4-FFF2-40B4-BE49-F238E27FC236}">
                <a16:creationId xmlns:a16="http://schemas.microsoft.com/office/drawing/2014/main" xmlns="" id="{FE6695F4-4900-48B5-9D68-486774B8D7F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77835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1" name="Текст 18">
            <a:extLst>
              <a:ext uri="{FF2B5EF4-FFF2-40B4-BE49-F238E27FC236}">
                <a16:creationId xmlns:a16="http://schemas.microsoft.com/office/drawing/2014/main" xmlns="" id="{FF214FA8-F7B7-40D8-A97C-52E0B0BDE1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77834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32" name="Текст 15">
            <a:extLst>
              <a:ext uri="{FF2B5EF4-FFF2-40B4-BE49-F238E27FC236}">
                <a16:creationId xmlns:a16="http://schemas.microsoft.com/office/drawing/2014/main" xmlns="" id="{56B0AF9E-C16A-4170-A149-1E47AC0D81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00181" y="5057897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3" name="Текст 18">
            <a:extLst>
              <a:ext uri="{FF2B5EF4-FFF2-40B4-BE49-F238E27FC236}">
                <a16:creationId xmlns:a16="http://schemas.microsoft.com/office/drawing/2014/main" xmlns="" id="{B1CB5369-F6CE-41B6-ACE8-9FA5781CB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00180" y="5403373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141151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— 8 ввер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Рисунок 65">
            <a:extLst>
              <a:ext uri="{FF2B5EF4-FFF2-40B4-BE49-F238E27FC236}">
                <a16:creationId xmlns:a16="http://schemas.microsoft.com/office/drawing/2014/main" xmlns="" id="{88E0AC7A-AA85-427E-8B83-AEEF229EDA4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383802" y="3121794"/>
            <a:ext cx="1808198" cy="1097726"/>
          </a:xfrm>
          <a:custGeom>
            <a:avLst/>
            <a:gdLst>
              <a:gd name="connsiteX0" fmla="*/ 474569 w 1808198"/>
              <a:gd name="connsiteY0" fmla="*/ 0 h 1097726"/>
              <a:gd name="connsiteX1" fmla="*/ 1799279 w 1808198"/>
              <a:gd name="connsiteY1" fmla="*/ 0 h 1097726"/>
              <a:gd name="connsiteX2" fmla="*/ 1808198 w 1808198"/>
              <a:gd name="connsiteY2" fmla="*/ 1097726 h 1097726"/>
              <a:gd name="connsiteX3" fmla="*/ 0 w 1808198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8198" h="1097726">
                <a:moveTo>
                  <a:pt x="474569" y="0"/>
                </a:moveTo>
                <a:lnTo>
                  <a:pt x="1799279" y="0"/>
                </a:lnTo>
                <a:lnTo>
                  <a:pt x="18081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63" name="Рисунок 62">
            <a:extLst>
              <a:ext uri="{FF2B5EF4-FFF2-40B4-BE49-F238E27FC236}">
                <a16:creationId xmlns:a16="http://schemas.microsoft.com/office/drawing/2014/main" xmlns="" id="{E6437AD1-FE22-40AE-8BB8-8B8B9C5770F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00427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60" name="Рисунок 59">
            <a:extLst>
              <a:ext uri="{FF2B5EF4-FFF2-40B4-BE49-F238E27FC236}">
                <a16:creationId xmlns:a16="http://schemas.microsoft.com/office/drawing/2014/main" xmlns="" id="{97978D8E-FCD0-4E7C-BD0B-F2F47BA1B2D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416963" y="3121794"/>
            <a:ext cx="1799279" cy="1097726"/>
          </a:xfrm>
          <a:custGeom>
            <a:avLst/>
            <a:gdLst>
              <a:gd name="connsiteX0" fmla="*/ 474570 w 1799279"/>
              <a:gd name="connsiteY0" fmla="*/ 0 h 1097726"/>
              <a:gd name="connsiteX1" fmla="*/ 1799279 w 1799279"/>
              <a:gd name="connsiteY1" fmla="*/ 0 h 1097726"/>
              <a:gd name="connsiteX2" fmla="*/ 132479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70" y="0"/>
                </a:moveTo>
                <a:lnTo>
                  <a:pt x="1799279" y="0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55" name="Рисунок 54">
            <a:extLst>
              <a:ext uri="{FF2B5EF4-FFF2-40B4-BE49-F238E27FC236}">
                <a16:creationId xmlns:a16="http://schemas.microsoft.com/office/drawing/2014/main" xmlns="" id="{83197EDA-7F24-4C0A-B859-34173E066FC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933589" y="3121794"/>
            <a:ext cx="1799125" cy="1097726"/>
          </a:xfrm>
          <a:custGeom>
            <a:avLst/>
            <a:gdLst>
              <a:gd name="connsiteX0" fmla="*/ 474570 w 1799125"/>
              <a:gd name="connsiteY0" fmla="*/ 0 h 1097726"/>
              <a:gd name="connsiteX1" fmla="*/ 1799125 w 1799125"/>
              <a:gd name="connsiteY1" fmla="*/ 0 h 1097726"/>
              <a:gd name="connsiteX2" fmla="*/ 1799125 w 1799125"/>
              <a:gd name="connsiteY2" fmla="*/ 356 h 1097726"/>
              <a:gd name="connsiteX3" fmla="*/ 1324799 w 1799125"/>
              <a:gd name="connsiteY3" fmla="*/ 1097726 h 1097726"/>
              <a:gd name="connsiteX4" fmla="*/ 0 w 1799125"/>
              <a:gd name="connsiteY4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9125" h="1097726">
                <a:moveTo>
                  <a:pt x="474570" y="0"/>
                </a:moveTo>
                <a:lnTo>
                  <a:pt x="1799125" y="0"/>
                </a:lnTo>
                <a:lnTo>
                  <a:pt x="1799125" y="356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52" name="Рисунок 51">
            <a:extLst>
              <a:ext uri="{FF2B5EF4-FFF2-40B4-BE49-F238E27FC236}">
                <a16:creationId xmlns:a16="http://schemas.microsoft.com/office/drawing/2014/main" xmlns="" id="{D5CFC424-FDBC-4BD5-B5FB-E2C7B5DE6006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450214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49" name="Рисунок 48">
            <a:extLst>
              <a:ext uri="{FF2B5EF4-FFF2-40B4-BE49-F238E27FC236}">
                <a16:creationId xmlns:a16="http://schemas.microsoft.com/office/drawing/2014/main" xmlns="" id="{B2475369-85E0-474D-9454-6911B2BB54D5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966838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46" name="Рисунок 45">
            <a:extLst>
              <a:ext uri="{FF2B5EF4-FFF2-40B4-BE49-F238E27FC236}">
                <a16:creationId xmlns:a16="http://schemas.microsoft.com/office/drawing/2014/main" xmlns="" id="{9231E13B-CD8C-48FC-A6DB-E87F08B462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83375" y="3121794"/>
            <a:ext cx="1799279" cy="1097726"/>
          </a:xfrm>
          <a:custGeom>
            <a:avLst/>
            <a:gdLst>
              <a:gd name="connsiteX0" fmla="*/ 474569 w 1799279"/>
              <a:gd name="connsiteY0" fmla="*/ 0 h 1097726"/>
              <a:gd name="connsiteX1" fmla="*/ 1799279 w 1799279"/>
              <a:gd name="connsiteY1" fmla="*/ 0 h 1097726"/>
              <a:gd name="connsiteX2" fmla="*/ 1324798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69" y="0"/>
                </a:moveTo>
                <a:lnTo>
                  <a:pt x="1799279" y="0"/>
                </a:lnTo>
                <a:lnTo>
                  <a:pt x="13247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43" name="Рисунок 42">
            <a:extLst>
              <a:ext uri="{FF2B5EF4-FFF2-40B4-BE49-F238E27FC236}">
                <a16:creationId xmlns:a16="http://schemas.microsoft.com/office/drawing/2014/main" xmlns="" id="{9A7D62AC-CCFA-44C3-98ED-F750B562B96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" y="3121794"/>
            <a:ext cx="1799279" cy="1097726"/>
          </a:xfrm>
          <a:custGeom>
            <a:avLst/>
            <a:gdLst>
              <a:gd name="connsiteX0" fmla="*/ 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endParaRPr lang="ru-RU" noProof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8" name="Текст 15">
            <a:extLst>
              <a:ext uri="{FF2B5EF4-FFF2-40B4-BE49-F238E27FC236}">
                <a16:creationId xmlns:a16="http://schemas.microsoft.com/office/drawing/2014/main" xmlns="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2325820"/>
            <a:ext cx="1799279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:a16="http://schemas.microsoft.com/office/drawing/2014/main" xmlns="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9" y="2586626"/>
            <a:ext cx="1798870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67" name="Текст 15">
            <a:extLst>
              <a:ext uri="{FF2B5EF4-FFF2-40B4-BE49-F238E27FC236}">
                <a16:creationId xmlns:a16="http://schemas.microsoft.com/office/drawing/2014/main" xmlns="" id="{F3625817-ADC5-402C-BF70-E72E180EA94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429000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68" name="Текст 18">
            <a:extLst>
              <a:ext uri="{FF2B5EF4-FFF2-40B4-BE49-F238E27FC236}">
                <a16:creationId xmlns:a16="http://schemas.microsoft.com/office/drawing/2014/main" xmlns="" id="{1CD742BF-928E-4F96-A707-0762F7415A8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429005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69" name="Текст 15">
            <a:extLst>
              <a:ext uri="{FF2B5EF4-FFF2-40B4-BE49-F238E27FC236}">
                <a16:creationId xmlns:a16="http://schemas.microsoft.com/office/drawing/2014/main" xmlns="" id="{F63CF451-68B6-4006-B393-3926AD5577F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95597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0" name="Текст 18">
            <a:extLst>
              <a:ext uri="{FF2B5EF4-FFF2-40B4-BE49-F238E27FC236}">
                <a16:creationId xmlns:a16="http://schemas.microsoft.com/office/drawing/2014/main" xmlns="" id="{0812886F-184C-40A8-A729-8B4B4926879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95602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1" name="Текст 15">
            <a:extLst>
              <a:ext uri="{FF2B5EF4-FFF2-40B4-BE49-F238E27FC236}">
                <a16:creationId xmlns:a16="http://schemas.microsoft.com/office/drawing/2014/main" xmlns="" id="{227745AB-F0A1-4D69-B3E7-1E05EC5A83C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371508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2" name="Текст 18">
            <a:extLst>
              <a:ext uri="{FF2B5EF4-FFF2-40B4-BE49-F238E27FC236}">
                <a16:creationId xmlns:a16="http://schemas.microsoft.com/office/drawing/2014/main" xmlns="" id="{FA1D1660-FDA5-41B8-9EE3-ADA0E15F0C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371513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3" name="Текст 15">
            <a:extLst>
              <a:ext uri="{FF2B5EF4-FFF2-40B4-BE49-F238E27FC236}">
                <a16:creationId xmlns:a16="http://schemas.microsoft.com/office/drawing/2014/main" xmlns="" id="{40B672B5-5EF2-428E-8952-03BB5F47FB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483375" y="450748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4" name="Текст 18">
            <a:extLst>
              <a:ext uri="{FF2B5EF4-FFF2-40B4-BE49-F238E27FC236}">
                <a16:creationId xmlns:a16="http://schemas.microsoft.com/office/drawing/2014/main" xmlns="" id="{AAB3392A-4B63-483C-B97B-A962BA7295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483380" y="476828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5" name="Текст 15">
            <a:extLst>
              <a:ext uri="{FF2B5EF4-FFF2-40B4-BE49-F238E27FC236}">
                <a16:creationId xmlns:a16="http://schemas.microsoft.com/office/drawing/2014/main" xmlns="" id="{52F154E0-81D0-4ED7-81F5-F2A41F6EE2E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457493" y="450748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6" name="Текст 18">
            <a:extLst>
              <a:ext uri="{FF2B5EF4-FFF2-40B4-BE49-F238E27FC236}">
                <a16:creationId xmlns:a16="http://schemas.microsoft.com/office/drawing/2014/main" xmlns="" id="{D57D2666-5AA0-4552-8434-DE134549DA0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457498" y="476828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7" name="Текст 15">
            <a:extLst>
              <a:ext uri="{FF2B5EF4-FFF2-40B4-BE49-F238E27FC236}">
                <a16:creationId xmlns:a16="http://schemas.microsoft.com/office/drawing/2014/main" xmlns="" id="{7E6E0780-44C2-48C7-99F2-E711D9BFA85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416963" y="4502202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8" name="Текст 18">
            <a:extLst>
              <a:ext uri="{FF2B5EF4-FFF2-40B4-BE49-F238E27FC236}">
                <a16:creationId xmlns:a16="http://schemas.microsoft.com/office/drawing/2014/main" xmlns="" id="{41A5DBDC-E19D-4B74-863C-D63A78E4938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416968" y="4763008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  <p:sp>
        <p:nvSpPr>
          <p:cNvPr id="79" name="Текст 15">
            <a:extLst>
              <a:ext uri="{FF2B5EF4-FFF2-40B4-BE49-F238E27FC236}">
                <a16:creationId xmlns:a16="http://schemas.microsoft.com/office/drawing/2014/main" xmlns="" id="{EEFB1377-2783-49F1-A131-38F4B63B90C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376433" y="4527297"/>
            <a:ext cx="1799279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80" name="Текст 18">
            <a:extLst>
              <a:ext uri="{FF2B5EF4-FFF2-40B4-BE49-F238E27FC236}">
                <a16:creationId xmlns:a16="http://schemas.microsoft.com/office/drawing/2014/main" xmlns="" id="{C188F315-95C8-490A-AB31-6B6D7A7A535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376438" y="4788103"/>
            <a:ext cx="1798870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051908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4 столбец со знач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F87A579D-F737-4350-8205-BCA37BAFE1AB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2">
            <a:extLst>
              <a:ext uri="{FF2B5EF4-FFF2-40B4-BE49-F238E27FC236}">
                <a16:creationId xmlns:a16="http://schemas.microsoft.com/office/drawing/2014/main" xmlns="" id="{3135F811-46C6-4574-99D7-6B90FE873BD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1" name="Объект 3">
            <a:extLst>
              <a:ext uri="{FF2B5EF4-FFF2-40B4-BE49-F238E27FC236}">
                <a16:creationId xmlns:a16="http://schemas.microsoft.com/office/drawing/2014/main" xmlns="" id="{AB03F056-6BD3-4D1E-B794-6796E05CC4C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xmlns="" id="{DD442E15-02E7-470A-B455-1641DC03E51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3" name="Объект 5">
            <a:extLst>
              <a:ext uri="{FF2B5EF4-FFF2-40B4-BE49-F238E27FC236}">
                <a16:creationId xmlns:a16="http://schemas.microsoft.com/office/drawing/2014/main" xmlns="" id="{7AB804A3-DDE8-4F7C-AA96-94BD898660F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xmlns="" id="{41D76E21-775F-4F86-8F17-E8258055D6D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5" name="Объект 3">
            <a:extLst>
              <a:ext uri="{FF2B5EF4-FFF2-40B4-BE49-F238E27FC236}">
                <a16:creationId xmlns:a16="http://schemas.microsoft.com/office/drawing/2014/main" xmlns="" id="{290EB005-534F-4E5E-81D4-3795AF32C8F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xmlns="" id="{4DDA664B-9E00-41E2-903A-87130EEDB2D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7" name="Объект 3">
            <a:extLst>
              <a:ext uri="{FF2B5EF4-FFF2-40B4-BE49-F238E27FC236}">
                <a16:creationId xmlns:a16="http://schemas.microsoft.com/office/drawing/2014/main" xmlns="" id="{F38183B6-48F8-4715-8596-BFC77AFE924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xmlns="" id="{0C6D44CB-DAE7-40C8-B7B5-3AC0F92E224A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:a16="http://schemas.microsoft.com/office/drawing/2014/main" xmlns="" id="{D388CB94-B0AB-4513-9265-432FA36890D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xmlns="" id="{82DB4D40-3550-49E6-AF64-41E7E499F45D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36" name="Текст 2">
            <a:extLst>
              <a:ext uri="{FF2B5EF4-FFF2-40B4-BE49-F238E27FC236}">
                <a16:creationId xmlns:a16="http://schemas.microsoft.com/office/drawing/2014/main" xmlns="" id="{F6056747-20EC-4D2B-8AD5-79902BC51847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3568700" y="4464453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</p:spTree>
    <p:extLst>
      <p:ext uri="{BB962C8B-B14F-4D97-AF65-F5344CB8AC3E}">
        <p14:creationId xmlns:p14="http://schemas.microsoft.com/office/powerpoint/2010/main" val="141809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9" y="207002"/>
            <a:ext cx="1427162" cy="357195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9855200" y="257175"/>
            <a:ext cx="2209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02E3B1-6DF7-4B29-82F3-D7025B3D8106}" type="slidenum">
              <a:rPr lang="ru-RU" sz="1200" smtClean="0">
                <a:solidFill>
                  <a:srgbClr val="74777B"/>
                </a:solidFill>
              </a:rPr>
              <a:pPr algn="r"/>
              <a:t>‹#›</a:t>
            </a:fld>
            <a:endParaRPr lang="ru-RU" sz="1200" dirty="0">
              <a:solidFill>
                <a:srgbClr val="74777B"/>
              </a:solidFill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67708C79-A4AC-4B5D-92DF-600737E4D1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76675" y="171450"/>
            <a:ext cx="10515600" cy="923925"/>
          </a:xfrm>
        </p:spPr>
        <p:txBody>
          <a:bodyPr rtlCol="0">
            <a:normAutofit/>
          </a:bodyPr>
          <a:lstStyle/>
          <a:p>
            <a:r>
              <a:rPr lang="ru-RU" sz="2800" b="1" dirty="0" smtClean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КОМПЛЕКТА ДОКУМЕНТОВ</a:t>
            </a:r>
            <a:endParaRPr lang="ru-RU" sz="2800" b="1" dirty="0">
              <a:solidFill>
                <a:srgbClr val="00BBE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781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рисунком 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:a16="http://schemas.microsoft.com/office/drawing/2014/main" xmlns="" id="{0E65E2A4-B306-4415-9D4B-9E9F98B043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08046" cy="6858000"/>
          </a:xfrm>
          <a:custGeom>
            <a:avLst/>
            <a:gdLst>
              <a:gd name="connsiteX0" fmla="*/ 0 w 6508046"/>
              <a:gd name="connsiteY0" fmla="*/ 0 h 6858000"/>
              <a:gd name="connsiteX1" fmla="*/ 364331 w 6508046"/>
              <a:gd name="connsiteY1" fmla="*/ 0 h 6858000"/>
              <a:gd name="connsiteX2" fmla="*/ 1163270 w 6508046"/>
              <a:gd name="connsiteY2" fmla="*/ 2195274 h 6858000"/>
              <a:gd name="connsiteX3" fmla="*/ 1708696 w 6508046"/>
              <a:gd name="connsiteY3" fmla="*/ 4033986 h 6858000"/>
              <a:gd name="connsiteX4" fmla="*/ 1771025 w 6508046"/>
              <a:gd name="connsiteY4" fmla="*/ 4033986 h 6858000"/>
              <a:gd name="connsiteX5" fmla="*/ 2316450 w 6508046"/>
              <a:gd name="connsiteY5" fmla="*/ 2195274 h 6858000"/>
              <a:gd name="connsiteX6" fmla="*/ 3084403 w 6508046"/>
              <a:gd name="connsiteY6" fmla="*/ 0 h 6858000"/>
              <a:gd name="connsiteX7" fmla="*/ 6508046 w 6508046"/>
              <a:gd name="connsiteY7" fmla="*/ 0 h 6858000"/>
              <a:gd name="connsiteX8" fmla="*/ 6508046 w 6508046"/>
              <a:gd name="connsiteY8" fmla="*/ 6858000 h 6858000"/>
              <a:gd name="connsiteX9" fmla="*/ 4310896 w 6508046"/>
              <a:gd name="connsiteY9" fmla="*/ 6858000 h 6858000"/>
              <a:gd name="connsiteX10" fmla="*/ 4310896 w 6508046"/>
              <a:gd name="connsiteY10" fmla="*/ 4407962 h 6858000"/>
              <a:gd name="connsiteX11" fmla="*/ 4638169 w 6508046"/>
              <a:gd name="connsiteY11" fmla="*/ 683746 h 6858000"/>
              <a:gd name="connsiteX12" fmla="*/ 4575840 w 6508046"/>
              <a:gd name="connsiteY12" fmla="*/ 683746 h 6858000"/>
              <a:gd name="connsiteX13" fmla="*/ 3734395 w 6508046"/>
              <a:gd name="connsiteY13" fmla="*/ 3332738 h 6858000"/>
              <a:gd name="connsiteX14" fmla="*/ 2441823 w 6508046"/>
              <a:gd name="connsiteY14" fmla="*/ 6858000 h 6858000"/>
              <a:gd name="connsiteX15" fmla="*/ 914221 w 6508046"/>
              <a:gd name="connsiteY15" fmla="*/ 6858000 h 6858000"/>
              <a:gd name="connsiteX16" fmla="*/ 0 w 6508046"/>
              <a:gd name="connsiteY16" fmla="*/ 43361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08046" h="6858000">
                <a:moveTo>
                  <a:pt x="0" y="0"/>
                </a:moveTo>
                <a:lnTo>
                  <a:pt x="364331" y="0"/>
                </a:lnTo>
                <a:lnTo>
                  <a:pt x="1163270" y="2195274"/>
                </a:lnTo>
                <a:cubicBezTo>
                  <a:pt x="1350258" y="2787402"/>
                  <a:pt x="1521708" y="3395157"/>
                  <a:pt x="1708696" y="4033986"/>
                </a:cubicBezTo>
                <a:lnTo>
                  <a:pt x="1771025" y="4033986"/>
                </a:lnTo>
                <a:cubicBezTo>
                  <a:pt x="1958013" y="3395067"/>
                  <a:pt x="2113925" y="2787313"/>
                  <a:pt x="2316450" y="2195274"/>
                </a:cubicBezTo>
                <a:lnTo>
                  <a:pt x="3084403" y="0"/>
                </a:lnTo>
                <a:lnTo>
                  <a:pt x="6508046" y="0"/>
                </a:lnTo>
                <a:lnTo>
                  <a:pt x="6508046" y="6858000"/>
                </a:lnTo>
                <a:lnTo>
                  <a:pt x="4310896" y="6858000"/>
                </a:lnTo>
                <a:lnTo>
                  <a:pt x="4310896" y="4407962"/>
                </a:lnTo>
                <a:cubicBezTo>
                  <a:pt x="4310896" y="3410694"/>
                  <a:pt x="4513511" y="1681014"/>
                  <a:pt x="4638169" y="683746"/>
                </a:cubicBezTo>
                <a:lnTo>
                  <a:pt x="4575840" y="683746"/>
                </a:lnTo>
                <a:lnTo>
                  <a:pt x="3734395" y="3332738"/>
                </a:lnTo>
                <a:lnTo>
                  <a:pt x="2441823" y="6858000"/>
                </a:lnTo>
                <a:lnTo>
                  <a:pt x="914221" y="6858000"/>
                </a:lnTo>
                <a:lnTo>
                  <a:pt x="0" y="4336167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72EF9B-97B0-4909-B1C8-B680035F9D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60771" y="4136571"/>
            <a:ext cx="3907972" cy="1883230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43743" cy="365125"/>
          </a:xfrm>
        </p:spPr>
        <p:txBody>
          <a:bodyPr rtlCol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2514" y="6356350"/>
            <a:ext cx="2175532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7CA22921-D059-426E-8623-0C4322D58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60771" y="3363686"/>
            <a:ext cx="3907972" cy="555171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178A5C12-53C3-4CC4-AA3B-D3292948C778}"/>
              </a:ext>
            </a:extLst>
          </p:cNvPr>
          <p:cNvCxnSpPr>
            <a:cxnSpLocks/>
          </p:cNvCxnSpPr>
          <p:nvPr userDrawn="1"/>
        </p:nvCxnSpPr>
        <p:spPr>
          <a:xfrm>
            <a:off x="7271657" y="0"/>
            <a:ext cx="0" cy="3124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362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Рисунок 45">
            <a:extLst>
              <a:ext uri="{FF2B5EF4-FFF2-40B4-BE49-F238E27FC236}">
                <a16:creationId xmlns:a16="http://schemas.microsoft.com/office/drawing/2014/main" xmlns="" id="{D230F83A-5E75-4047-ADC0-05151570D70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426578" y="0"/>
            <a:ext cx="5765422" cy="6858000"/>
          </a:xfrm>
          <a:custGeom>
            <a:avLst/>
            <a:gdLst>
              <a:gd name="connsiteX0" fmla="*/ 4105955 w 5765422"/>
              <a:gd name="connsiteY0" fmla="*/ 0 h 6858000"/>
              <a:gd name="connsiteX1" fmla="*/ 5765422 w 5765422"/>
              <a:gd name="connsiteY1" fmla="*/ 0 h 6858000"/>
              <a:gd name="connsiteX2" fmla="*/ 5765422 w 5765422"/>
              <a:gd name="connsiteY2" fmla="*/ 6858000 h 6858000"/>
              <a:gd name="connsiteX3" fmla="*/ 0 w 576542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5422" h="6858000">
                <a:moveTo>
                  <a:pt x="4105955" y="0"/>
                </a:moveTo>
                <a:lnTo>
                  <a:pt x="5765422" y="0"/>
                </a:lnTo>
                <a:lnTo>
                  <a:pt x="576542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r">
              <a:buNone/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30" name="Рисунок 29">
            <a:extLst>
              <a:ext uri="{FF2B5EF4-FFF2-40B4-BE49-F238E27FC236}">
                <a16:creationId xmlns:a16="http://schemas.microsoft.com/office/drawing/2014/main" xmlns="" id="{96FD6FB9-CD68-47AB-A03D-06B72104AF1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-11657" y="-16298"/>
            <a:ext cx="5555640" cy="6874299"/>
          </a:xfrm>
          <a:custGeom>
            <a:avLst/>
            <a:gdLst>
              <a:gd name="connsiteX0" fmla="*/ 0 w 5555640"/>
              <a:gd name="connsiteY0" fmla="*/ 0 h 6874299"/>
              <a:gd name="connsiteX1" fmla="*/ 5555640 w 5555640"/>
              <a:gd name="connsiteY1" fmla="*/ 8960 h 6874299"/>
              <a:gd name="connsiteX2" fmla="*/ 1445237 w 5555640"/>
              <a:gd name="connsiteY2" fmla="*/ 6874299 h 6874299"/>
              <a:gd name="connsiteX3" fmla="*/ 0 w 5555640"/>
              <a:gd name="connsiteY3" fmla="*/ 6874299 h 687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5640" h="6874299">
                <a:moveTo>
                  <a:pt x="0" y="0"/>
                </a:moveTo>
                <a:lnTo>
                  <a:pt x="5555640" y="8960"/>
                </a:lnTo>
                <a:lnTo>
                  <a:pt x="1445237" y="6874299"/>
                </a:lnTo>
                <a:lnTo>
                  <a:pt x="0" y="6874299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61307" y="4277953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1" name="Текст 18">
            <a:extLst>
              <a:ext uri="{FF2B5EF4-FFF2-40B4-BE49-F238E27FC236}">
                <a16:creationId xmlns:a16="http://schemas.microsoft.com/office/drawing/2014/main" xmlns="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56823" y="4752561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xmlns="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69713" y="5217644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47" name="Текст 18">
            <a:extLst>
              <a:ext uri="{FF2B5EF4-FFF2-40B4-BE49-F238E27FC236}">
                <a16:creationId xmlns:a16="http://schemas.microsoft.com/office/drawing/2014/main" xmlns="" id="{AD14F11B-0FDD-41EF-8278-550F37093B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80046" y="5673201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9EB2270B-D707-4103-98F1-E697CEBA7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8571" y="3363686"/>
            <a:ext cx="3907972" cy="555171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</p:spTree>
    <p:extLst>
      <p:ext uri="{BB962C8B-B14F-4D97-AF65-F5344CB8AC3E}">
        <p14:creationId xmlns:p14="http://schemas.microsoft.com/office/powerpoint/2010/main" val="1124205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рисунком 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3583479E-F517-4F8A-9382-5B73D75104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16886" y="0"/>
            <a:ext cx="6175114" cy="6858000"/>
          </a:xfrm>
          <a:custGeom>
            <a:avLst/>
            <a:gdLst>
              <a:gd name="connsiteX0" fmla="*/ 1341004 w 6175114"/>
              <a:gd name="connsiteY0" fmla="*/ 0 h 6858000"/>
              <a:gd name="connsiteX1" fmla="*/ 6175114 w 6175114"/>
              <a:gd name="connsiteY1" fmla="*/ 0 h 6858000"/>
              <a:gd name="connsiteX2" fmla="*/ 6175114 w 6175114"/>
              <a:gd name="connsiteY2" fmla="*/ 1753853 h 6858000"/>
              <a:gd name="connsiteX3" fmla="*/ 5820369 w 6175114"/>
              <a:gd name="connsiteY3" fmla="*/ 2196189 h 6858000"/>
              <a:gd name="connsiteX4" fmla="*/ 3753019 w 6175114"/>
              <a:gd name="connsiteY4" fmla="*/ 1432910 h 6858000"/>
              <a:gd name="connsiteX5" fmla="*/ 2496678 w 6175114"/>
              <a:gd name="connsiteY5" fmla="*/ 2275742 h 6858000"/>
              <a:gd name="connsiteX6" fmla="*/ 4071059 w 6175114"/>
              <a:gd name="connsiteY6" fmla="*/ 3452528 h 6858000"/>
              <a:gd name="connsiteX7" fmla="*/ 5359131 w 6175114"/>
              <a:gd name="connsiteY7" fmla="*/ 3977321 h 6858000"/>
              <a:gd name="connsiteX8" fmla="*/ 6026758 w 6175114"/>
              <a:gd name="connsiteY8" fmla="*/ 4302039 h 6858000"/>
              <a:gd name="connsiteX9" fmla="*/ 6175114 w 6175114"/>
              <a:gd name="connsiteY9" fmla="*/ 4397461 h 6858000"/>
              <a:gd name="connsiteX10" fmla="*/ 6175114 w 6175114"/>
              <a:gd name="connsiteY10" fmla="*/ 6858000 h 6858000"/>
              <a:gd name="connsiteX11" fmla="*/ 4869473 w 6175114"/>
              <a:gd name="connsiteY11" fmla="*/ 6858000 h 6858000"/>
              <a:gd name="connsiteX12" fmla="*/ 4856472 w 6175114"/>
              <a:gd name="connsiteY12" fmla="*/ 6790487 h 6858000"/>
              <a:gd name="connsiteX13" fmla="*/ 3419067 w 6175114"/>
              <a:gd name="connsiteY13" fmla="*/ 5837920 h 6858000"/>
              <a:gd name="connsiteX14" fmla="*/ 2099173 w 6175114"/>
              <a:gd name="connsiteY14" fmla="*/ 5265482 h 6858000"/>
              <a:gd name="connsiteX15" fmla="*/ 0 w 6175114"/>
              <a:gd name="connsiteY15" fmla="*/ 2434764 h 6858000"/>
              <a:gd name="connsiteX16" fmla="*/ 1315163 w 6175114"/>
              <a:gd name="connsiteY16" fmla="*/ 162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175114" h="6858000">
                <a:moveTo>
                  <a:pt x="1341004" y="0"/>
                </a:moveTo>
                <a:lnTo>
                  <a:pt x="6175114" y="0"/>
                </a:lnTo>
                <a:lnTo>
                  <a:pt x="6175114" y="1753853"/>
                </a:lnTo>
                <a:lnTo>
                  <a:pt x="5820369" y="2196189"/>
                </a:lnTo>
                <a:cubicBezTo>
                  <a:pt x="5120645" y="1703218"/>
                  <a:pt x="4405009" y="1432910"/>
                  <a:pt x="3753019" y="1432910"/>
                </a:cubicBezTo>
                <a:cubicBezTo>
                  <a:pt x="2989739" y="1432910"/>
                  <a:pt x="2496678" y="1735039"/>
                  <a:pt x="2496678" y="2275742"/>
                </a:cubicBezTo>
                <a:cubicBezTo>
                  <a:pt x="2496678" y="2880092"/>
                  <a:pt x="3148671" y="3086756"/>
                  <a:pt x="4071059" y="3452528"/>
                </a:cubicBezTo>
                <a:lnTo>
                  <a:pt x="5359131" y="3977321"/>
                </a:lnTo>
                <a:cubicBezTo>
                  <a:pt x="5600645" y="4072737"/>
                  <a:pt x="5823711" y="4180452"/>
                  <a:pt x="6026758" y="4302039"/>
                </a:cubicBezTo>
                <a:lnTo>
                  <a:pt x="6175114" y="4397461"/>
                </a:lnTo>
                <a:lnTo>
                  <a:pt x="6175114" y="6858000"/>
                </a:lnTo>
                <a:lnTo>
                  <a:pt x="4869473" y="6858000"/>
                </a:lnTo>
                <a:lnTo>
                  <a:pt x="4856472" y="6790487"/>
                </a:lnTo>
                <a:cubicBezTo>
                  <a:pt x="4737539" y="6344090"/>
                  <a:pt x="4212235" y="6157971"/>
                  <a:pt x="3419067" y="5837920"/>
                </a:cubicBezTo>
                <a:lnTo>
                  <a:pt x="2099173" y="5265482"/>
                </a:lnTo>
                <a:cubicBezTo>
                  <a:pt x="1001854" y="4836066"/>
                  <a:pt x="0" y="3929589"/>
                  <a:pt x="0" y="2434764"/>
                </a:cubicBezTo>
                <a:cubicBezTo>
                  <a:pt x="0" y="1459726"/>
                  <a:pt x="493110" y="590353"/>
                  <a:pt x="1315163" y="16279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3917A6-AC6D-490C-947C-C8BDB0A54B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456" y="3257550"/>
            <a:ext cx="4203247" cy="743744"/>
          </a:xfrm>
        </p:spPr>
        <p:txBody>
          <a:bodyPr lIns="0" rtlCol="0" anchor="t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72EF9B-97B0-4909-B1C8-B680035F9D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9456" y="4238625"/>
            <a:ext cx="4203247" cy="1800225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9FF96520-E4CE-4EAD-8ABF-1D2297D6B3AA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6BF3408D-E369-4A9E-ABF8-0D643DDD2F9A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3048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7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есть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5">
            <a:extLst>
              <a:ext uri="{FF2B5EF4-FFF2-40B4-BE49-F238E27FC236}">
                <a16:creationId xmlns:a16="http://schemas.microsoft.com/office/drawing/2014/main" xmlns="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4186" y="2903538"/>
            <a:ext cx="3104198" cy="345475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4141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1" name="Текст 15">
            <a:extLst>
              <a:ext uri="{FF2B5EF4-FFF2-40B4-BE49-F238E27FC236}">
                <a16:creationId xmlns:a16="http://schemas.microsoft.com/office/drawing/2014/main" xmlns="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1894" y="2903538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Подзаголовок слайда</a:t>
            </a:r>
          </a:p>
        </p:txBody>
      </p:sp>
      <p:sp>
        <p:nvSpPr>
          <p:cNvPr id="32" name="Текст 18">
            <a:extLst>
              <a:ext uri="{FF2B5EF4-FFF2-40B4-BE49-F238E27FC236}">
                <a16:creationId xmlns:a16="http://schemas.microsoft.com/office/drawing/2014/main" xmlns="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42223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3" name="Текст 15">
            <a:extLst>
              <a:ext uri="{FF2B5EF4-FFF2-40B4-BE49-F238E27FC236}">
                <a16:creationId xmlns:a16="http://schemas.microsoft.com/office/drawing/2014/main" xmlns="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9601" y="2903538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34" name="Текст 18">
            <a:extLst>
              <a:ext uri="{FF2B5EF4-FFF2-40B4-BE49-F238E27FC236}">
                <a16:creationId xmlns:a16="http://schemas.microsoft.com/office/drawing/2014/main" xmlns="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50305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2" name="Текст 15">
            <a:extLst>
              <a:ext uri="{FF2B5EF4-FFF2-40B4-BE49-F238E27FC236}">
                <a16:creationId xmlns:a16="http://schemas.microsoft.com/office/drawing/2014/main" xmlns="" id="{6CB12E29-CEAA-4595-B65C-5BE0B527CD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33811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3" name="Текст 18">
            <a:extLst>
              <a:ext uri="{FF2B5EF4-FFF2-40B4-BE49-F238E27FC236}">
                <a16:creationId xmlns:a16="http://schemas.microsoft.com/office/drawing/2014/main" xmlns="" id="{9A5A9E4A-8FA1-4B1A-86F3-162A0ED25FF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33766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4" name="Текст 15">
            <a:extLst>
              <a:ext uri="{FF2B5EF4-FFF2-40B4-BE49-F238E27FC236}">
                <a16:creationId xmlns:a16="http://schemas.microsoft.com/office/drawing/2014/main" xmlns="" id="{1656AF90-4012-4B9E-81A7-2796EE40A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41519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Подзаголовок слайда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:a16="http://schemas.microsoft.com/office/drawing/2014/main" xmlns="" id="{E34BCA93-D058-4D61-BAE5-2671E15723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41848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8" name="Текст 15">
            <a:extLst>
              <a:ext uri="{FF2B5EF4-FFF2-40B4-BE49-F238E27FC236}">
                <a16:creationId xmlns:a16="http://schemas.microsoft.com/office/drawing/2014/main" xmlns="" id="{0BE8C5BE-9959-40C7-83C2-546EBFBC141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49226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xmlns="" id="{5FC20880-2D17-4854-A424-DED10A8A8D3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49930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1773003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 1 столбц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5">
            <a:extLst>
              <a:ext uri="{FF2B5EF4-FFF2-40B4-BE49-F238E27FC236}">
                <a16:creationId xmlns:a16="http://schemas.microsoft.com/office/drawing/2014/main" xmlns="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0921" y="2145859"/>
            <a:ext cx="5042568" cy="345473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50922" y="2491335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4142" y="419184"/>
            <a:ext cx="2362200" cy="1110286"/>
          </a:xfrm>
        </p:spPr>
        <p:txBody>
          <a:bodyPr lIns="0" rtlCol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0" name="Текст 15">
            <a:extLst>
              <a:ext uri="{FF2B5EF4-FFF2-40B4-BE49-F238E27FC236}">
                <a16:creationId xmlns:a16="http://schemas.microsoft.com/office/drawing/2014/main" xmlns="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50921" y="3198051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:a16="http://schemas.microsoft.com/office/drawing/2014/main" xmlns="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922" y="3543527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5">
            <a:extLst>
              <a:ext uri="{FF2B5EF4-FFF2-40B4-BE49-F238E27FC236}">
                <a16:creationId xmlns:a16="http://schemas.microsoft.com/office/drawing/2014/main" xmlns="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50921" y="5302434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xmlns="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50922" y="5647910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8" name="Текст 15">
            <a:extLst>
              <a:ext uri="{FF2B5EF4-FFF2-40B4-BE49-F238E27FC236}">
                <a16:creationId xmlns:a16="http://schemas.microsoft.com/office/drawing/2014/main" xmlns="" id="{AE158F00-CB9F-4C14-B6F0-47E4F701912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50921" y="4250243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:a16="http://schemas.microsoft.com/office/drawing/2014/main" xmlns="" id="{07878182-5985-41C8-B69F-9DB9EC1313F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50922" y="4595719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CF8873A5-9160-4B79-B9CB-CBE583030B0E}"/>
              </a:ext>
            </a:extLst>
          </p:cNvPr>
          <p:cNvCxnSpPr>
            <a:cxnSpLocks/>
          </p:cNvCxnSpPr>
          <p:nvPr userDrawn="1"/>
        </p:nvCxnSpPr>
        <p:spPr>
          <a:xfrm>
            <a:off x="3766456" y="-16561"/>
            <a:ext cx="0" cy="687456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xmlns="" id="{E4D9D5EA-266D-4541-BA3F-22BC31AAB6AA}"/>
              </a:ext>
            </a:extLst>
          </p:cNvPr>
          <p:cNvCxnSpPr/>
          <p:nvPr userDrawn="1"/>
        </p:nvCxnSpPr>
        <p:spPr>
          <a:xfrm>
            <a:off x="-1" y="1676400"/>
            <a:ext cx="1219199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88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изображение и объек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Рисунок 30">
            <a:extLst>
              <a:ext uri="{FF2B5EF4-FFF2-40B4-BE49-F238E27FC236}">
                <a16:creationId xmlns:a16="http://schemas.microsoft.com/office/drawing/2014/main" xmlns="" id="{A2B5F8DD-B338-48F8-9DF4-E1A31DFCB5B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" y="0"/>
            <a:ext cx="4552333" cy="6858000"/>
          </a:xfrm>
          <a:custGeom>
            <a:avLst/>
            <a:gdLst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2589160 w 6694955"/>
              <a:gd name="connsiteY2" fmla="*/ 6857732 h 6858000"/>
              <a:gd name="connsiteX3" fmla="*/ 0 w 6694955"/>
              <a:gd name="connsiteY3" fmla="*/ 6858000 h 6858000"/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4699817 w 6694955"/>
              <a:gd name="connsiteY2" fmla="*/ 3333135 h 6858000"/>
              <a:gd name="connsiteX3" fmla="*/ 2589160 w 6694955"/>
              <a:gd name="connsiteY3" fmla="*/ 6857732 h 6858000"/>
              <a:gd name="connsiteX4" fmla="*/ 0 w 6694955"/>
              <a:gd name="connsiteY4" fmla="*/ 6858000 h 6858000"/>
              <a:gd name="connsiteX5" fmla="*/ 0 w 6694955"/>
              <a:gd name="connsiteY5" fmla="*/ 0 h 6858000"/>
              <a:gd name="connsiteX0" fmla="*/ 0 w 4699817"/>
              <a:gd name="connsiteY0" fmla="*/ 0 h 6858000"/>
              <a:gd name="connsiteX1" fmla="*/ 4699817 w 4699817"/>
              <a:gd name="connsiteY1" fmla="*/ 3333135 h 6858000"/>
              <a:gd name="connsiteX2" fmla="*/ 2589160 w 4699817"/>
              <a:gd name="connsiteY2" fmla="*/ 6857732 h 6858000"/>
              <a:gd name="connsiteX3" fmla="*/ 0 w 4699817"/>
              <a:gd name="connsiteY3" fmla="*/ 6858000 h 6858000"/>
              <a:gd name="connsiteX4" fmla="*/ 0 w 4699817"/>
              <a:gd name="connsiteY4" fmla="*/ 0 h 6858000"/>
              <a:gd name="connsiteX0" fmla="*/ 0 w 4552333"/>
              <a:gd name="connsiteY0" fmla="*/ 0 h 6858000"/>
              <a:gd name="connsiteX1" fmla="*/ 4552333 w 4552333"/>
              <a:gd name="connsiteY1" fmla="*/ 9832 h 6858000"/>
              <a:gd name="connsiteX2" fmla="*/ 2589160 w 4552333"/>
              <a:gd name="connsiteY2" fmla="*/ 6857732 h 6858000"/>
              <a:gd name="connsiteX3" fmla="*/ 0 w 4552333"/>
              <a:gd name="connsiteY3" fmla="*/ 6858000 h 6858000"/>
              <a:gd name="connsiteX4" fmla="*/ 0 w 4552333"/>
              <a:gd name="connsiteY4" fmla="*/ 0 h 6858000"/>
              <a:gd name="connsiteX0" fmla="*/ 0 w 4552333"/>
              <a:gd name="connsiteY0" fmla="*/ 0 h 6858000"/>
              <a:gd name="connsiteX1" fmla="*/ 4552333 w 4552333"/>
              <a:gd name="connsiteY1" fmla="*/ 9832 h 6858000"/>
              <a:gd name="connsiteX2" fmla="*/ 2225366 w 4552333"/>
              <a:gd name="connsiteY2" fmla="*/ 6857732 h 6858000"/>
              <a:gd name="connsiteX3" fmla="*/ 0 w 4552333"/>
              <a:gd name="connsiteY3" fmla="*/ 6858000 h 6858000"/>
              <a:gd name="connsiteX4" fmla="*/ 0 w 455233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52333" h="6858000">
                <a:moveTo>
                  <a:pt x="0" y="0"/>
                </a:moveTo>
                <a:lnTo>
                  <a:pt x="4552333" y="9832"/>
                </a:lnTo>
                <a:lnTo>
                  <a:pt x="2225366" y="685773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5" name="Текст 15">
            <a:extLst>
              <a:ext uri="{FF2B5EF4-FFF2-40B4-BE49-F238E27FC236}">
                <a16:creationId xmlns:a16="http://schemas.microsoft.com/office/drawing/2014/main" xmlns="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44768" y="2069658"/>
            <a:ext cx="5042568" cy="345476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44768" y="241513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1633" y="690928"/>
            <a:ext cx="4501910" cy="732282"/>
          </a:xfrm>
        </p:spPr>
        <p:txBody>
          <a:bodyPr lIns="0" rtlCol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0" name="Текст 15">
            <a:extLst>
              <a:ext uri="{FF2B5EF4-FFF2-40B4-BE49-F238E27FC236}">
                <a16:creationId xmlns:a16="http://schemas.microsoft.com/office/drawing/2014/main" xmlns="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0006" y="358763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:a16="http://schemas.microsoft.com/office/drawing/2014/main" xmlns="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0007" y="393311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5">
            <a:extLst>
              <a:ext uri="{FF2B5EF4-FFF2-40B4-BE49-F238E27FC236}">
                <a16:creationId xmlns:a16="http://schemas.microsoft.com/office/drawing/2014/main" xmlns="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98264" y="510561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xmlns="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98264" y="545109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642735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, изображение и объек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Рисунок 30">
            <a:extLst>
              <a:ext uri="{FF2B5EF4-FFF2-40B4-BE49-F238E27FC236}">
                <a16:creationId xmlns:a16="http://schemas.microsoft.com/office/drawing/2014/main" xmlns="" id="{A2B5F8DD-B338-48F8-9DF4-E1A31DFCB5B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76252" y="3562351"/>
            <a:ext cx="4133233" cy="3295650"/>
          </a:xfrm>
          <a:custGeom>
            <a:avLst/>
            <a:gdLst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2589160 w 6694955"/>
              <a:gd name="connsiteY2" fmla="*/ 6857732 h 6858000"/>
              <a:gd name="connsiteX3" fmla="*/ 0 w 6694955"/>
              <a:gd name="connsiteY3" fmla="*/ 6858000 h 6858000"/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4699817 w 6694955"/>
              <a:gd name="connsiteY2" fmla="*/ 3333135 h 6858000"/>
              <a:gd name="connsiteX3" fmla="*/ 2589160 w 6694955"/>
              <a:gd name="connsiteY3" fmla="*/ 6857732 h 6858000"/>
              <a:gd name="connsiteX4" fmla="*/ 0 w 6694955"/>
              <a:gd name="connsiteY4" fmla="*/ 6858000 h 6858000"/>
              <a:gd name="connsiteX5" fmla="*/ 0 w 6694955"/>
              <a:gd name="connsiteY5" fmla="*/ 0 h 6858000"/>
              <a:gd name="connsiteX0" fmla="*/ 0 w 4699817"/>
              <a:gd name="connsiteY0" fmla="*/ 0 h 6858000"/>
              <a:gd name="connsiteX1" fmla="*/ 4699817 w 4699817"/>
              <a:gd name="connsiteY1" fmla="*/ 3333135 h 6858000"/>
              <a:gd name="connsiteX2" fmla="*/ 2589160 w 4699817"/>
              <a:gd name="connsiteY2" fmla="*/ 6857732 h 6858000"/>
              <a:gd name="connsiteX3" fmla="*/ 0 w 4699817"/>
              <a:gd name="connsiteY3" fmla="*/ 6858000 h 6858000"/>
              <a:gd name="connsiteX4" fmla="*/ 0 w 4699817"/>
              <a:gd name="connsiteY4" fmla="*/ 0 h 6858000"/>
              <a:gd name="connsiteX0" fmla="*/ 0 w 4552333"/>
              <a:gd name="connsiteY0" fmla="*/ 0 h 6858000"/>
              <a:gd name="connsiteX1" fmla="*/ 4552333 w 4552333"/>
              <a:gd name="connsiteY1" fmla="*/ 9832 h 6858000"/>
              <a:gd name="connsiteX2" fmla="*/ 2589160 w 4552333"/>
              <a:gd name="connsiteY2" fmla="*/ 6857732 h 6858000"/>
              <a:gd name="connsiteX3" fmla="*/ 0 w 4552333"/>
              <a:gd name="connsiteY3" fmla="*/ 6858000 h 6858000"/>
              <a:gd name="connsiteX4" fmla="*/ 0 w 4552333"/>
              <a:gd name="connsiteY4" fmla="*/ 0 h 6858000"/>
              <a:gd name="connsiteX0" fmla="*/ 0 w 4552333"/>
              <a:gd name="connsiteY0" fmla="*/ 0 h 6858000"/>
              <a:gd name="connsiteX1" fmla="*/ 4552333 w 4552333"/>
              <a:gd name="connsiteY1" fmla="*/ 9832 h 6858000"/>
              <a:gd name="connsiteX2" fmla="*/ 2225366 w 4552333"/>
              <a:gd name="connsiteY2" fmla="*/ 6857732 h 6858000"/>
              <a:gd name="connsiteX3" fmla="*/ 0 w 4552333"/>
              <a:gd name="connsiteY3" fmla="*/ 6858000 h 6858000"/>
              <a:gd name="connsiteX4" fmla="*/ 0 w 4552333"/>
              <a:gd name="connsiteY4" fmla="*/ 0 h 6858000"/>
              <a:gd name="connsiteX0" fmla="*/ 0 w 4133233"/>
              <a:gd name="connsiteY0" fmla="*/ 0 h 6858000"/>
              <a:gd name="connsiteX1" fmla="*/ 4133233 w 4133233"/>
              <a:gd name="connsiteY1" fmla="*/ 3524557 h 6858000"/>
              <a:gd name="connsiteX2" fmla="*/ 2225366 w 4133233"/>
              <a:gd name="connsiteY2" fmla="*/ 6857732 h 6858000"/>
              <a:gd name="connsiteX3" fmla="*/ 0 w 4133233"/>
              <a:gd name="connsiteY3" fmla="*/ 6858000 h 6858000"/>
              <a:gd name="connsiteX4" fmla="*/ 0 w 4133233"/>
              <a:gd name="connsiteY4" fmla="*/ 0 h 6858000"/>
              <a:gd name="connsiteX0" fmla="*/ 0 w 4133233"/>
              <a:gd name="connsiteY0" fmla="*/ 0 h 6858000"/>
              <a:gd name="connsiteX1" fmla="*/ 4133233 w 4133233"/>
              <a:gd name="connsiteY1" fmla="*/ 3524557 h 6858000"/>
              <a:gd name="connsiteX2" fmla="*/ 3149291 w 4133233"/>
              <a:gd name="connsiteY2" fmla="*/ 6857732 h 6858000"/>
              <a:gd name="connsiteX3" fmla="*/ 0 w 4133233"/>
              <a:gd name="connsiteY3" fmla="*/ 6858000 h 6858000"/>
              <a:gd name="connsiteX4" fmla="*/ 0 w 4133233"/>
              <a:gd name="connsiteY4" fmla="*/ 0 h 6858000"/>
              <a:gd name="connsiteX0" fmla="*/ 1762125 w 4133233"/>
              <a:gd name="connsiteY0" fmla="*/ 37793 h 3333443"/>
              <a:gd name="connsiteX1" fmla="*/ 4133233 w 4133233"/>
              <a:gd name="connsiteY1" fmla="*/ 0 h 3333443"/>
              <a:gd name="connsiteX2" fmla="*/ 3149291 w 4133233"/>
              <a:gd name="connsiteY2" fmla="*/ 3333175 h 3333443"/>
              <a:gd name="connsiteX3" fmla="*/ 0 w 4133233"/>
              <a:gd name="connsiteY3" fmla="*/ 3333443 h 3333443"/>
              <a:gd name="connsiteX4" fmla="*/ 1762125 w 4133233"/>
              <a:gd name="connsiteY4" fmla="*/ 37793 h 3333443"/>
              <a:gd name="connsiteX0" fmla="*/ 1285875 w 3656983"/>
              <a:gd name="connsiteY0" fmla="*/ 37793 h 3333443"/>
              <a:gd name="connsiteX1" fmla="*/ 3656983 w 3656983"/>
              <a:gd name="connsiteY1" fmla="*/ 0 h 3333443"/>
              <a:gd name="connsiteX2" fmla="*/ 2673041 w 3656983"/>
              <a:gd name="connsiteY2" fmla="*/ 3333175 h 3333443"/>
              <a:gd name="connsiteX3" fmla="*/ 0 w 3656983"/>
              <a:gd name="connsiteY3" fmla="*/ 3333443 h 3333443"/>
              <a:gd name="connsiteX4" fmla="*/ 1285875 w 3656983"/>
              <a:gd name="connsiteY4" fmla="*/ 37793 h 3333443"/>
              <a:gd name="connsiteX0" fmla="*/ 1285875 w 3656983"/>
              <a:gd name="connsiteY0" fmla="*/ 37793 h 3333443"/>
              <a:gd name="connsiteX1" fmla="*/ 3656983 w 3656983"/>
              <a:gd name="connsiteY1" fmla="*/ 0 h 3333443"/>
              <a:gd name="connsiteX2" fmla="*/ 2873066 w 3656983"/>
              <a:gd name="connsiteY2" fmla="*/ 3323650 h 3333443"/>
              <a:gd name="connsiteX3" fmla="*/ 0 w 3656983"/>
              <a:gd name="connsiteY3" fmla="*/ 3333443 h 3333443"/>
              <a:gd name="connsiteX4" fmla="*/ 1285875 w 3656983"/>
              <a:gd name="connsiteY4" fmla="*/ 37793 h 3333443"/>
              <a:gd name="connsiteX0" fmla="*/ 1285875 w 4133233"/>
              <a:gd name="connsiteY0" fmla="*/ 0 h 3295650"/>
              <a:gd name="connsiteX1" fmla="*/ 4133233 w 4133233"/>
              <a:gd name="connsiteY1" fmla="*/ 307 h 3295650"/>
              <a:gd name="connsiteX2" fmla="*/ 2873066 w 4133233"/>
              <a:gd name="connsiteY2" fmla="*/ 3285857 h 3295650"/>
              <a:gd name="connsiteX3" fmla="*/ 0 w 4133233"/>
              <a:gd name="connsiteY3" fmla="*/ 3295650 h 3295650"/>
              <a:gd name="connsiteX4" fmla="*/ 1285875 w 4133233"/>
              <a:gd name="connsiteY4" fmla="*/ 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33233" h="3295650">
                <a:moveTo>
                  <a:pt x="1285875" y="0"/>
                </a:moveTo>
                <a:lnTo>
                  <a:pt x="4133233" y="307"/>
                </a:lnTo>
                <a:lnTo>
                  <a:pt x="2873066" y="3285857"/>
                </a:lnTo>
                <a:lnTo>
                  <a:pt x="0" y="3295650"/>
                </a:lnTo>
                <a:lnTo>
                  <a:pt x="1285875" y="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5" name="Текст 15">
            <a:extLst>
              <a:ext uri="{FF2B5EF4-FFF2-40B4-BE49-F238E27FC236}">
                <a16:creationId xmlns:a16="http://schemas.microsoft.com/office/drawing/2014/main" xmlns="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44768" y="2069658"/>
            <a:ext cx="5042568" cy="345476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44768" y="241513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1633" y="690928"/>
            <a:ext cx="4501910" cy="732282"/>
          </a:xfrm>
        </p:spPr>
        <p:txBody>
          <a:bodyPr lIns="0" rtlCol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07.01.20ГГ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0" name="Текст 15">
            <a:extLst>
              <a:ext uri="{FF2B5EF4-FFF2-40B4-BE49-F238E27FC236}">
                <a16:creationId xmlns:a16="http://schemas.microsoft.com/office/drawing/2014/main" xmlns="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0006" y="358763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:a16="http://schemas.microsoft.com/office/drawing/2014/main" xmlns="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0007" y="393311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4" name="Текст 15">
            <a:extLst>
              <a:ext uri="{FF2B5EF4-FFF2-40B4-BE49-F238E27FC236}">
                <a16:creationId xmlns:a16="http://schemas.microsoft.com/office/drawing/2014/main" xmlns="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98264" y="510561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xmlns="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98264" y="545109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520587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рисунком 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Рисунок 39">
            <a:extLst>
              <a:ext uri="{FF2B5EF4-FFF2-40B4-BE49-F238E27FC236}">
                <a16:creationId xmlns:a16="http://schemas.microsoft.com/office/drawing/2014/main" xmlns="" id="{F5EB3F05-D570-4C10-88F4-F6BC15CF1F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-12700"/>
            <a:ext cx="7080595" cy="6870700"/>
          </a:xfrm>
          <a:custGeom>
            <a:avLst/>
            <a:gdLst>
              <a:gd name="connsiteX0" fmla="*/ 0 w 7080595"/>
              <a:gd name="connsiteY0" fmla="*/ 0 h 6870700"/>
              <a:gd name="connsiteX1" fmla="*/ 7080595 w 7080595"/>
              <a:gd name="connsiteY1" fmla="*/ 0 h 6870700"/>
              <a:gd name="connsiteX2" fmla="*/ 7080595 w 7080595"/>
              <a:gd name="connsiteY2" fmla="*/ 1883211 h 6870700"/>
              <a:gd name="connsiteX3" fmla="*/ 4515477 w 7080595"/>
              <a:gd name="connsiteY3" fmla="*/ 1883211 h 6870700"/>
              <a:gd name="connsiteX4" fmla="*/ 4515477 w 7080595"/>
              <a:gd name="connsiteY4" fmla="*/ 6870700 h 6870700"/>
              <a:gd name="connsiteX5" fmla="*/ 2269215 w 7080595"/>
              <a:gd name="connsiteY5" fmla="*/ 6870700 h 6870700"/>
              <a:gd name="connsiteX6" fmla="*/ 2269215 w 7080595"/>
              <a:gd name="connsiteY6" fmla="*/ 1883211 h 6870700"/>
              <a:gd name="connsiteX7" fmla="*/ 0 w 7080595"/>
              <a:gd name="connsiteY7" fmla="*/ 1883211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80595" h="6870700">
                <a:moveTo>
                  <a:pt x="0" y="0"/>
                </a:moveTo>
                <a:lnTo>
                  <a:pt x="7080595" y="0"/>
                </a:lnTo>
                <a:lnTo>
                  <a:pt x="7080595" y="1883211"/>
                </a:lnTo>
                <a:lnTo>
                  <a:pt x="4515477" y="1883211"/>
                </a:lnTo>
                <a:lnTo>
                  <a:pt x="4515477" y="6870700"/>
                </a:lnTo>
                <a:lnTo>
                  <a:pt x="2269215" y="6870700"/>
                </a:lnTo>
                <a:lnTo>
                  <a:pt x="2269215" y="1883211"/>
                </a:lnTo>
                <a:lnTo>
                  <a:pt x="0" y="1883211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07.01.20ГГ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FFEA6F9E-1C21-4644-8E2A-AD5673EEAD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3799" y="2318657"/>
            <a:ext cx="4203247" cy="1440996"/>
          </a:xfrm>
        </p:spPr>
        <p:txBody>
          <a:bodyPr lIns="0" rtlCol="0" anchor="b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7C1D1C8A-E829-4284-AB95-2DD0C7BAA4C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43799" y="4147457"/>
            <a:ext cx="4203247" cy="1532165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2CC539CF-E024-420D-BFED-5F2212DA8CE3}"/>
              </a:ext>
            </a:extLst>
          </p:cNvPr>
          <p:cNvCxnSpPr>
            <a:cxnSpLocks/>
          </p:cNvCxnSpPr>
          <p:nvPr userDrawn="1"/>
        </p:nvCxnSpPr>
        <p:spPr>
          <a:xfrm>
            <a:off x="-1" y="4376058"/>
            <a:ext cx="705394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09738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7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AA5404BE-7C49-4381-8FC0-95A496CFB4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35" name="Текст 8">
            <a:extLst>
              <a:ext uri="{FF2B5EF4-FFF2-40B4-BE49-F238E27FC236}">
                <a16:creationId xmlns:a16="http://schemas.microsoft.com/office/drawing/2014/main" xmlns="" id="{9B922914-E333-400C-A083-27A44BE79C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50085" y="4546575"/>
            <a:ext cx="1500624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M</a:t>
            </a:r>
          </a:p>
        </p:txBody>
      </p:sp>
      <p:sp>
        <p:nvSpPr>
          <p:cNvPr id="34" name="Текст 8">
            <a:extLst>
              <a:ext uri="{FF2B5EF4-FFF2-40B4-BE49-F238E27FC236}">
                <a16:creationId xmlns:a16="http://schemas.microsoft.com/office/drawing/2014/main" xmlns="" id="{486A9052-3614-4622-A421-1D20E5B311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77374" y="275039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E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0F3ADE3E-3D48-4C5D-9FE4-2D7A263158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380" y="903514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 dirty="0"/>
              <a:t>S</a:t>
            </a:r>
          </a:p>
        </p:txBody>
      </p:sp>
      <p:sp>
        <p:nvSpPr>
          <p:cNvPr id="33" name="Текст 8">
            <a:extLst>
              <a:ext uri="{FF2B5EF4-FFF2-40B4-BE49-F238E27FC236}">
                <a16:creationId xmlns:a16="http://schemas.microsoft.com/office/drawing/2014/main" xmlns="" id="{9B49215A-DBBC-4C0F-A6A8-DFB2D54643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77374" y="89707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T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8BB770-F6A6-44A3-BCE1-BCCCC1E810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6143" y="5201920"/>
            <a:ext cx="5747657" cy="992505"/>
          </a:xfrm>
        </p:spPr>
        <p:txBody>
          <a:bodyPr rtlCol="0" anchor="ctr">
            <a:normAutofit/>
          </a:bodyPr>
          <a:lstStyle>
            <a:lvl1pPr>
              <a:defRPr sz="4800" cap="all" baseline="0"/>
            </a:lvl1pPr>
          </a:lstStyle>
          <a:p>
            <a:pPr rtl="0"/>
            <a:r>
              <a:rPr lang="ru-RU" noProof="0"/>
              <a:t>Щелкните, чтобы изменить</a:t>
            </a:r>
          </a:p>
        </p:txBody>
      </p:sp>
      <p:sp>
        <p:nvSpPr>
          <p:cNvPr id="3" name="Графический объект 8">
            <a:extLst>
              <a:ext uri="{FF2B5EF4-FFF2-40B4-BE49-F238E27FC236}">
                <a16:creationId xmlns:a16="http://schemas.microsoft.com/office/drawing/2014/main" xmlns="" id="{A6A04B8C-D941-483E-B669-7436C535CE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565384" y="1857932"/>
            <a:ext cx="922101" cy="244589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8">
            <a:extLst>
              <a:ext uri="{FF2B5EF4-FFF2-40B4-BE49-F238E27FC236}">
                <a16:creationId xmlns:a16="http://schemas.microsoft.com/office/drawing/2014/main" xmlns="" id="{7A6DC6C6-E9EB-405C-A68E-EE8EEBBCA3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845311" y="1857400"/>
            <a:ext cx="691575" cy="8866"/>
          </a:xfrm>
          <a:custGeom>
            <a:avLst/>
            <a:gdLst>
              <a:gd name="connsiteX0" fmla="*/ 691576 w 691575"/>
              <a:gd name="connsiteY0" fmla="*/ 0 h 8866"/>
              <a:gd name="connsiteX1" fmla="*/ 0 w 691575"/>
              <a:gd name="connsiteY1" fmla="*/ 0 h 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1575" h="8866">
                <a:moveTo>
                  <a:pt x="691576" y="0"/>
                </a:moveTo>
                <a:lnTo>
                  <a:pt x="0" y="0"/>
                </a:lnTo>
              </a:path>
            </a:pathLst>
          </a:custGeom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Графический объект 8">
            <a:extLst>
              <a:ext uri="{FF2B5EF4-FFF2-40B4-BE49-F238E27FC236}">
                <a16:creationId xmlns:a16="http://schemas.microsoft.com/office/drawing/2014/main" xmlns="" id="{028B5C16-2909-487D-BE4D-A794F3BA7A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565384" y="1857931"/>
            <a:ext cx="922101" cy="257362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54416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0" userDrawn="1">
          <p15:clr>
            <a:srgbClr val="FBAE40"/>
          </p15:clr>
        </p15:guide>
        <p15:guide id="2" orient="horz" pos="1584" userDrawn="1">
          <p15:clr>
            <a:srgbClr val="FBAE40"/>
          </p15:clr>
        </p15:guide>
        <p15:guide id="3" orient="horz" pos="271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77FA4A-CE52-4DA0-8842-74FE37E2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21BCD1D-6E4A-43CA-A3D4-B104CE27D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811BDA0-5B55-4A85-ACBF-31F8F3EB21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BBEE"/>
                </a:solidFill>
              </a:defRPr>
            </a:lvl1pPr>
          </a:lstStyle>
          <a:p>
            <a:r>
              <a:rPr lang="ru-RU" smtClean="0"/>
              <a:t>07.01.20ГГ</a:t>
            </a: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7AA55C-7321-4214-9297-F53B7B9E5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00BBEE"/>
                </a:solidFill>
              </a:defRPr>
            </a:lvl1pPr>
          </a:lstStyle>
          <a:p>
            <a:r>
              <a:rPr lang="ru-RU" smtClean="0"/>
              <a:t>Набор слайдов для презентации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E330C71-8F7D-4855-A35C-46C83B4BF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0BBEE"/>
                </a:solidFill>
              </a:defRPr>
            </a:lvl1pPr>
          </a:lstStyle>
          <a:p>
            <a:fld id="{9FF96520-E4CE-4EAD-8ABF-1D2297D6B3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6665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8" r:id="rId3"/>
    <p:sldLayoutId id="2147483667" r:id="rId4"/>
    <p:sldLayoutId id="2147483668" r:id="rId5"/>
    <p:sldLayoutId id="2147483669" r:id="rId6"/>
    <p:sldLayoutId id="2147483680" r:id="rId7"/>
    <p:sldLayoutId id="2147483670" r:id="rId8"/>
    <p:sldLayoutId id="2147483651" r:id="rId9"/>
    <p:sldLayoutId id="2147483671" r:id="rId10"/>
    <p:sldLayoutId id="2147483679" r:id="rId11"/>
    <p:sldLayoutId id="2147483677" r:id="rId12"/>
    <p:sldLayoutId id="2147483672" r:id="rId13"/>
    <p:sldLayoutId id="2147483652" r:id="rId14"/>
    <p:sldLayoutId id="2147483653" r:id="rId15"/>
    <p:sldLayoutId id="2147483650" r:id="rId16"/>
    <p:sldLayoutId id="2147483654" r:id="rId17"/>
    <p:sldLayoutId id="2147483674" r:id="rId18"/>
    <p:sldLayoutId id="2147483676" r:id="rId19"/>
    <p:sldLayoutId id="2147483673" r:id="rId20"/>
    <p:sldLayoutId id="2147483675" r:id="rId2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BBE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BBE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BBE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BBE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BBE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BBE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br.ru/lk_uio/?utm_source=w&amp;utm_content=pag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hyperlink" Target="https://rutube.ru/video/private/ec9048a447737525adc50452ec73896f/?p=A0TyKDj54nePJupRWQXLPw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24849" y="3208751"/>
            <a:ext cx="8477661" cy="1881352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12192001" cy="3390900"/>
          </a:xfrm>
          <a:prstGeom prst="rect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одзаголовок 31">
            <a:extLst>
              <a:ext uri="{FF2B5EF4-FFF2-40B4-BE49-F238E27FC236}">
                <a16:creationId xmlns:a16="http://schemas.microsoft.com/office/drawing/2014/main" xmlns="" id="{F69B5076-6A18-4AD8-A2C2-DB967CF6EE5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41680" y="5536144"/>
            <a:ext cx="4437079" cy="682094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КОРОБОЧНОЕ РЕШЕНИЕ</a:t>
            </a:r>
          </a:p>
          <a:p>
            <a:pPr marL="0" indent="0" rtl="0">
              <a:buNone/>
            </a:pPr>
            <a:r>
              <a:rPr lang="ru-RU" sz="10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28.08.2026 </a:t>
            </a:r>
          </a:p>
        </p:txBody>
      </p:sp>
      <p:sp>
        <p:nvSpPr>
          <p:cNvPr id="23" name="Заголовок 22">
            <a:extLst>
              <a:ext uri="{FF2B5EF4-FFF2-40B4-BE49-F238E27FC236}">
                <a16:creationId xmlns:a16="http://schemas.microsoft.com/office/drawing/2014/main" xmlns="" id="{EE427349-2C23-4643-A4C8-552661FAA5D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320030" y="3930399"/>
            <a:ext cx="10027790" cy="1277857"/>
          </a:xfrm>
        </p:spPr>
        <p:txBody>
          <a:bodyPr rtlCol="0">
            <a:noAutofit/>
          </a:bodyPr>
          <a:lstStyle/>
          <a:p>
            <a:r>
              <a:rPr lang="ru-RU" smtClean="0">
                <a:solidFill>
                  <a:schemeClr val="bg1"/>
                </a:solidFill>
              </a:rPr>
              <a:t>ВНЕСЕНИЕ СВЕДЕНИЙ </a:t>
            </a:r>
            <a:r>
              <a:rPr lang="ru-RU" dirty="0">
                <a:solidFill>
                  <a:schemeClr val="bg1"/>
                </a:solidFill>
              </a:rPr>
              <a:t>О ЮРИДИЧЕСКОМ ЛИЦЕ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В РЕЕСТР ОРГАНИЗАЦИЙ, ОСУЩЕСТВЛЯЮЩИХ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ОБМЕН ЦИФРОВЫХ ВАЛЮТ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29" b="38131"/>
          <a:stretch/>
        </p:blipFill>
        <p:spPr>
          <a:xfrm>
            <a:off x="0" y="0"/>
            <a:ext cx="12192000" cy="337457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0" y="0"/>
            <a:ext cx="12192001" cy="3390900"/>
          </a:xfrm>
          <a:prstGeom prst="rect">
            <a:avLst/>
          </a:prstGeom>
          <a:solidFill>
            <a:srgbClr val="00BBEE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881" y="316041"/>
            <a:ext cx="2803525" cy="70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1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3978275" y="992626"/>
            <a:ext cx="8220076" cy="5874749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xmlns="" id="{67708C79-A4AC-4B5D-92DF-600737E4D1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81450" y="126880"/>
            <a:ext cx="10515600" cy="923925"/>
          </a:xfrm>
        </p:spPr>
        <p:txBody>
          <a:bodyPr rtlCol="0">
            <a:normAutofit/>
          </a:bodyPr>
          <a:lstStyle/>
          <a:p>
            <a:r>
              <a:rPr lang="ru-RU" dirty="0"/>
              <a:t>НАПРАВЛЕНИЕ ДОКУМЕНТОВ</a:t>
            </a:r>
            <a:endParaRPr lang="ru-RU" sz="2800" b="1" dirty="0">
              <a:solidFill>
                <a:srgbClr val="00BBE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78275" y="971064"/>
            <a:ext cx="7758792" cy="3302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3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должны быть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представлены в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 в форме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электронных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документов, подписанных УКЭП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лица, осуществляющего функции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ЕИО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заявителя,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уполномоченного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 (часть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статьи 5 Федерального закона от 06.04.2011 №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63-ФЗ*)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Документы, составленные на иностранном языке, должны быть представлены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легализованными в порядке, установленном статьей 5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Федерального закона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22.06.2024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145-ФЗ**,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либо с проставлением </a:t>
            </a:r>
            <a:r>
              <a:rPr lang="ru-RU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апостиля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(за исключением случаев,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законодательством Российской Федерации и (или) международным договором легализация и проставление </a:t>
            </a:r>
            <a:r>
              <a:rPr lang="ru-RU" sz="1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апостиля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требуются) и приложением их перевода на русский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язык.</a:t>
            </a:r>
            <a:endParaRPr lang="ru-RU" sz="1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Верность перевода и (или) подлинность подписи переводчика должны быть засвидетельствованы в соответствии с пунктами 5 и 6 части первой статьи 35, пунктами 6 и 7 части первой статьи 38, статьями 46, 80 и 81 Основ законодательства Российской Федерации о нотариате от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11.02.1993 № 4462-I</a:t>
            </a:r>
          </a:p>
        </p:txBody>
      </p:sp>
      <p:sp>
        <p:nvSpPr>
          <p:cNvPr id="32" name="Равнобедренный треугольник 31"/>
          <p:cNvSpPr/>
          <p:nvPr/>
        </p:nvSpPr>
        <p:spPr>
          <a:xfrm rot="5400000">
            <a:off x="4211839" y="1271135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38" name="Равнобедренный треугольник 37"/>
          <p:cNvSpPr/>
          <p:nvPr/>
        </p:nvSpPr>
        <p:spPr>
          <a:xfrm rot="5400000">
            <a:off x="4211839" y="2116459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84153" y="6156324"/>
            <a:ext cx="76529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*Федеральный закон </a:t>
            </a:r>
            <a:r>
              <a:rPr lang="ru-RU" sz="12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от 06.04.2011 № 63-ФЗ «Об электронной подписи</a:t>
            </a:r>
            <a:r>
              <a:rPr lang="ru-RU" sz="12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»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**</a:t>
            </a:r>
            <a:r>
              <a:rPr lang="ru-RU" sz="12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Федеральный закон </a:t>
            </a:r>
            <a:r>
              <a:rPr lang="ru-RU" sz="12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от 22.06.2024 № 145-ФЗ «О легализации российских и иностранных официальных документов и об истребовании личных документов</a:t>
            </a:r>
            <a:r>
              <a:rPr lang="ru-RU" sz="12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» </a:t>
            </a:r>
            <a:endParaRPr lang="ru-RU" sz="1200" i="1" dirty="0">
              <a:solidFill>
                <a:srgbClr val="C4C4C6">
                  <a:lumMod val="50000"/>
                </a:srgbClr>
              </a:solidFill>
              <a:latin typeface="Arial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504825" y="6026150"/>
            <a:ext cx="552450" cy="552450"/>
          </a:xfrm>
          <a:prstGeom prst="ellipse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673100" y="6156324"/>
            <a:ext cx="215900" cy="250825"/>
          </a:xfrm>
          <a:prstGeom prst="downArrow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650875" y="6467475"/>
            <a:ext cx="260350" cy="0"/>
          </a:xfrm>
          <a:prstGeom prst="line">
            <a:avLst/>
          </a:prstGeom>
          <a:ln w="25400">
            <a:solidFill>
              <a:srgbClr val="00BB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30"/>
          <p:cNvGrpSpPr/>
          <p:nvPr/>
        </p:nvGrpSpPr>
        <p:grpSpPr>
          <a:xfrm>
            <a:off x="297273" y="1362414"/>
            <a:ext cx="3512727" cy="3100849"/>
            <a:chOff x="297273" y="1362414"/>
            <a:chExt cx="3512727" cy="3100849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433859" y="1362414"/>
              <a:ext cx="3376141" cy="31008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Подготовительный этап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Заявление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Документы в отношении ЕИО и </a:t>
              </a:r>
              <a:r>
                <a:rPr lang="ru-RU" sz="1200" dirty="0" smtClean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должностных лиц</a:t>
              </a:r>
              <a:endParaRPr lang="ru-RU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Структура собственности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Расчет размера собственных средств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Программно-технические средства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b="1" dirty="0">
                  <a:solidFill>
                    <a:srgbClr val="00BBE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Направление документов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Полезные ссылки</a:t>
              </a:r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1625" y="27607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301625" y="2222822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301625" y="183197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301625" y="147002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301625" y="315112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305900" y="35195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1625" y="3890314"/>
              <a:ext cx="79376" cy="79374"/>
            </a:xfrm>
            <a:prstGeom prst="ellipse">
              <a:avLst/>
            </a:prstGeom>
            <a:solidFill>
              <a:srgbClr val="00BB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297273" y="4265371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4529837" y="4912158"/>
            <a:ext cx="7116951" cy="536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направлением документов проверьте комплектность с помощью файла «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Чек-лист.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docx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29" name="Молния 28"/>
          <p:cNvSpPr/>
          <p:nvPr/>
        </p:nvSpPr>
        <p:spPr>
          <a:xfrm rot="956913">
            <a:off x="4121988" y="4984667"/>
            <a:ext cx="381454" cy="419786"/>
          </a:xfrm>
          <a:prstGeom prst="lightningBolt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graphicFrame>
        <p:nvGraphicFramePr>
          <p:cNvPr id="5" name="Объект 4">
            <a:hlinkClick r:id="" action="ppaction://ole?verb=1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7710459"/>
              </p:ext>
            </p:extLst>
          </p:nvPr>
        </p:nvGraphicFramePr>
        <p:xfrm>
          <a:off x="1057275" y="6086475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2" name="Документ" showAsIcon="1" r:id="rId4" imgW="914400" imgH="771480" progId="Word.Document.12">
                  <p:embed/>
                </p:oleObj>
              </mc:Choice>
              <mc:Fallback>
                <p:oleObj name="Документ" showAsIcon="1" r:id="rId4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7275" y="6086475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281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3971924" y="905608"/>
            <a:ext cx="8220076" cy="5952392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971923" y="999550"/>
            <a:ext cx="8094936" cy="585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Зарегистрируйтесь в 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личном кабинете участника </a:t>
            </a: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информационного обмена</a:t>
            </a: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сайте Банка России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3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Откройте и заполните экранную форму </a:t>
            </a:r>
            <a:r>
              <a:rPr lang="ru-RU" sz="13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«4010 Соискатели</a:t>
            </a:r>
            <a:r>
              <a:rPr lang="ru-RU" sz="13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выбрав соответствующий </a:t>
            </a: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(доступно с даты вступления в силу Положения Банка России </a:t>
            </a: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27.08.2026 № 890-П)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35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35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3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35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3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35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3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35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Прикрепите 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к заполненной экранной форме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35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Отправьте документы в Банк </a:t>
            </a: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13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о внесении сведений о юридическом лице в реестр организаций, осуществляющих обмен цифровых </a:t>
            </a: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валют, 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принимается Банком России в срок, </a:t>
            </a: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превышающий </a:t>
            </a:r>
            <a:r>
              <a:rPr lang="ru-RU" sz="13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рабочих дней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 дня получения последнего из </a:t>
            </a: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</a:t>
            </a:r>
          </a:p>
          <a:p>
            <a:pPr marL="457200" algn="just">
              <a:lnSpc>
                <a:spcPct val="107000"/>
              </a:lnSpc>
            </a:pPr>
            <a:endParaRPr lang="ru-RU" sz="13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 </a:t>
            </a: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представления в 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 России </a:t>
            </a: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заявителем документов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необходимых для принятия </a:t>
            </a: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 иным способом, 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 России не позднее 7 рабочих дней со дня их представления направляет заявителю уведомление об оставлении документов без рассмотрения способом, которым Банком России получены такие </a:t>
            </a:r>
            <a:r>
              <a:rPr lang="ru-RU" sz="13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</a:t>
            </a:r>
            <a:endParaRPr lang="ru-RU" sz="13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Равнобедренный треугольник 31"/>
          <p:cNvSpPr/>
          <p:nvPr/>
        </p:nvSpPr>
        <p:spPr>
          <a:xfrm rot="5400000">
            <a:off x="4195622" y="1094881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4199027" y="1775221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38" name="Равнобедренный треугольник 37"/>
          <p:cNvSpPr/>
          <p:nvPr/>
        </p:nvSpPr>
        <p:spPr>
          <a:xfrm rot="5400000">
            <a:off x="4213223" y="4205176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18" name="Равнобедренный треугольник 17"/>
          <p:cNvSpPr/>
          <p:nvPr/>
        </p:nvSpPr>
        <p:spPr>
          <a:xfrm rot="5400000">
            <a:off x="4198298" y="4648012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5400000">
            <a:off x="4213225" y="5168195"/>
            <a:ext cx="209550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67708C79-A4AC-4B5D-92DF-600737E4D1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71925" y="170727"/>
            <a:ext cx="10515600" cy="923925"/>
          </a:xfrm>
        </p:spPr>
        <p:txBody>
          <a:bodyPr rtlCol="0">
            <a:normAutofit/>
          </a:bodyPr>
          <a:lstStyle/>
          <a:p>
            <a:r>
              <a:rPr lang="ru-RU" dirty="0"/>
              <a:t>НАПРАВЛЕНИЕ ДОКУМЕНТОВ</a:t>
            </a:r>
            <a:endParaRPr lang="ru-RU" sz="2800" b="1" dirty="0">
              <a:solidFill>
                <a:srgbClr val="00BBE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олния 2"/>
          <p:cNvSpPr/>
          <p:nvPr/>
        </p:nvSpPr>
        <p:spPr>
          <a:xfrm>
            <a:off x="4187639" y="5946657"/>
            <a:ext cx="197126" cy="216935"/>
          </a:xfrm>
          <a:prstGeom prst="lightningBolt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297273" y="1362414"/>
            <a:ext cx="3512727" cy="3100849"/>
            <a:chOff x="297273" y="1362414"/>
            <a:chExt cx="3512727" cy="310084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433859" y="1362414"/>
              <a:ext cx="3376141" cy="31008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Подготовительный этап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Заявление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Документы в отношении ЕИО и </a:t>
              </a:r>
              <a:r>
                <a:rPr lang="ru-RU" sz="1200" dirty="0" smtClean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должностных лиц</a:t>
              </a:r>
              <a:endParaRPr lang="ru-RU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Структура собственности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Расчет размера собственных средств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Программно-технические средства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b="1" dirty="0">
                  <a:solidFill>
                    <a:srgbClr val="00BBE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Направление документов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Полезные ссылки</a:t>
              </a:r>
            </a:p>
          </p:txBody>
        </p:sp>
        <p:sp>
          <p:nvSpPr>
            <p:cNvPr id="28" name="Овал 27"/>
            <p:cNvSpPr/>
            <p:nvPr/>
          </p:nvSpPr>
          <p:spPr>
            <a:xfrm>
              <a:off x="301625" y="27607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301625" y="2222822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301625" y="183197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301625" y="147002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301625" y="315112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305900" y="35195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301625" y="3890314"/>
              <a:ext cx="79376" cy="79374"/>
            </a:xfrm>
            <a:prstGeom prst="ellipse">
              <a:avLst/>
            </a:prstGeom>
            <a:solidFill>
              <a:srgbClr val="00BB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97273" y="4265371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398961" y="2362086"/>
            <a:ext cx="1209571" cy="244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 этого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4558045" y="2714226"/>
            <a:ext cx="6194772" cy="20816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spcAft>
                <a:spcPts val="1200"/>
              </a:spcAft>
              <a:buBlip>
                <a:blip r:embed="rId4"/>
              </a:buBlip>
            </a:pPr>
            <a:r>
              <a:rPr 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в</a:t>
            </a:r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 л</a:t>
            </a:r>
            <a:r>
              <a:rPr 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ичном </a:t>
            </a:r>
            <a:r>
              <a:rPr lang="ru-RU" sz="1400" dirty="0">
                <a:solidFill>
                  <a:schemeClr val="bg1"/>
                </a:solidFill>
                <a:cs typeface="Arial" panose="020B0604020202020204" pitchFamily="34" charset="0"/>
              </a:rPr>
              <a:t>кабинете необходимо пройти по следующему пути</a:t>
            </a:r>
          </a:p>
        </p:txBody>
      </p:sp>
      <p:pic>
        <p:nvPicPr>
          <p:cNvPr id="24" name="Рисунок 23"/>
          <p:cNvPicPr/>
          <p:nvPr/>
        </p:nvPicPr>
        <p:blipFill rotWithShape="1">
          <a:blip r:embed="rId5"/>
          <a:srcRect l="18459" t="27495" r="6053" b="45137"/>
          <a:stretch/>
        </p:blipFill>
        <p:spPr bwMode="auto">
          <a:xfrm>
            <a:off x="5478278" y="2960570"/>
            <a:ext cx="4131193" cy="7626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9" name="Rectangle 4"/>
          <p:cNvSpPr>
            <a:spLocks noChangeArrowheads="1"/>
          </p:cNvSpPr>
          <p:nvPr/>
        </p:nvSpPr>
        <p:spPr bwMode="auto">
          <a:xfrm>
            <a:off x="4558045" y="3817114"/>
            <a:ext cx="5997630" cy="2648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spcAft>
                <a:spcPts val="1200"/>
              </a:spcAft>
              <a:buBlip>
                <a:blip r:embed="rId4"/>
              </a:buBlip>
            </a:pPr>
            <a:r>
              <a:rPr 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либо воспользоваться поиском, указав номер процедуры «</a:t>
            </a:r>
            <a:r>
              <a:rPr lang="ru-RU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4010</a:t>
            </a:r>
            <a:r>
              <a:rPr lang="ru-RU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»</a:t>
            </a:r>
            <a:endParaRPr lang="ru-RU" sz="1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90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" y="0"/>
            <a:ext cx="12192000" cy="3392488"/>
          </a:xfrm>
          <a:prstGeom prst="rect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622581" y="3674801"/>
            <a:ext cx="32895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 кабинет участника информационного обмена </a:t>
            </a:r>
          </a:p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подачи в Банк России комплекта документов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394090" y="4006046"/>
            <a:ext cx="33776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Навигатор по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процедуре допуска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организаций, осуществляющих обмен цифровых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валют</a:t>
            </a:r>
            <a:endParaRPr lang="ru-RU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0" y="0"/>
            <a:ext cx="12192000" cy="3394666"/>
            <a:chOff x="12872720" y="2937872"/>
            <a:chExt cx="12192000" cy="3394666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94" b="22648"/>
            <a:stretch/>
          </p:blipFill>
          <p:spPr>
            <a:xfrm>
              <a:off x="12877800" y="2941637"/>
              <a:ext cx="12184380" cy="3390901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12872720" y="2937872"/>
              <a:ext cx="12192000" cy="3392488"/>
            </a:xfrm>
            <a:prstGeom prst="rect">
              <a:avLst/>
            </a:prstGeom>
            <a:solidFill>
              <a:srgbClr val="00BBEE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67708C79-A4AC-4B5D-92DF-600737E4D11A}"/>
              </a:ext>
            </a:extLst>
          </p:cNvPr>
          <p:cNvSpPr txBox="1">
            <a:spLocks/>
          </p:cNvSpPr>
          <p:nvPr/>
        </p:nvSpPr>
        <p:spPr>
          <a:xfrm>
            <a:off x="1416050" y="-66675"/>
            <a:ext cx="10515600" cy="924808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Полезные ссылки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050" y="3559001"/>
            <a:ext cx="1185709" cy="118570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394090" y="5731740"/>
            <a:ext cx="29153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Реестры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перечни Банка России </a:t>
            </a:r>
            <a:endParaRPr lang="ru-RU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13754" y="5516296"/>
            <a:ext cx="25934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 Банка России </a:t>
            </a:r>
            <a:b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отношении участников финансового рынка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054" y="5180778"/>
            <a:ext cx="1409700" cy="14097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388" y="3459163"/>
            <a:ext cx="1388702" cy="13887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388" y="5037389"/>
            <a:ext cx="1388702" cy="138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58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12192000" cy="3062378"/>
          </a:xfrm>
          <a:prstGeom prst="rect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61212" y="3062378"/>
            <a:ext cx="1162716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>
              <a:defRPr/>
            </a:pP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Коробочное решение разработано для оптимизации прохождения </a:t>
            </a:r>
            <a:r>
              <a:rPr lang="ru-R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процедуры </a:t>
            </a: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внесения сведений </a:t>
            </a:r>
            <a:r>
              <a:rPr lang="ru-R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юридическом </a:t>
            </a: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лице (</a:t>
            </a:r>
            <a:r>
              <a:rPr lang="ru-R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заявителе)</a:t>
            </a: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1900" baseline="30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том </a:t>
            </a: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 </a:t>
            </a:r>
            <a:r>
              <a:rPr lang="ru-R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наличии у него права </a:t>
            </a: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осуществление деятельности организации, осуществляющей обмен цифровых </a:t>
            </a: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валют, </a:t>
            </a:r>
            <a:b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реестр организаций, осуществляющих обмен цифровых валют*****, в соответствии </a:t>
            </a:r>
            <a:b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9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Федеральным законом от </a:t>
            </a: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04.08.2026 № 282-ФЗ*** и </a:t>
            </a:r>
            <a:r>
              <a:rPr lang="ru-RU" sz="19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Положением </a:t>
            </a:r>
            <a:r>
              <a:rPr lang="ru-RU" sz="1900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Банка </a:t>
            </a:r>
            <a:r>
              <a:rPr lang="ru-RU" sz="19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 </a:t>
            </a:r>
            <a:br>
              <a:rPr lang="ru-RU" sz="19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27.08.2026 № </a:t>
            </a:r>
            <a:r>
              <a:rPr lang="ru-RU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890-П****</a:t>
            </a:r>
            <a:endParaRPr lang="ru-RU" sz="1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0" y="0"/>
            <a:ext cx="12195174" cy="2881224"/>
            <a:chOff x="9655176" y="-4521201"/>
            <a:chExt cx="12195174" cy="3416304"/>
          </a:xfrm>
        </p:grpSpPr>
        <p:pic>
          <p:nvPicPr>
            <p:cNvPr id="57" name="Рисунок 5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885" b="10573"/>
            <a:stretch/>
          </p:blipFill>
          <p:spPr>
            <a:xfrm>
              <a:off x="9658349" y="-4521201"/>
              <a:ext cx="12192001" cy="3402694"/>
            </a:xfrm>
            <a:prstGeom prst="rect">
              <a:avLst/>
            </a:prstGeom>
          </p:spPr>
        </p:pic>
        <p:sp>
          <p:nvSpPr>
            <p:cNvPr id="71" name="Прямоугольник 70"/>
            <p:cNvSpPr/>
            <p:nvPr/>
          </p:nvSpPr>
          <p:spPr>
            <a:xfrm>
              <a:off x="9655176" y="-4521199"/>
              <a:ext cx="12192000" cy="3416302"/>
            </a:xfrm>
            <a:prstGeom prst="rect">
              <a:avLst/>
            </a:prstGeom>
            <a:solidFill>
              <a:srgbClr val="00BBEE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16050" y="130313"/>
            <a:ext cx="6501493" cy="73228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1212" y="5090191"/>
            <a:ext cx="116271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ru-RU" sz="8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* </a:t>
            </a:r>
            <a:r>
              <a:rPr lang="ru-RU" sz="800" i="1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</a:rPr>
              <a:t>Получить право на осуществление деятельности организации, осуществляющей обмен цифровых валют, вправе хозяйственное общество, созданное в соответствии с законодательством Российской Федерации</a:t>
            </a:r>
          </a:p>
          <a:p>
            <a:pPr marL="171450" indent="-171450" algn="just" defTabSz="457200">
              <a:buFont typeface="Arial" panose="020B0604020202020204" pitchFamily="34" charset="0"/>
              <a:buChar char="•"/>
            </a:pPr>
            <a:endParaRPr lang="ru-RU" sz="800" i="1" dirty="0">
              <a:solidFill>
                <a:schemeClr val="bg1">
                  <a:lumMod val="65000"/>
                  <a:lumOff val="35000"/>
                </a:schemeClr>
              </a:solidFill>
              <a:latin typeface="Arial"/>
            </a:endParaRPr>
          </a:p>
          <a:p>
            <a:pPr algn="just" defTabSz="457200"/>
            <a:r>
              <a:rPr lang="ru-RU" sz="800" i="1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</a:rPr>
              <a:t>** За исключением кредитных организаций, брокеров, а также </a:t>
            </a:r>
            <a:r>
              <a:rPr lang="ru-RU" sz="800" i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</a:rPr>
              <a:t>организаций, являющихся по состоянию на 01.09.2026 субъектами </a:t>
            </a:r>
            <a:r>
              <a:rPr lang="ru-RU" sz="800" i="1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</a:rPr>
              <a:t>экспериментального правового </a:t>
            </a:r>
            <a:r>
              <a:rPr lang="ru-RU" sz="800" i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</a:rPr>
              <a:t>режима, осуществляющими деятельность уполномоченных </a:t>
            </a:r>
            <a:r>
              <a:rPr lang="ru-RU" sz="800" i="1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</a:rPr>
              <a:t>организаций и </a:t>
            </a:r>
            <a:r>
              <a:rPr lang="ru-RU" sz="800" i="1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</a:rPr>
              <a:t>поставщиков </a:t>
            </a:r>
            <a:r>
              <a:rPr lang="ru-RU" sz="800" i="1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</a:rPr>
              <a:t>ликвидности</a:t>
            </a:r>
            <a:endParaRPr lang="ru-RU" sz="800" i="1" dirty="0" smtClean="0">
              <a:solidFill>
                <a:schemeClr val="bg1">
                  <a:lumMod val="65000"/>
                  <a:lumOff val="35000"/>
                </a:schemeClr>
              </a:solidFill>
              <a:latin typeface="Arial"/>
            </a:endParaRPr>
          </a:p>
          <a:p>
            <a:pPr algn="just" defTabSz="457200"/>
            <a:endParaRPr lang="ru-RU" sz="800" i="1" dirty="0" smtClean="0">
              <a:solidFill>
                <a:schemeClr val="bg1">
                  <a:lumMod val="65000"/>
                  <a:lumOff val="35000"/>
                </a:schemeClr>
              </a:solidFill>
              <a:latin typeface="Arial"/>
            </a:endParaRPr>
          </a:p>
          <a:p>
            <a:pPr defTabSz="457200"/>
            <a:r>
              <a:rPr lang="ru-RU" sz="800" i="1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</a:rPr>
              <a:t>*** </a:t>
            </a:r>
            <a:r>
              <a:rPr lang="ru-RU" sz="800" i="1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</a:rPr>
              <a:t>Федеральный закон от 04.08.2026 №</a:t>
            </a:r>
            <a:r>
              <a:rPr lang="en-US" sz="800" i="1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</a:rPr>
              <a:t> 282-</a:t>
            </a:r>
            <a:r>
              <a:rPr lang="ru-RU" sz="800" i="1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</a:rPr>
              <a:t>ФЗ «О цифровых валютах и цифровых правах</a:t>
            </a:r>
            <a:r>
              <a:rPr lang="ru-RU" sz="8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»</a:t>
            </a:r>
          </a:p>
          <a:p>
            <a:pPr defTabSz="457200"/>
            <a:endParaRPr lang="ru-RU" sz="800" i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/>
            <a:r>
              <a:rPr lang="ru-RU" sz="8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**** </a:t>
            </a:r>
            <a:r>
              <a:rPr lang="ru-RU" sz="8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Положение Банка России от 27.08.2026 № 890-П «О квалификационных требованиях к лицам, осуществляющим отдельные функции в организации, осуществляющей обмен цифровых валют, цифровом депозитарии, операторе информационной системы, в которой осуществляется выпуск цифровых финансовых активов, а также о принятии Банком России решений, предусмотренных частью 1 статьи 52 Федерального закона от 4 августа 2026 года </a:t>
            </a:r>
            <a:r>
              <a:rPr lang="ru-RU" sz="8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/>
            </a:r>
            <a:br>
              <a:rPr lang="ru-RU" sz="8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</a:br>
            <a:r>
              <a:rPr lang="ru-RU" sz="8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№ </a:t>
            </a:r>
            <a:r>
              <a:rPr lang="ru-RU" sz="8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282-ФЗ «О цифровых валютах и цифровых правах</a:t>
            </a:r>
            <a:r>
              <a:rPr lang="ru-RU" sz="8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»</a:t>
            </a:r>
          </a:p>
          <a:p>
            <a:pPr defTabSz="457200"/>
            <a:endParaRPr lang="ru-RU" sz="800" i="1" dirty="0" smtClean="0">
              <a:solidFill>
                <a:srgbClr val="C4C4C6">
                  <a:lumMod val="50000"/>
                </a:srgbClr>
              </a:solidFill>
              <a:latin typeface="Arial"/>
            </a:endParaRPr>
          </a:p>
          <a:p>
            <a:pPr defTabSz="457200"/>
            <a:r>
              <a:rPr lang="ru-RU" sz="800" i="1" dirty="0">
                <a:solidFill>
                  <a:schemeClr val="bg1">
                    <a:lumMod val="65000"/>
                    <a:lumOff val="35000"/>
                  </a:schemeClr>
                </a:solidFill>
                <a:latin typeface="Arial"/>
              </a:rPr>
              <a:t>***** Далее по тексту настоящей презентации – внесение сведений о юридическом лице в реестр организаций, осуществляющих обмен цифровых валют</a:t>
            </a:r>
          </a:p>
        </p:txBody>
      </p:sp>
    </p:spTree>
    <p:extLst>
      <p:ext uri="{BB962C8B-B14F-4D97-AF65-F5344CB8AC3E}">
        <p14:creationId xmlns:p14="http://schemas.microsoft.com/office/powerpoint/2010/main" val="38843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381000" y="1398054"/>
            <a:ext cx="1156855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Инструкци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ru-RU" sz="2400" b="1" dirty="0" smtClean="0">
              <a:solidFill>
                <a:schemeClr val="bg1"/>
              </a:solidFill>
            </a:endParaRPr>
          </a:p>
          <a:p>
            <a:pPr marL="715963" indent="-433388" algn="just">
              <a:spcBef>
                <a:spcPts val="1200"/>
              </a:spcBef>
              <a:buBlip>
                <a:blip r:embed="rId3"/>
              </a:buBlip>
            </a:pP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войдите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режим просмотра презентации, нажав клавишу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F5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клавиатуре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режиме просмотра будут доступны интерактивные кнопки 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навигации и файлы для скачивания,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расположенные в 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левой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слайда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433388">
              <a:spcBef>
                <a:spcPts val="1200"/>
              </a:spcBef>
              <a:buBlip>
                <a:blip r:embed="rId3"/>
              </a:buBlip>
            </a:pP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с иконками             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доступны </a:t>
            </a:r>
            <a:r>
              <a:rPr lang="ru-RU" sz="2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скачивания </a:t>
            </a:r>
            <a:endParaRPr lang="ru-RU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433388" algn="just">
              <a:spcBef>
                <a:spcPts val="1200"/>
              </a:spcBef>
              <a:buBlip>
                <a:blip r:embed="rId3"/>
              </a:buBlip>
            </a:pP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перехода по внешним ссылкам используйте 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QR-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 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камеру мобильного устройства либо соответствующую гиперссылку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2" t="-1537" r="34066" b="54246"/>
          <a:stretch/>
        </p:blipFill>
        <p:spPr>
          <a:xfrm>
            <a:off x="4461817" y="4144137"/>
            <a:ext cx="447067" cy="524148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26" r="36111" b="59242"/>
          <a:stretch/>
        </p:blipFill>
        <p:spPr bwMode="auto">
          <a:xfrm>
            <a:off x="4988118" y="4178284"/>
            <a:ext cx="420311" cy="4558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4060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Прямоугольник 56"/>
          <p:cNvSpPr/>
          <p:nvPr/>
        </p:nvSpPr>
        <p:spPr>
          <a:xfrm>
            <a:off x="3348973" y="1362414"/>
            <a:ext cx="8843028" cy="5495586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97324" y="1287463"/>
            <a:ext cx="8194676" cy="625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>
              <a:spcAft>
                <a:spcPts val="800"/>
              </a:spcAft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364818" y="1365972"/>
            <a:ext cx="8827182" cy="5492028"/>
            <a:chOff x="3860159" y="1318120"/>
            <a:chExt cx="8277224" cy="5540973"/>
          </a:xfrm>
        </p:grpSpPr>
        <p:sp>
          <p:nvSpPr>
            <p:cNvPr id="119" name="Прямоугольник 118"/>
            <p:cNvSpPr/>
            <p:nvPr/>
          </p:nvSpPr>
          <p:spPr>
            <a:xfrm>
              <a:off x="3860159" y="1318120"/>
              <a:ext cx="8277224" cy="5540973"/>
            </a:xfrm>
            <a:prstGeom prst="rect">
              <a:avLst/>
            </a:prstGeom>
            <a:solidFill>
              <a:srgbClr val="DBDB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4181514" y="1323225"/>
              <a:ext cx="7634513" cy="34157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algn="just">
                <a:lnSpc>
                  <a:spcPct val="107000"/>
                </a:lnSpc>
              </a:pPr>
              <a:endParaRPr lang="ru-RU" sz="2000" dirty="0" smtClean="0">
                <a:solidFill>
                  <a:prstClr val="black"/>
                </a:solidFill>
                <a:latin typeface="Arial"/>
              </a:endParaRPr>
            </a:p>
            <a:p>
              <a:pPr marL="457200" algn="just">
                <a:lnSpc>
                  <a:spcPct val="107000"/>
                </a:lnSpc>
              </a:pPr>
              <a:r>
                <a:rPr lang="ru-RU" sz="2000" u="sng" dirty="0" smtClean="0">
                  <a:solidFill>
                    <a:prstClr val="black"/>
                  </a:solidFill>
                  <a:latin typeface="Arial"/>
                </a:rPr>
                <a:t>Скачайте и сохраните 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файл «</a:t>
              </a:r>
              <a:r>
                <a:rPr lang="ru-RU" sz="2000" b="1" dirty="0" smtClean="0">
                  <a:solidFill>
                    <a:prstClr val="black"/>
                  </a:solidFill>
                  <a:latin typeface="Arial"/>
                </a:rPr>
                <a:t>Форма для заполнения.</a:t>
              </a:r>
              <a:r>
                <a:rPr lang="en-US" sz="2000" b="1" dirty="0" err="1" smtClean="0">
                  <a:solidFill>
                    <a:prstClr val="black"/>
                  </a:solidFill>
                  <a:latin typeface="Arial"/>
                </a:rPr>
                <a:t>xlsm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»</a:t>
              </a:r>
              <a:r>
                <a:rPr lang="en-US" sz="2000" dirty="0" smtClean="0">
                  <a:solidFill>
                    <a:prstClr val="black"/>
                  </a:solidFill>
                  <a:latin typeface="Arial"/>
                </a:rPr>
                <a:t> 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для формирования комплекта документов</a:t>
              </a:r>
            </a:p>
            <a:p>
              <a:pPr marL="457200" algn="just">
                <a:lnSpc>
                  <a:spcPct val="107000"/>
                </a:lnSpc>
              </a:pPr>
              <a:endParaRPr lang="ru-RU" sz="2000" dirty="0" smtClean="0">
                <a:solidFill>
                  <a:prstClr val="black"/>
                </a:solidFill>
                <a:latin typeface="Arial"/>
              </a:endParaRPr>
            </a:p>
            <a:p>
              <a:pPr marL="457200" algn="just">
                <a:lnSpc>
                  <a:spcPct val="107000"/>
                </a:lnSpc>
              </a:pP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Заполните лист «</a:t>
              </a:r>
              <a:r>
                <a:rPr lang="ru-RU" sz="2000" b="1" dirty="0" smtClean="0">
                  <a:solidFill>
                    <a:prstClr val="black"/>
                  </a:solidFill>
                  <a:latin typeface="Arial"/>
                </a:rPr>
                <a:t>Форма</a:t>
              </a:r>
              <a:r>
                <a:rPr lang="ru-RU" sz="2000" dirty="0">
                  <a:solidFill>
                    <a:prstClr val="black"/>
                  </a:solidFill>
                  <a:latin typeface="Arial"/>
                </a:rPr>
                <a:t>» 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файла </a:t>
              </a:r>
              <a:r>
                <a:rPr lang="ru-RU" sz="2000" dirty="0">
                  <a:solidFill>
                    <a:prstClr val="black"/>
                  </a:solidFill>
                  <a:latin typeface="Arial"/>
                </a:rPr>
                <a:t>«</a:t>
              </a:r>
              <a:r>
                <a:rPr lang="ru-RU" sz="2000" b="1" dirty="0">
                  <a:solidFill>
                    <a:prstClr val="black"/>
                  </a:solidFill>
                  <a:latin typeface="Arial"/>
                </a:rPr>
                <a:t>Форма для заполнения.</a:t>
              </a:r>
              <a:r>
                <a:rPr lang="en-US" sz="2000" b="1" dirty="0" err="1">
                  <a:solidFill>
                    <a:prstClr val="black"/>
                  </a:solidFill>
                  <a:latin typeface="Arial"/>
                </a:rPr>
                <a:t>xlsm</a:t>
              </a:r>
              <a:r>
                <a:rPr lang="ru-RU" sz="2000" dirty="0">
                  <a:solidFill>
                    <a:prstClr val="black"/>
                  </a:solidFill>
                  <a:latin typeface="Arial"/>
                </a:rPr>
                <a:t>»</a:t>
              </a:r>
              <a:endParaRPr lang="ru-RU" sz="2000" dirty="0" smtClean="0">
                <a:solidFill>
                  <a:prstClr val="black"/>
                </a:solidFill>
                <a:latin typeface="Arial"/>
              </a:endParaRPr>
            </a:p>
            <a:p>
              <a:pPr marL="457200" algn="just">
                <a:lnSpc>
                  <a:spcPct val="107000"/>
                </a:lnSpc>
              </a:pPr>
              <a:endParaRPr lang="ru-RU" sz="2000" dirty="0">
                <a:solidFill>
                  <a:prstClr val="black"/>
                </a:solidFill>
                <a:latin typeface="Arial"/>
              </a:endParaRPr>
            </a:p>
            <a:p>
              <a:pPr marL="457200" algn="just">
                <a:lnSpc>
                  <a:spcPct val="107000"/>
                </a:lnSpc>
              </a:pP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Сформируйте документы, нажав на кнопку внизу листа «</a:t>
              </a:r>
              <a:r>
                <a:rPr lang="ru-RU" sz="2000" b="1" dirty="0" smtClean="0">
                  <a:solidFill>
                    <a:prstClr val="black"/>
                  </a:solidFill>
                  <a:latin typeface="Arial"/>
                </a:rPr>
                <a:t>Форма</a:t>
              </a:r>
              <a:r>
                <a:rPr lang="ru-RU" sz="2000" dirty="0" smtClean="0">
                  <a:solidFill>
                    <a:prstClr val="black"/>
                  </a:solidFill>
                  <a:latin typeface="Arial"/>
                </a:rPr>
                <a:t>» </a:t>
              </a:r>
              <a:r>
                <a:rPr lang="ru-RU" sz="2000" dirty="0">
                  <a:solidFill>
                    <a:schemeClr val="bg1"/>
                  </a:solidFill>
                  <a:latin typeface="Arial"/>
                </a:rPr>
                <a:t>файла «</a:t>
              </a:r>
              <a:r>
                <a:rPr lang="ru-RU" sz="2000" b="1" dirty="0">
                  <a:solidFill>
                    <a:schemeClr val="bg1"/>
                  </a:solidFill>
                  <a:latin typeface="Arial"/>
                </a:rPr>
                <a:t>Форма для заполнения.</a:t>
              </a:r>
              <a:r>
                <a:rPr lang="en-US" sz="2000" b="1" dirty="0" err="1">
                  <a:solidFill>
                    <a:schemeClr val="bg1"/>
                  </a:solidFill>
                  <a:latin typeface="Arial"/>
                </a:rPr>
                <a:t>xlsm</a:t>
              </a:r>
              <a:r>
                <a:rPr lang="ru-RU" sz="2000" dirty="0" smtClean="0">
                  <a:solidFill>
                    <a:schemeClr val="bg1"/>
                  </a:solidFill>
                  <a:latin typeface="Arial"/>
                </a:rPr>
                <a:t>»*</a:t>
              </a:r>
            </a:p>
            <a:p>
              <a:pPr marL="457200" algn="just">
                <a:lnSpc>
                  <a:spcPct val="107000"/>
                </a:lnSpc>
              </a:pPr>
              <a:endPara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2892829" y="6185660"/>
            <a:ext cx="8672654" cy="245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ru-RU" sz="10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Доступно редактирование сформировавшихся документов</a:t>
            </a:r>
            <a:endParaRPr lang="ru-RU" sz="1000" i="1" dirty="0" smtClean="0">
              <a:solidFill>
                <a:schemeClr val="tx1">
                  <a:lumMod val="50000"/>
                </a:schemeClr>
              </a:solidFill>
              <a:latin typeface="Arial"/>
            </a:endParaRPr>
          </a:p>
        </p:txBody>
      </p:sp>
      <p:grpSp>
        <p:nvGrpSpPr>
          <p:cNvPr id="103" name="Группа 102"/>
          <p:cNvGrpSpPr/>
          <p:nvPr/>
        </p:nvGrpSpPr>
        <p:grpSpPr>
          <a:xfrm>
            <a:off x="3377753" y="3721257"/>
            <a:ext cx="624840" cy="591651"/>
            <a:chOff x="0" y="-35377"/>
            <a:chExt cx="1130300" cy="1162502"/>
          </a:xfrm>
        </p:grpSpPr>
        <p:pic>
          <p:nvPicPr>
            <p:cNvPr id="104" name="Picture 71753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30300" cy="1127125"/>
            </a:xfrm>
            <a:prstGeom prst="rect">
              <a:avLst/>
            </a:prstGeom>
          </p:spPr>
        </p:pic>
        <p:sp>
          <p:nvSpPr>
            <p:cNvPr id="105" name="Rectangle 984"/>
            <p:cNvSpPr/>
            <p:nvPr/>
          </p:nvSpPr>
          <p:spPr>
            <a:xfrm>
              <a:off x="40433" y="-35377"/>
              <a:ext cx="838199" cy="96520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3400" b="1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 3</a:t>
              </a:r>
              <a:endParaRPr lang="ru-RU" sz="3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301625" y="6085344"/>
            <a:ext cx="552450" cy="552450"/>
            <a:chOff x="504825" y="6026150"/>
            <a:chExt cx="552450" cy="552450"/>
          </a:xfrm>
        </p:grpSpPr>
        <p:sp>
          <p:nvSpPr>
            <p:cNvPr id="51" name="Овал 50"/>
            <p:cNvSpPr/>
            <p:nvPr/>
          </p:nvSpPr>
          <p:spPr>
            <a:xfrm>
              <a:off x="504825" y="6026150"/>
              <a:ext cx="552450" cy="552450"/>
            </a:xfrm>
            <a:prstGeom prst="ellipse">
              <a:avLst/>
            </a:prstGeom>
            <a:noFill/>
            <a:ln w="25400">
              <a:solidFill>
                <a:srgbClr val="00B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Стрелка вниз 51"/>
            <p:cNvSpPr/>
            <p:nvPr/>
          </p:nvSpPr>
          <p:spPr>
            <a:xfrm>
              <a:off x="673100" y="6156324"/>
              <a:ext cx="215900" cy="250825"/>
            </a:xfrm>
            <a:prstGeom prst="downArrow">
              <a:avLst/>
            </a:prstGeom>
            <a:noFill/>
            <a:ln w="25400">
              <a:solidFill>
                <a:srgbClr val="00B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3" name="Прямая соединительная линия 52"/>
            <p:cNvCxnSpPr/>
            <p:nvPr/>
          </p:nvCxnSpPr>
          <p:spPr>
            <a:xfrm>
              <a:off x="650875" y="6467475"/>
              <a:ext cx="260350" cy="0"/>
            </a:xfrm>
            <a:prstGeom prst="line">
              <a:avLst/>
            </a:prstGeom>
            <a:ln w="25400">
              <a:solidFill>
                <a:srgbClr val="00BBE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Группа 62"/>
          <p:cNvGrpSpPr/>
          <p:nvPr/>
        </p:nvGrpSpPr>
        <p:grpSpPr>
          <a:xfrm>
            <a:off x="3369726" y="1721381"/>
            <a:ext cx="624840" cy="591651"/>
            <a:chOff x="0" y="-35377"/>
            <a:chExt cx="1130300" cy="1162502"/>
          </a:xfrm>
        </p:grpSpPr>
        <p:pic>
          <p:nvPicPr>
            <p:cNvPr id="64" name="Picture 71753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30300" cy="1127125"/>
            </a:xfrm>
            <a:prstGeom prst="rect">
              <a:avLst/>
            </a:prstGeom>
          </p:spPr>
        </p:pic>
        <p:sp>
          <p:nvSpPr>
            <p:cNvPr id="65" name="Rectangle 984"/>
            <p:cNvSpPr/>
            <p:nvPr/>
          </p:nvSpPr>
          <p:spPr>
            <a:xfrm>
              <a:off x="40433" y="-35377"/>
              <a:ext cx="838199" cy="96520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3400" b="1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 1</a:t>
              </a:r>
              <a:endParaRPr lang="ru-RU" sz="3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3377753" y="2759668"/>
            <a:ext cx="624840" cy="591651"/>
            <a:chOff x="0" y="-35377"/>
            <a:chExt cx="1130300" cy="1162502"/>
          </a:xfrm>
        </p:grpSpPr>
        <p:pic>
          <p:nvPicPr>
            <p:cNvPr id="67" name="Picture 71753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30300" cy="1127125"/>
            </a:xfrm>
            <a:prstGeom prst="rect">
              <a:avLst/>
            </a:prstGeom>
          </p:spPr>
        </p:pic>
        <p:sp>
          <p:nvSpPr>
            <p:cNvPr id="68" name="Rectangle 984"/>
            <p:cNvSpPr/>
            <p:nvPr/>
          </p:nvSpPr>
          <p:spPr>
            <a:xfrm>
              <a:off x="40433" y="-35377"/>
              <a:ext cx="838199" cy="96520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3400" b="1" dirty="0" smtClean="0">
                  <a:solidFill>
                    <a:schemeClr val="accent1">
                      <a:lumMod val="5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 2</a:t>
              </a:r>
              <a:endParaRPr lang="ru-RU" sz="34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69" name="Заголовок 3"/>
          <p:cNvSpPr>
            <a:spLocks noGrp="1"/>
          </p:cNvSpPr>
          <p:nvPr>
            <p:ph type="title" idx="4294967295"/>
          </p:nvPr>
        </p:nvSpPr>
        <p:spPr>
          <a:xfrm>
            <a:off x="3348973" y="350562"/>
            <a:ext cx="8265511" cy="412601"/>
          </a:xfrm>
        </p:spPr>
        <p:txBody>
          <a:bodyPr anchor="t">
            <a:noAutofit/>
          </a:bodyPr>
          <a:lstStyle/>
          <a:p>
            <a:r>
              <a:rPr lang="ru-RU" dirty="0" smtClean="0"/>
              <a:t>ПОДГОТОВКА КОМПЛЕКТА ДОКУМЕНТОВ</a:t>
            </a:r>
            <a:endParaRPr lang="ru-RU" dirty="0"/>
          </a:p>
        </p:txBody>
      </p:sp>
      <p:grpSp>
        <p:nvGrpSpPr>
          <p:cNvPr id="54" name="Группа 53"/>
          <p:cNvGrpSpPr/>
          <p:nvPr/>
        </p:nvGrpSpPr>
        <p:grpSpPr>
          <a:xfrm>
            <a:off x="297273" y="1362414"/>
            <a:ext cx="3512727" cy="3100849"/>
            <a:chOff x="297273" y="1362414"/>
            <a:chExt cx="3512727" cy="3100849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433859" y="1362414"/>
              <a:ext cx="3376141" cy="31008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500"/>
                </a:spcAft>
              </a:pPr>
              <a:r>
                <a:rPr lang="ru-RU" sz="1200" b="1" dirty="0">
                  <a:solidFill>
                    <a:srgbClr val="00BBE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Подготовительный этап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Заявление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Документы в отношении ЕИО и должностных лиц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Структура собственности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Расчет размера собственных средств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Программно-технические средства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rgbClr val="E7E6E6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Направление документов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Полезные ссылки</a:t>
              </a:r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1625" y="27607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301625" y="2222822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С</a:t>
              </a:r>
              <a:endParaRPr lang="ru-RU" dirty="0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301625" y="183197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301625" y="1470026"/>
              <a:ext cx="79376" cy="79374"/>
            </a:xfrm>
            <a:prstGeom prst="ellipse">
              <a:avLst/>
            </a:prstGeom>
            <a:solidFill>
              <a:srgbClr val="00BB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301625" y="315112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5900" y="35195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Овал 69"/>
            <p:cNvSpPr/>
            <p:nvPr/>
          </p:nvSpPr>
          <p:spPr>
            <a:xfrm>
              <a:off x="301625" y="3890314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297273" y="4265371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5829447"/>
              </p:ext>
            </p:extLst>
          </p:nvPr>
        </p:nvGraphicFramePr>
        <p:xfrm>
          <a:off x="977016" y="608058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70" name="Лист с поддержкой макросов" showAsIcon="1" r:id="rId5" imgW="914400" imgH="771480" progId="Excel.SheetMacroEnabled.12">
                  <p:embed/>
                </p:oleObj>
              </mc:Choice>
              <mc:Fallback>
                <p:oleObj name="Лист с поддержкой макросов" showAsIcon="1" r:id="rId5" imgW="914400" imgH="771480" progId="Excel.Sheet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77016" y="608058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961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60891" y="2196944"/>
            <a:ext cx="2260679" cy="313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971925" y="1287462"/>
            <a:ext cx="8220076" cy="5570537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68750" y="38100"/>
            <a:ext cx="7763466" cy="1325563"/>
          </a:xfrm>
        </p:spPr>
        <p:txBody>
          <a:bodyPr/>
          <a:lstStyle/>
          <a:p>
            <a:r>
              <a:rPr lang="ru-RU" dirty="0"/>
              <a:t>ПОДГОТОВКА КОМПЛЕКТА ДОКУМЕНТОВ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260891" y="1357754"/>
            <a:ext cx="7736000" cy="52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endParaRPr lang="ru-RU" sz="13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endParaRPr lang="ru-RU" sz="1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297273" y="1362414"/>
            <a:ext cx="3512727" cy="3100849"/>
            <a:chOff x="297273" y="1362414"/>
            <a:chExt cx="3512727" cy="3100849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33859" y="1362414"/>
              <a:ext cx="3376141" cy="31008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Подготовительный этап</a:t>
              </a:r>
            </a:p>
            <a:p>
              <a:pPr>
                <a:spcAft>
                  <a:spcPts val="1500"/>
                </a:spcAft>
              </a:pPr>
              <a:r>
                <a:rPr lang="ru-RU" sz="1200" b="1" dirty="0">
                  <a:solidFill>
                    <a:srgbClr val="00BBE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Заявление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Документы в отношении ЕИО и должностных лиц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Структура собственности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Расчет размера собственных средств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Программно-технические средства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rgbClr val="E7E6E6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Направление документов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Полезные ссылки</a:t>
              </a:r>
            </a:p>
          </p:txBody>
        </p:sp>
        <p:sp>
          <p:nvSpPr>
            <p:cNvPr id="33" name="Овал 32"/>
            <p:cNvSpPr/>
            <p:nvPr/>
          </p:nvSpPr>
          <p:spPr>
            <a:xfrm>
              <a:off x="301625" y="27607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301625" y="2222822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301625" y="1831976"/>
              <a:ext cx="79376" cy="79374"/>
            </a:xfrm>
            <a:prstGeom prst="ellipse">
              <a:avLst/>
            </a:prstGeom>
            <a:solidFill>
              <a:srgbClr val="00BB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1625" y="147002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301625" y="315112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305900" y="35195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301625" y="3890314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97273" y="4265371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3810000" y="1549400"/>
            <a:ext cx="7736000" cy="3144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4000" lvl="1" indent="-25200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1200"/>
              </a:spcAft>
              <a:buBlip>
                <a:blip r:embed="rId3"/>
              </a:buBlip>
            </a:pPr>
            <a: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Необходимо представить заявление </a:t>
            </a:r>
            <a:r>
              <a:rPr lang="ru-RU" sz="16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о внесении сведений о юридическом </a:t>
            </a:r>
            <a: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лице в </a:t>
            </a:r>
            <a:r>
              <a:rPr lang="ru-RU" sz="16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реестр организаций, осуществляющих обмен цифровых </a:t>
            </a:r>
            <a: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валют, сформированное в файле </a:t>
            </a:r>
            <a:r>
              <a:rPr lang="ru-RU" sz="1600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prstClr val="black"/>
                </a:solidFill>
                <a:latin typeface="Arial"/>
              </a:rPr>
              <a:t>Форма для заполнения.</a:t>
            </a:r>
            <a:r>
              <a:rPr lang="en-US" sz="1600" b="1" dirty="0" err="1">
                <a:solidFill>
                  <a:prstClr val="black"/>
                </a:solidFill>
                <a:latin typeface="Arial"/>
              </a:rPr>
              <a:t>xlsm</a:t>
            </a:r>
            <a:r>
              <a:rPr lang="ru-RU" sz="160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</a:t>
            </a:r>
            <a: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b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(лист «</a:t>
            </a:r>
            <a:r>
              <a:rPr lang="ru-RU" sz="1600" b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Заявление</a:t>
            </a:r>
            <a: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»)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4000" lvl="1" indent="-252000" algn="just" eaLnBrk="0" fontAlgn="base" hangingPunct="0">
              <a:lnSpc>
                <a:spcPct val="107000"/>
              </a:lnSpc>
              <a:spcBef>
                <a:spcPct val="0"/>
              </a:spcBef>
              <a:buBlip>
                <a:blip r:embed="rId3"/>
              </a:buBlip>
            </a:pPr>
            <a:endParaRPr lang="ru-RU" sz="16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4000" lvl="1" indent="-252000" algn="just" eaLnBrk="0" fontAlgn="base" hangingPunct="0">
              <a:lnSpc>
                <a:spcPct val="107000"/>
              </a:lnSpc>
              <a:spcBef>
                <a:spcPct val="0"/>
              </a:spcBef>
              <a:buBlip>
                <a:blip r:embed="rId3"/>
              </a:buBlip>
            </a:pP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случае если документы, необходимые для принятия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ранее представлялись заявителем в Банк России и содержащиеся в них сведения не изменились, повторное их представление в Банк России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требуется.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таком случае необходимо приложить документ, сформированный </a:t>
            </a:r>
            <a:r>
              <a:rPr lang="ru-RU" sz="16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в файле </a:t>
            </a:r>
            <a:r>
              <a:rPr lang="ru-RU" sz="1600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prstClr val="black"/>
                </a:solidFill>
                <a:latin typeface="Arial"/>
              </a:rPr>
              <a:t>Форма для заполнения.</a:t>
            </a:r>
            <a:r>
              <a:rPr lang="en-US" sz="1600" b="1" dirty="0" err="1">
                <a:solidFill>
                  <a:prstClr val="black"/>
                </a:solidFill>
                <a:latin typeface="Arial"/>
              </a:rPr>
              <a:t>xlsm</a:t>
            </a:r>
            <a:r>
              <a:rPr lang="ru-RU" sz="1600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</a:t>
            </a:r>
            <a:r>
              <a:rPr lang="ru-RU" sz="16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(</a:t>
            </a:r>
            <a:r>
              <a:rPr lang="ru-RU" sz="16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лист </a:t>
            </a:r>
            <a: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«</a:t>
            </a:r>
            <a:r>
              <a:rPr lang="ru-RU" sz="1600" b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Документы</a:t>
            </a:r>
            <a:r>
              <a:rPr lang="ru-RU" sz="16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»)</a:t>
            </a:r>
            <a:endParaRPr lang="ru-RU" sz="16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64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3968750" y="1287628"/>
            <a:ext cx="8220076" cy="5570537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2000" lvl="1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1200"/>
              </a:spcAft>
            </a:pPr>
            <a:endParaRPr lang="ru-RU" sz="12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00338" y="1953484"/>
            <a:ext cx="8060181" cy="2013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4000" lvl="1" indent="-25200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Blip>
                <a:blip r:embed="rId4"/>
              </a:buBlip>
            </a:pPr>
            <a:r>
              <a:rPr lang="ru-RU" sz="115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для </a:t>
            </a:r>
            <a:r>
              <a:rPr lang="ru-RU" sz="115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ЕИО </a:t>
            </a:r>
            <a:r>
              <a:rPr lang="ru-RU" sz="115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– лист «</a:t>
            </a:r>
            <a:r>
              <a:rPr lang="ru-RU" sz="1150" b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Анкета ЕИО</a:t>
            </a:r>
            <a:r>
              <a:rPr lang="ru-RU" sz="115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</a:t>
            </a:r>
            <a:endParaRPr lang="ru-RU" sz="115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  <a:p>
            <a:pPr marL="504000" lvl="1" indent="-25200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Blip>
                <a:blip r:embed="rId4"/>
              </a:buBlip>
            </a:pPr>
            <a:r>
              <a:rPr lang="ru-RU" sz="115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для лица, осуществляющего функции контролера (руководителя службы внутреннего контроля (СВК) – лист «</a:t>
            </a:r>
            <a:r>
              <a:rPr lang="ru-RU" sz="1150" b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Анкета ВК</a:t>
            </a:r>
            <a:r>
              <a:rPr lang="ru-RU" sz="115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 </a:t>
            </a:r>
          </a:p>
          <a:p>
            <a:pPr marL="504000" lvl="1" indent="-25200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Blip>
                <a:blip r:embed="rId4"/>
              </a:buBlip>
            </a:pPr>
            <a:r>
              <a:rPr lang="ru-RU" sz="115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для лица, осуществляющего функции должностного лица, ответственного за организацию управления рисками (руководителя службы управления рисками) – лист «</a:t>
            </a:r>
            <a:r>
              <a:rPr lang="ru-RU" sz="1150" b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Анкета УР</a:t>
            </a:r>
            <a:r>
              <a:rPr lang="ru-RU" sz="115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</a:t>
            </a:r>
          </a:p>
          <a:p>
            <a:pPr marL="504000" lvl="1" indent="-25200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Blip>
                <a:blip r:embed="rId4"/>
              </a:buBlip>
            </a:pPr>
            <a:r>
              <a:rPr lang="ru-RU" sz="115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для </a:t>
            </a:r>
            <a:r>
              <a:rPr lang="ru-RU" sz="115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лица, осуществляющего функции специального должностного лица, ответственного </a:t>
            </a:r>
            <a:r>
              <a:rPr lang="ru-RU" sz="115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/>
            </a:r>
            <a:br>
              <a:rPr lang="ru-RU" sz="115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</a:br>
            <a:r>
              <a:rPr lang="ru-RU" sz="115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за </a:t>
            </a:r>
            <a:r>
              <a:rPr lang="ru-RU" sz="115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реализацию правил внутреннего контроля в целях противодействия легализации (отмыванию) доходов, полученных преступным путем, финансированию терроризма и финансированию распространения оружия массового уничтожения (СДЛ) – лист «</a:t>
            </a:r>
            <a:r>
              <a:rPr lang="ru-RU" sz="1150" b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Анкета СДЛ</a:t>
            </a:r>
            <a:r>
              <a:rPr lang="ru-RU" sz="115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</a:t>
            </a:r>
            <a:endParaRPr lang="ru-RU" sz="115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68750" y="38100"/>
            <a:ext cx="7763466" cy="1325563"/>
          </a:xfrm>
        </p:spPr>
        <p:txBody>
          <a:bodyPr/>
          <a:lstStyle/>
          <a:p>
            <a:r>
              <a:rPr lang="ru-RU" dirty="0"/>
              <a:t>ПОДГОТОВКА КОМПЛЕКТА ДОКУМЕНТОВ</a:t>
            </a:r>
          </a:p>
        </p:txBody>
      </p:sp>
      <p:sp>
        <p:nvSpPr>
          <p:cNvPr id="20" name="Овал 19"/>
          <p:cNvSpPr/>
          <p:nvPr/>
        </p:nvSpPr>
        <p:spPr>
          <a:xfrm>
            <a:off x="504825" y="6026150"/>
            <a:ext cx="552450" cy="552450"/>
          </a:xfrm>
          <a:prstGeom prst="ellipse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673100" y="6156324"/>
            <a:ext cx="215900" cy="250825"/>
          </a:xfrm>
          <a:prstGeom prst="downArrow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650875" y="6467475"/>
            <a:ext cx="260350" cy="0"/>
          </a:xfrm>
          <a:prstGeom prst="line">
            <a:avLst/>
          </a:prstGeom>
          <a:ln w="25400">
            <a:solidFill>
              <a:srgbClr val="00BB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4075609" y="1271844"/>
            <a:ext cx="7884910" cy="670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отношении лица, осуществляющего функции единоличного исполнительного органа (ЕИО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b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должностных лиц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заявителя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представить заполненные анкеты,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сформированные 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файле</a:t>
            </a:r>
            <a:r>
              <a:rPr lang="ru-RU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</a:t>
            </a: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заполнения.</a:t>
            </a:r>
            <a:r>
              <a:rPr lang="en-US" sz="1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xlsm</a:t>
            </a:r>
            <a:r>
              <a:rPr lang="ru-RU" sz="12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50064" y="4754109"/>
            <a:ext cx="7735999" cy="1357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Заполненные анкеты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должны быть представлены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 </a:t>
            </a:r>
            <a:r>
              <a:rPr lang="ru-RU" sz="1200" dirty="0">
                <a:solidFill>
                  <a:schemeClr val="bg1"/>
                </a:solidFill>
                <a:cs typeface="Arial" panose="020B0604020202020204" pitchFamily="34" charset="0"/>
              </a:rPr>
              <a:t>электронных файлов соответствующей анкеты в формате </a:t>
            </a:r>
            <a:r>
              <a:rPr lang="ru-RU" sz="1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*.</a:t>
            </a:r>
            <a:r>
              <a:rPr lang="en-US" sz="1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txt </a:t>
            </a:r>
            <a:r>
              <a:rPr lang="en-US" sz="1200" b="1" dirty="0">
                <a:solidFill>
                  <a:schemeClr val="bg1"/>
                </a:solidFill>
                <a:cs typeface="Arial" panose="020B0604020202020204" pitchFamily="34" charset="0"/>
              </a:rPr>
              <a:t>(</a:t>
            </a:r>
            <a:r>
              <a:rPr lang="ru-RU" sz="1200" b="1" dirty="0">
                <a:solidFill>
                  <a:schemeClr val="bg1"/>
                </a:solidFill>
                <a:cs typeface="Arial" panose="020B0604020202020204" pitchFamily="34" charset="0"/>
              </a:rPr>
              <a:t>сформированную анкету можно сохранить в формате </a:t>
            </a:r>
            <a:r>
              <a:rPr lang="en-US" sz="1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*.txt)</a:t>
            </a:r>
            <a:r>
              <a:rPr lang="ru-RU" sz="1200" dirty="0">
                <a:solidFill>
                  <a:schemeClr val="bg1"/>
                </a:solidFill>
                <a:cs typeface="Arial" panose="020B0604020202020204" pitchFamily="34" charset="0"/>
              </a:rPr>
              <a:t>, подписанных </a:t>
            </a:r>
            <a:r>
              <a:rPr lang="ru-RU" sz="1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УКЭП* </a:t>
            </a:r>
            <a:r>
              <a:rPr lang="ru-RU" sz="1200" dirty="0">
                <a:solidFill>
                  <a:schemeClr val="bg1"/>
                </a:solidFill>
                <a:cs typeface="Arial" panose="020B0604020202020204" pitchFamily="34" charset="0"/>
              </a:rPr>
              <a:t>лица, </a:t>
            </a:r>
            <a:r>
              <a:rPr lang="ru-RU" sz="1200" dirty="0" smtClean="0">
                <a:solidFill>
                  <a:schemeClr val="bg1"/>
                </a:solidFill>
                <a:cs typeface="Arial" panose="020B0604020202020204" pitchFamily="34" charset="0"/>
              </a:rPr>
              <a:t>в отношении которого она составлена, </a:t>
            </a:r>
            <a:r>
              <a:rPr lang="ru-RU" sz="1200" dirty="0">
                <a:solidFill>
                  <a:schemeClr val="bg1"/>
                </a:solidFill>
                <a:cs typeface="Arial" panose="020B0604020202020204" pitchFamily="34" charset="0"/>
              </a:rPr>
              <a:t>с приложением файла отсоединенной электронной подписи. </a:t>
            </a:r>
            <a:r>
              <a:rPr lang="ru-RU" sz="1050" i="1" dirty="0">
                <a:solidFill>
                  <a:schemeClr val="bg1"/>
                </a:solidFill>
                <a:cs typeface="Arial" panose="020B0604020202020204" pitchFamily="34" charset="0"/>
              </a:rPr>
              <a:t>Файлы заполненной анкеты </a:t>
            </a:r>
            <a:r>
              <a:rPr lang="ru-RU" sz="1050" i="1" dirty="0" smtClean="0">
                <a:solidFill>
                  <a:schemeClr val="bg1"/>
                </a:solidFill>
                <a:cs typeface="Arial" panose="020B0604020202020204" pitchFamily="34" charset="0"/>
              </a:rPr>
              <a:t>(*.</a:t>
            </a:r>
            <a:r>
              <a:rPr lang="en-US" sz="1050" i="1" dirty="0" smtClean="0">
                <a:solidFill>
                  <a:schemeClr val="bg1"/>
                </a:solidFill>
                <a:cs typeface="Arial" panose="020B0604020202020204" pitchFamily="34" charset="0"/>
              </a:rPr>
              <a:t>txt) </a:t>
            </a:r>
            <a:r>
              <a:rPr lang="ru-RU" sz="1050" i="1" dirty="0">
                <a:solidFill>
                  <a:schemeClr val="bg1"/>
                </a:solidFill>
                <a:cs typeface="Arial" panose="020B0604020202020204" pitchFamily="34" charset="0"/>
              </a:rPr>
              <a:t>и отсоединенной электронной подписи (например, с расширением *.</a:t>
            </a:r>
            <a:r>
              <a:rPr lang="en-US" sz="1050" i="1" dirty="0">
                <a:solidFill>
                  <a:schemeClr val="bg1"/>
                </a:solidFill>
                <a:cs typeface="Arial" panose="020B0604020202020204" pitchFamily="34" charset="0"/>
              </a:rPr>
              <a:t>sig)</a:t>
            </a:r>
            <a:r>
              <a:rPr lang="ru-RU" sz="1050" i="1" dirty="0">
                <a:solidFill>
                  <a:schemeClr val="bg1"/>
                </a:solidFill>
                <a:cs typeface="Arial" panose="020B0604020202020204" pitchFamily="34" charset="0"/>
              </a:rPr>
              <a:t> необходимо поместить в архив формата *.</a:t>
            </a:r>
            <a:r>
              <a:rPr lang="en-US" sz="1050" i="1" dirty="0" smtClean="0">
                <a:solidFill>
                  <a:schemeClr val="bg1"/>
                </a:solidFill>
                <a:cs typeface="Arial" panose="020B0604020202020204" pitchFamily="34" charset="0"/>
              </a:rPr>
              <a:t>zip</a:t>
            </a:r>
            <a:endParaRPr lang="ru-RU" sz="1050" i="1" dirty="0" smtClean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endParaRPr lang="ru-RU" sz="105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150064" y="5789514"/>
            <a:ext cx="7736000" cy="473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Ознакомьтесь с перечнем документов («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</a:t>
            </a:r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.docx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»),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необходимо приложить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каждой анкете</a:t>
            </a:r>
          </a:p>
        </p:txBody>
      </p:sp>
      <p:graphicFrame>
        <p:nvGraphicFramePr>
          <p:cNvPr id="4" name="Объект 3">
            <a:hlinkClick r:id="" action="ppaction://ole?verb=1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0334305"/>
              </p:ext>
            </p:extLst>
          </p:nvPr>
        </p:nvGraphicFramePr>
        <p:xfrm>
          <a:off x="1079500" y="607695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5" name="Документ" showAsIcon="1" r:id="rId5" imgW="914400" imgH="771480" progId="Word.Document.12">
                  <p:embed/>
                </p:oleObj>
              </mc:Choice>
              <mc:Fallback>
                <p:oleObj name="Документ" showAsIcon="1" r:id="rId5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79500" y="607695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4150064" y="6378545"/>
            <a:ext cx="7735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*Сертификат УКЭП можно получить с помощью мобильного приложения «</a:t>
            </a:r>
            <a:r>
              <a:rPr lang="ru-RU" sz="10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Госключ</a:t>
            </a:r>
            <a:r>
              <a:rPr lang="ru-RU" sz="10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</a:t>
            </a:r>
            <a:r>
              <a:rPr lang="ru-RU" sz="10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видео инструкция</a:t>
            </a:r>
            <a:r>
              <a:rPr lang="ru-RU" sz="10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Подробная информация о способе получения сертификата УКЭП также размещена на портале «</a:t>
            </a:r>
            <a:r>
              <a:rPr lang="ru-RU" sz="1000" i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r>
              <a:rPr lang="ru-RU" sz="10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297273" y="1362414"/>
            <a:ext cx="3512727" cy="3100849"/>
            <a:chOff x="297273" y="1362414"/>
            <a:chExt cx="3512727" cy="3100849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33859" y="1362414"/>
              <a:ext cx="3376141" cy="31008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Подготовительный этап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Заявление</a:t>
              </a:r>
            </a:p>
            <a:p>
              <a:pPr>
                <a:spcAft>
                  <a:spcPts val="1500"/>
                </a:spcAft>
              </a:pPr>
              <a:r>
                <a:rPr lang="ru-RU" sz="1200" b="1" dirty="0">
                  <a:solidFill>
                    <a:srgbClr val="00BBE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Документы в отношении ЕИО и должностных лиц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Структура собственности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Расчет размера собственных средств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Программно-технические средства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rgbClr val="E7E6E6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Направление документов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Полезные ссылки</a:t>
              </a:r>
            </a:p>
          </p:txBody>
        </p:sp>
        <p:sp>
          <p:nvSpPr>
            <p:cNvPr id="33" name="Овал 32"/>
            <p:cNvSpPr/>
            <p:nvPr/>
          </p:nvSpPr>
          <p:spPr>
            <a:xfrm>
              <a:off x="301625" y="27607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301625" y="2222822"/>
              <a:ext cx="79376" cy="79374"/>
            </a:xfrm>
            <a:prstGeom prst="ellipse">
              <a:avLst/>
            </a:prstGeom>
            <a:solidFill>
              <a:srgbClr val="00BB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301625" y="183197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1625" y="147002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301625" y="315112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305900" y="35195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301625" y="3890314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97273" y="4265371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150064" y="3977735"/>
            <a:ext cx="7881054" cy="77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ru-RU" sz="105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Заявитель, являющийся кредитной организацией (КО), предоставляет </a:t>
            </a:r>
            <a:r>
              <a:rPr lang="ru-RU" sz="1050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документы только в отношении руководителя СВК исключительно по деятельности </a:t>
            </a:r>
            <a:r>
              <a:rPr lang="ru-RU" sz="105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организации, осуществляющей обмен цифровых валют (ОООЦВ), либо </a:t>
            </a:r>
            <a:r>
              <a:rPr lang="ru-RU" sz="1050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документ, подтверждающий возложение </a:t>
            </a:r>
            <a:r>
              <a:rPr lang="ru-RU" sz="105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функций контролера (руководителя СВК) ОООЦВ, </a:t>
            </a:r>
            <a:r>
              <a:rPr lang="ru-RU" sz="1050" i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на руководителя СВК </a:t>
            </a:r>
            <a:r>
              <a:rPr lang="ru-RU" sz="1050" i="1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КО</a:t>
            </a:r>
            <a:endParaRPr lang="ru-RU" sz="1050" i="1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39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3971924" y="1287463"/>
            <a:ext cx="8220076" cy="5570537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94701" y="1385987"/>
            <a:ext cx="7774522" cy="1722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представить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информацию о структуре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составе своих акционеров (участников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лиц, под контролем либо значительным влиянием которых он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находится*,  </a:t>
            </a:r>
            <a:b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требованиями, предусмотренными приложением 2 к Указанию Банка России </a:t>
            </a:r>
            <a:b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12.01.2026 №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7278-У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</a:t>
            </a:r>
            <a:endParaRPr lang="ru-RU" sz="13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endParaRPr lang="ru-RU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Указанная информация представляется в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 файла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Rууууууууууууу_ггггммдд.xls*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b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«</a:t>
            </a:r>
            <a:r>
              <a:rPr lang="ru-RU" sz="13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ууууууууууууу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– ОГРН заявителя, «</a:t>
            </a:r>
            <a:r>
              <a:rPr lang="ru-RU" sz="13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ггггммдд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дата, по состоянию на которую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представляется информация </a:t>
            </a:r>
            <a:r>
              <a:rPr lang="ru-RU" sz="13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(</a:t>
            </a:r>
            <a:r>
              <a:rPr lang="ru-RU" sz="13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заполняется в файле «</a:t>
            </a:r>
            <a:r>
              <a:rPr lang="ru-RU" sz="1300" b="1" dirty="0" smtClean="0">
                <a:solidFill>
                  <a:schemeClr val="bg1"/>
                </a:solidFill>
                <a:latin typeface="Arial"/>
                <a:cs typeface="Arial" panose="020B0604020202020204" pitchFamily="34" charset="0"/>
              </a:rPr>
              <a:t>Шаблон_8.07.</a:t>
            </a:r>
            <a:r>
              <a:rPr lang="en-US" sz="1300" b="1" dirty="0" err="1" smtClean="0">
                <a:solidFill>
                  <a:schemeClr val="bg1"/>
                </a:solidFill>
                <a:latin typeface="Arial"/>
                <a:cs typeface="Arial" panose="020B0604020202020204" pitchFamily="34" charset="0"/>
              </a:rPr>
              <a:t>xltm</a:t>
            </a:r>
            <a:r>
              <a:rPr lang="ru-RU" sz="13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»)</a:t>
            </a:r>
            <a:endParaRPr lang="ru-RU" sz="1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04825" y="6026150"/>
            <a:ext cx="552450" cy="552450"/>
          </a:xfrm>
          <a:prstGeom prst="ellipse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673100" y="6156324"/>
            <a:ext cx="215900" cy="250825"/>
          </a:xfrm>
          <a:prstGeom prst="downArrow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650875" y="6467475"/>
            <a:ext cx="260350" cy="0"/>
          </a:xfrm>
          <a:prstGeom prst="line">
            <a:avLst/>
          </a:prstGeom>
          <a:ln w="25400">
            <a:solidFill>
              <a:srgbClr val="00BB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68750" y="38100"/>
            <a:ext cx="7763466" cy="1325563"/>
          </a:xfrm>
        </p:spPr>
        <p:txBody>
          <a:bodyPr/>
          <a:lstStyle/>
          <a:p>
            <a:r>
              <a:rPr lang="ru-RU" dirty="0"/>
              <a:t>ПОДГОТОВКА КОМПЛЕКТА ДОКУМЕНТОВ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133201" y="3072606"/>
            <a:ext cx="7836022" cy="1228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Ознакомьтесь с перечнем документов («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</a:t>
            </a:r>
            <a:r>
              <a:rPr lang="en-US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.docx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»),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необходимо приложить </a:t>
            </a: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информации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структуре и составе своих акционеров (участников) и лиц, под контролем либо значительным влиянием которых он находится </a:t>
            </a:r>
            <a:endParaRPr lang="ru-RU" sz="13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endParaRPr lang="ru-RU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ru-RU" sz="11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Заявитель, являющийся КО, не предоставляет информацию о структуре и составе акционеров (участников</a:t>
            </a:r>
            <a:r>
              <a:rPr lang="ru-RU" sz="11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и лиц, под контролем либо значительным влиянием которых он </a:t>
            </a:r>
            <a:r>
              <a:rPr lang="ru-RU" sz="11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находится, </a:t>
            </a:r>
            <a:r>
              <a:rPr lang="ru-RU" sz="11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1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прилагаемые к ней документы</a:t>
            </a:r>
            <a:endParaRPr lang="ru-RU" sz="11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194700" y="4296032"/>
            <a:ext cx="77745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* Акционеры </a:t>
            </a:r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(</a:t>
            </a: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участники) заявителя, владеющие </a:t>
            </a:r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более чем 10 процентами акций (долей) </a:t>
            </a: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заявителя, акционеры </a:t>
            </a:r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(</a:t>
            </a: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участники) заявителя, владеющие </a:t>
            </a:r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10 и менее процентами акций (долей) </a:t>
            </a: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заявителя и входящие </a:t>
            </a:r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в состав группы лиц, владеющей более чем 10 процентами акций (долей) </a:t>
            </a: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заявителя, лица, осуществляющие </a:t>
            </a:r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контроль в отношении таких акционеров (участников) </a:t>
            </a: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заявителя</a:t>
            </a:r>
          </a:p>
          <a:p>
            <a:pPr lvl="0" algn="just"/>
            <a:endParaRPr lang="en-US" sz="1000" i="1" dirty="0" smtClean="0">
              <a:solidFill>
                <a:srgbClr val="C4C4C6">
                  <a:lumMod val="50000"/>
                </a:srgbClr>
              </a:solidFill>
              <a:latin typeface="Arial"/>
            </a:endParaRPr>
          </a:p>
          <a:p>
            <a:pPr lvl="0" algn="just"/>
            <a:r>
              <a:rPr lang="en-US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** </a:t>
            </a: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Указание </a:t>
            </a:r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Банка России от 12.01.2026 № 7278-У «О перечне государств и территорий, в (на) которых не может </a:t>
            </a: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быть зарегистрировано </a:t>
            </a:r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юридическое лицо, являющееся акционером (участником) оператора сервиса рассрочки, лицом, осуществляющим контроль в отношении акционеров (участников) оператора сервиса рассрочки, о порядке и сроках представления в Банк России оператором сервиса рассрочки информации о структуре и составе своих акционеров (участников), а также о лицах, под контролем либо значительным влиянием которых находится оператор сервиса рассрочки, требованиях к составу включаемых в указанную информацию сведений, форме и содержанию документов, прилагаемых к этой информации, о порядке осуществления Банком России оценки соответствия акционера (участника) оператора сервиса рассрочки, лица, осуществляющего контроль в отношении акционеров (участников) оператора сервиса рассрочки, требованиям, установленным частью 1 статьи 9 Федерального закона от 31 июля 2025 года </a:t>
            </a: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№ </a:t>
            </a:r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283-ФЗ «О деятельности по предоставлению сервиса рассрочки», и о порядке уведомления Банка России оператором сервиса рассрочки о выявленном факте несоответствия указанных лиц таким требованиям»</a:t>
            </a:r>
          </a:p>
        </p:txBody>
      </p:sp>
      <p:graphicFrame>
        <p:nvGraphicFramePr>
          <p:cNvPr id="2" name="Объект 1">
            <a:hlinkClick r:id="" action="ppaction://ole?verb=1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171743"/>
              </p:ext>
            </p:extLst>
          </p:nvPr>
        </p:nvGraphicFramePr>
        <p:xfrm>
          <a:off x="1987136" y="6062651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1" name="Документ" showAsIcon="1" r:id="rId4" imgW="914400" imgH="771480" progId="Word.Document.12">
                  <p:embed/>
                </p:oleObj>
              </mc:Choice>
              <mc:Fallback>
                <p:oleObj name="Документ" showAsIcon="1" r:id="rId4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87136" y="6062651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Группа 26"/>
          <p:cNvGrpSpPr/>
          <p:nvPr/>
        </p:nvGrpSpPr>
        <p:grpSpPr>
          <a:xfrm>
            <a:off x="297273" y="1362414"/>
            <a:ext cx="3512727" cy="3100849"/>
            <a:chOff x="297273" y="1362414"/>
            <a:chExt cx="3512727" cy="3100849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433859" y="1362414"/>
              <a:ext cx="3376141" cy="31008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Подготовительный этап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Заявление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Документы в отношении ЕИО и должностных лиц</a:t>
              </a:r>
            </a:p>
            <a:p>
              <a:pPr>
                <a:spcAft>
                  <a:spcPts val="1500"/>
                </a:spcAft>
              </a:pPr>
              <a:r>
                <a:rPr lang="ru-RU" sz="1200" b="1" dirty="0">
                  <a:solidFill>
                    <a:srgbClr val="00BBE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Структура собственности</a:t>
              </a:r>
              <a:endParaRPr lang="en-US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Расчет размера собственных средств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Программно-технические средства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rgbClr val="E7E6E6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Направление документов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Полезные ссылки</a:t>
              </a:r>
            </a:p>
          </p:txBody>
        </p:sp>
        <p:sp>
          <p:nvSpPr>
            <p:cNvPr id="29" name="Овал 28"/>
            <p:cNvSpPr/>
            <p:nvPr/>
          </p:nvSpPr>
          <p:spPr>
            <a:xfrm>
              <a:off x="301625" y="2760769"/>
              <a:ext cx="79376" cy="79374"/>
            </a:xfrm>
            <a:prstGeom prst="ellipse">
              <a:avLst/>
            </a:prstGeom>
            <a:solidFill>
              <a:srgbClr val="00BB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301625" y="2222822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301625" y="183197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1625" y="147002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301625" y="315112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305900" y="35195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301625" y="3890314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297273" y="4265371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Объект 3">
            <a:hlinkClick r:id="" action="ppaction://ole?verb=1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3098026"/>
              </p:ext>
            </p:extLst>
          </p:nvPr>
        </p:nvGraphicFramePr>
        <p:xfrm>
          <a:off x="1197856" y="606265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2" name="Лист с поддержкой макросов" showAsIcon="1" r:id="rId6" imgW="914400" imgH="771480" progId="Excel.SheetMacroEnabled.12">
                  <p:embed/>
                </p:oleObj>
              </mc:Choice>
              <mc:Fallback>
                <p:oleObj name="Лист с поддержкой макросов" showAsIcon="1" r:id="rId6" imgW="914400" imgH="771480" progId="Excel.Sheet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7856" y="606265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002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4007120" y="1282700"/>
            <a:ext cx="8184880" cy="5570537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01052" y="1362414"/>
            <a:ext cx="7774522" cy="2420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собственных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заявителя должен составлять не менее </a:t>
            </a: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15 000 000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представить документ, содержащий расчет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размера собственных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 юридического лица, составленный по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состоянию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дату не ранее 5 рабочих дней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дня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предоставления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юридическим лицом в Банк России заявления </a:t>
            </a:r>
          </a:p>
          <a:p>
            <a:pPr algn="just">
              <a:lnSpc>
                <a:spcPct val="107000"/>
              </a:lnSpc>
            </a:pPr>
            <a:endParaRPr lang="ru-RU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составлению указанного документа установлены:</a:t>
            </a:r>
          </a:p>
          <a:p>
            <a:pPr algn="just">
              <a:lnSpc>
                <a:spcPct val="107000"/>
              </a:lnSpc>
            </a:pPr>
            <a:endParaRPr lang="ru-RU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4000" lvl="1" indent="-25200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1200"/>
              </a:spcAft>
              <a:buBlip>
                <a:blip r:embed="rId4"/>
              </a:buBlip>
            </a:pPr>
            <a:r>
              <a:rPr lang="ru-RU" sz="12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главой 4 Указания Банка России от 22.03.2019 № 5099-У* (для юридического лица, не являющегося профессиональным участником рынка ценных бумаг (ПУРЦБ)</a:t>
            </a:r>
          </a:p>
          <a:p>
            <a:pPr marL="504000" lvl="1" indent="-252000"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1200"/>
              </a:spcAft>
              <a:buBlip>
                <a:blip r:embed="rId4"/>
              </a:buBlip>
            </a:pPr>
            <a:r>
              <a:rPr lang="ru-RU" sz="12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главами 1 – 3 Указания Банка России от 22.03.2019 № 5099-У (для ПУРЦБ)</a:t>
            </a:r>
            <a:endParaRPr lang="ru-RU" sz="12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04825" y="6026150"/>
            <a:ext cx="552450" cy="552450"/>
          </a:xfrm>
          <a:prstGeom prst="ellipse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673100" y="6156324"/>
            <a:ext cx="215900" cy="250825"/>
          </a:xfrm>
          <a:prstGeom prst="downArrow">
            <a:avLst/>
          </a:prstGeom>
          <a:noFill/>
          <a:ln w="25400">
            <a:solidFill>
              <a:srgbClr val="00BB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650875" y="6467475"/>
            <a:ext cx="260350" cy="0"/>
          </a:xfrm>
          <a:prstGeom prst="line">
            <a:avLst/>
          </a:prstGeom>
          <a:ln w="25400">
            <a:solidFill>
              <a:srgbClr val="00BB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68750" y="38100"/>
            <a:ext cx="7763466" cy="1325563"/>
          </a:xfrm>
        </p:spPr>
        <p:txBody>
          <a:bodyPr/>
          <a:lstStyle/>
          <a:p>
            <a:r>
              <a:rPr lang="ru-RU" dirty="0"/>
              <a:t>ПОДГОТОВКА КОМПЛЕКТА ДОКУМЕНТОВ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201052" y="5439548"/>
            <a:ext cx="77117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* Указание </a:t>
            </a:r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Банка России от 22.03.2019 № 5099-У  «О требованиях к расчету размера собственных средств </a:t>
            </a: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/>
            </a:r>
            <a:b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</a:b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при осуществлении </a:t>
            </a:r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профессиональной деятельности на рынке ценных бумаг, а также при получении лицензии (лицензий) на осуществление профессиональной деятельности на рынке ценных бумаг</a:t>
            </a: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»</a:t>
            </a:r>
          </a:p>
          <a:p>
            <a:pPr lvl="0" algn="just"/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** </a:t>
            </a: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Федеральный закон </a:t>
            </a:r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от 10.07.2002 № </a:t>
            </a:r>
            <a:r>
              <a:rPr lang="ru-RU" sz="1000" i="1" dirty="0" smtClean="0">
                <a:solidFill>
                  <a:srgbClr val="C4C4C6">
                    <a:lumMod val="50000"/>
                  </a:srgbClr>
                </a:solidFill>
                <a:latin typeface="Arial"/>
              </a:rPr>
              <a:t>86-ФЗ </a:t>
            </a:r>
            <a:r>
              <a:rPr lang="ru-RU" sz="1000" i="1" dirty="0">
                <a:solidFill>
                  <a:srgbClr val="C4C4C6">
                    <a:lumMod val="50000"/>
                  </a:srgbClr>
                </a:solidFill>
                <a:latin typeface="Arial"/>
              </a:rPr>
              <a:t>«О Центральном банке Российской Федерации (Банке России)»</a:t>
            </a:r>
            <a:endParaRPr lang="ru-RU" sz="1000" i="1" dirty="0" smtClean="0">
              <a:solidFill>
                <a:srgbClr val="C4C4C6">
                  <a:lumMod val="50000"/>
                </a:srgbClr>
              </a:solidFill>
              <a:latin typeface="Arial"/>
            </a:endParaRPr>
          </a:p>
        </p:txBody>
      </p:sp>
      <p:graphicFrame>
        <p:nvGraphicFramePr>
          <p:cNvPr id="3" name="Объект 2">
            <a:hlinkClick r:id="" action="ppaction://ole?verb=1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0566125"/>
              </p:ext>
            </p:extLst>
          </p:nvPr>
        </p:nvGraphicFramePr>
        <p:xfrm>
          <a:off x="1079500" y="6081712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4" name="Документ" showAsIcon="1" r:id="rId5" imgW="914400" imgH="771480" progId="Word.Document.12">
                  <p:embed/>
                </p:oleObj>
              </mc:Choice>
              <mc:Fallback>
                <p:oleObj name="Документ" showAsIcon="1" r:id="rId5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79500" y="6081712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Группа 26"/>
          <p:cNvGrpSpPr/>
          <p:nvPr/>
        </p:nvGrpSpPr>
        <p:grpSpPr>
          <a:xfrm>
            <a:off x="297273" y="1362414"/>
            <a:ext cx="3512727" cy="3100849"/>
            <a:chOff x="297273" y="1362414"/>
            <a:chExt cx="3512727" cy="3100849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433859" y="1362414"/>
              <a:ext cx="3376141" cy="31008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Подготовительный этап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Заявление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Документы в отношении ЕИО и должностных лиц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Структура собственности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b="1" dirty="0">
                  <a:solidFill>
                    <a:srgbClr val="00BBE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Расчет размера собственных средств</a:t>
              </a:r>
              <a:endParaRPr lang="en-US" sz="1200" b="1" dirty="0">
                <a:solidFill>
                  <a:srgbClr val="00BBE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Программно-технические средства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rgbClr val="E7E6E6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Направление документов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Полезные ссылки</a:t>
              </a:r>
            </a:p>
          </p:txBody>
        </p:sp>
        <p:sp>
          <p:nvSpPr>
            <p:cNvPr id="29" name="Овал 28"/>
            <p:cNvSpPr/>
            <p:nvPr/>
          </p:nvSpPr>
          <p:spPr>
            <a:xfrm>
              <a:off x="301625" y="27607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301625" y="2222822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301625" y="183197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1625" y="147002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301625" y="3151128"/>
              <a:ext cx="79376" cy="79374"/>
            </a:xfrm>
            <a:prstGeom prst="ellipse">
              <a:avLst/>
            </a:prstGeom>
            <a:solidFill>
              <a:srgbClr val="00BB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305900" y="35195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301625" y="3890314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297273" y="4265371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4201052" y="4062700"/>
            <a:ext cx="7711754" cy="1253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Ознакомьтесь с перечнем документов («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</a:t>
            </a:r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.docx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»),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необходимо приложить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документу,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содержащему расчет размера собственных средств </a:t>
            </a:r>
            <a:endParaRPr lang="ru-RU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endParaRPr lang="ru-RU" sz="1150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ru-RU" sz="115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Заявитель, являющийся КО, </a:t>
            </a:r>
            <a:r>
              <a:rPr lang="ru-RU" sz="115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предоставляет документ</a:t>
            </a:r>
            <a:r>
              <a:rPr lang="ru-RU" sz="115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содержащий расчет размера собственных средств и прилагаемые к </a:t>
            </a:r>
            <a:r>
              <a:rPr lang="ru-RU" sz="115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нему документы</a:t>
            </a:r>
            <a:endParaRPr lang="ru-RU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73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271280" y="1383293"/>
            <a:ext cx="7920720" cy="5474707"/>
          </a:xfrm>
          <a:prstGeom prst="rect">
            <a:avLst/>
          </a:prstGeom>
          <a:solidFill>
            <a:srgbClr val="DBD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xmlns="" id="{67708C79-A4AC-4B5D-92DF-600737E4D1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18179" y="287452"/>
            <a:ext cx="10269346" cy="923925"/>
          </a:xfrm>
        </p:spPr>
        <p:txBody>
          <a:bodyPr rtlCol="0">
            <a:normAutofit/>
          </a:bodyPr>
          <a:lstStyle/>
          <a:p>
            <a:r>
              <a:rPr lang="ru-RU" dirty="0"/>
              <a:t>ПРОГРАММНО-ТЕХНИЧЕСКИЕ СРЕДСТВА</a:t>
            </a:r>
          </a:p>
        </p:txBody>
      </p:sp>
      <p:grpSp>
        <p:nvGrpSpPr>
          <p:cNvPr id="48" name="Группа 47"/>
          <p:cNvGrpSpPr/>
          <p:nvPr/>
        </p:nvGrpSpPr>
        <p:grpSpPr>
          <a:xfrm>
            <a:off x="4384395" y="1509713"/>
            <a:ext cx="7754503" cy="2596480"/>
            <a:chOff x="4393920" y="935171"/>
            <a:chExt cx="7754503" cy="2423503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4646838" y="935171"/>
              <a:ext cx="7501585" cy="24235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600"/>
                </a:spcAft>
              </a:pPr>
              <a:endParaRPr lang="ru-RU" sz="1400" b="1" dirty="0">
                <a:solidFill>
                  <a:prstClr val="black"/>
                </a:solidFill>
                <a:cs typeface="Times New Roman" panose="02020603050405020304" pitchFamily="18" charset="0"/>
              </a:endParaRPr>
            </a:p>
            <a:p>
              <a:pPr lvl="0" algn="just">
                <a:lnSpc>
                  <a:spcPct val="107000"/>
                </a:lnSpc>
                <a:spcAft>
                  <a:spcPts val="6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Документы, подтверждающие наличие </a:t>
              </a:r>
              <a:r>
                <a: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праве собственности или ином законном основании </a:t>
              </a:r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программно-технических средств </a:t>
              </a:r>
              <a:r>
                <a: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для осуществления деятельности организации, осуществляющей обмен цифровых валют, </a:t>
              </a:r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основного и резервного комплексов </a:t>
              </a:r>
              <a:r>
                <a: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указанных программно-технических средств, соответствующих требованиям законодательства Российской Федерации, регулирующего деятельность организации, осуществляющей обмен цифровых </a:t>
              </a:r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валют</a:t>
              </a:r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just">
                <a:lnSpc>
                  <a:spcPct val="107000"/>
                </a:lnSpc>
                <a:spcAft>
                  <a:spcPts val="600"/>
                </a:spcAft>
              </a:pPr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just">
                <a:lnSpc>
                  <a:spcPct val="107000"/>
                </a:lnSpc>
                <a:spcAft>
                  <a:spcPts val="6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Документ, </a:t>
              </a:r>
              <a:r>
                <a: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подтверждающий наличие у юридического лица права </a:t>
              </a:r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доменное имя сайта </a:t>
              </a:r>
              <a:r>
                <a:rPr lang="ru-RU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сети «Интернет</a:t>
              </a:r>
              <a:r>
                <a:rPr lang="ru-RU" sz="1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</a:t>
              </a:r>
              <a:endPara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Равнобедренный треугольник 49"/>
            <p:cNvSpPr/>
            <p:nvPr/>
          </p:nvSpPr>
          <p:spPr>
            <a:xfrm rot="5400000">
              <a:off x="4370108" y="1259778"/>
              <a:ext cx="209550" cy="161925"/>
            </a:xfrm>
            <a:prstGeom prst="triangle">
              <a:avLst/>
            </a:prstGeom>
            <a:solidFill>
              <a:srgbClr val="00BB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BEE"/>
                </a:solidFill>
              </a:endParaRPr>
            </a:p>
          </p:txBody>
        </p:sp>
      </p:grpSp>
      <p:sp>
        <p:nvSpPr>
          <p:cNvPr id="25" name="Равнобедренный треугольник 24"/>
          <p:cNvSpPr/>
          <p:nvPr/>
        </p:nvSpPr>
        <p:spPr>
          <a:xfrm rot="5400000">
            <a:off x="4390995" y="3630234"/>
            <a:ext cx="224506" cy="161925"/>
          </a:xfrm>
          <a:prstGeom prst="triangl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BEE"/>
              </a:solidFill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97273" y="1362414"/>
            <a:ext cx="3512727" cy="3100849"/>
            <a:chOff x="297273" y="1362414"/>
            <a:chExt cx="3512727" cy="3100849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433859" y="1362414"/>
              <a:ext cx="3376141" cy="31008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Подготовительный этап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Заявление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Документы в отношении ЕИО и должностных лиц</a:t>
              </a: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Структура собственности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Расчет размера собственных средств</a:t>
              </a:r>
              <a:endParaRPr lang="en-US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Aft>
                  <a:spcPts val="1500"/>
                </a:spcAft>
              </a:pPr>
              <a:r>
                <a:rPr lang="ru-RU" sz="1200" b="1" dirty="0">
                  <a:solidFill>
                    <a:srgbClr val="00BBE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Программно-технические средства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rgbClr val="E7E6E6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Направление документов</a:t>
              </a:r>
            </a:p>
            <a:p>
              <a:pPr lvl="0">
                <a:spcAft>
                  <a:spcPts val="1500"/>
                </a:spcAft>
              </a:pPr>
              <a:r>
                <a:rPr lang="ru-RU" sz="12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Полезные ссылки</a:t>
              </a:r>
            </a:p>
          </p:txBody>
        </p:sp>
        <p:sp>
          <p:nvSpPr>
            <p:cNvPr id="35" name="Овал 34"/>
            <p:cNvSpPr/>
            <p:nvPr/>
          </p:nvSpPr>
          <p:spPr>
            <a:xfrm>
              <a:off x="301625" y="2760769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301625" y="2222822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301625" y="183197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1625" y="1470026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301625" y="3151128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305900" y="3519569"/>
              <a:ext cx="79376" cy="79374"/>
            </a:xfrm>
            <a:prstGeom prst="ellipse">
              <a:avLst/>
            </a:prstGeom>
            <a:solidFill>
              <a:srgbClr val="00BB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301625" y="3890314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297273" y="4265371"/>
              <a:ext cx="79376" cy="79374"/>
            </a:xfrm>
            <a:prstGeom prst="ellipse">
              <a:avLst/>
            </a:prstGeom>
            <a:solidFill>
              <a:srgbClr val="B7B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60850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4C8E8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EM Deck_tm12041065_Win32_LW_v2" id="{4F206296-6CCA-437B-ABEB-95E882651B70}" vid="{35168526-4CBB-4325-9C81-5B5C83385FFB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817B950-985C-4D79-B0A3-FA5D2FD780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2B6A28-7094-4F7C-9CE6-FEFFCFA7E1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126E60-8824-40C8-9624-5890E719C527}">
  <ds:schemaRefs>
    <ds:schemaRef ds:uri="http://www.w3.org/XML/1998/namespace"/>
    <ds:schemaRef ds:uri="http://schemas.microsoft.com/sharepoint/v3"/>
    <ds:schemaRef ds:uri="http://purl.org/dc/elements/1.1/"/>
    <ds:schemaRef ds:uri="230e9df3-be65-4c73-a93b-d1236ebd677e"/>
    <ds:schemaRef ds:uri="http://schemas.microsoft.com/office/2006/documentManagement/types"/>
    <ds:schemaRef ds:uri="16c05727-aa75-4e4a-9b5f-8a80a1165891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71af3243-3dd4-4a8d-8c0d-dd76da1f02a5"/>
    <ds:schemaRef ds:uri="http://purl.org/dc/dcmitype/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1373</Words>
  <Application>Microsoft Office PowerPoint</Application>
  <PresentationFormat>Широкоэкранный</PresentationFormat>
  <Paragraphs>203</Paragraphs>
  <Slides>12</Slides>
  <Notes>12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Source Sans Pro</vt:lpstr>
      <vt:lpstr>Times New Roman</vt:lpstr>
      <vt:lpstr>Тема Office</vt:lpstr>
      <vt:lpstr>Лист с поддержкой макросов</vt:lpstr>
      <vt:lpstr>Документ</vt:lpstr>
      <vt:lpstr>ВНЕСЕНИЕ СВЕДЕНИЙ О ЮРИДИЧЕСКОМ ЛИЦЕ  В РЕЕСТР ОРГАНИЗАЦИЙ, ОСУЩЕСТВЛЯЮЩИХ  ОБМЕН ЦИФРОВЫХ ВАЛЮТ</vt:lpstr>
      <vt:lpstr>Цель</vt:lpstr>
      <vt:lpstr>Презентация PowerPoint</vt:lpstr>
      <vt:lpstr>ПОДГОТОВКА КОМПЛЕКТА ДОКУМЕНТОВ</vt:lpstr>
      <vt:lpstr>ПОДГОТОВКА КОМПЛЕКТА ДОКУМЕНТОВ</vt:lpstr>
      <vt:lpstr>ПОДГОТОВКА КОМПЛЕКТА ДОКУМЕНТОВ</vt:lpstr>
      <vt:lpstr>ПОДГОТОВКА КОМПЛЕКТА ДОКУМЕНТОВ</vt:lpstr>
      <vt:lpstr>ПОДГОТОВКА КОМПЛЕКТА ДОКУМЕНТОВ</vt:lpstr>
      <vt:lpstr>ПРОГРАММНО-ТЕХНИЧЕСКИЕ СРЕДСТВА</vt:lpstr>
      <vt:lpstr>НАПРАВЛЕНИЕ ДОКУМЕНТОВ</vt:lpstr>
      <vt:lpstr>НАПРАВЛЕНИЕ ДОКУМЕНТОВ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2021-07-29T04:12:45Z</dcterms:created>
  <dcterms:modified xsi:type="dcterms:W3CDTF">2026-08-28T09:51:24Z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