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0" r:id="rId5"/>
    <p:sldMasterId id="2147483689" r:id="rId6"/>
  </p:sldMasterIdLst>
  <p:notesMasterIdLst>
    <p:notesMasterId r:id="rId43"/>
  </p:notesMasterIdLst>
  <p:handoutMasterIdLst>
    <p:handoutMasterId r:id="rId44"/>
  </p:handoutMasterIdLst>
  <p:sldIdLst>
    <p:sldId id="881" r:id="rId7"/>
    <p:sldId id="800" r:id="rId8"/>
    <p:sldId id="884" r:id="rId9"/>
    <p:sldId id="847" r:id="rId10"/>
    <p:sldId id="801" r:id="rId11"/>
    <p:sldId id="802" r:id="rId12"/>
    <p:sldId id="804" r:id="rId13"/>
    <p:sldId id="805" r:id="rId14"/>
    <p:sldId id="793" r:id="rId15"/>
    <p:sldId id="848" r:id="rId16"/>
    <p:sldId id="849" r:id="rId17"/>
    <p:sldId id="879" r:id="rId18"/>
    <p:sldId id="880" r:id="rId19"/>
    <p:sldId id="850" r:id="rId20"/>
    <p:sldId id="851" r:id="rId21"/>
    <p:sldId id="852" r:id="rId22"/>
    <p:sldId id="853" r:id="rId23"/>
    <p:sldId id="854" r:id="rId24"/>
    <p:sldId id="855" r:id="rId25"/>
    <p:sldId id="856" r:id="rId26"/>
    <p:sldId id="857" r:id="rId27"/>
    <p:sldId id="858" r:id="rId28"/>
    <p:sldId id="859" r:id="rId29"/>
    <p:sldId id="860" r:id="rId30"/>
    <p:sldId id="861" r:id="rId31"/>
    <p:sldId id="862" r:id="rId32"/>
    <p:sldId id="883" r:id="rId33"/>
    <p:sldId id="863" r:id="rId34"/>
    <p:sldId id="864" r:id="rId35"/>
    <p:sldId id="865" r:id="rId36"/>
    <p:sldId id="866" r:id="rId37"/>
    <p:sldId id="867" r:id="rId38"/>
    <p:sldId id="868" r:id="rId39"/>
    <p:sldId id="869" r:id="rId40"/>
    <p:sldId id="870" r:id="rId41"/>
    <p:sldId id="846" r:id="rId42"/>
  </p:sldIdLst>
  <p:sldSz cx="12192000" cy="6858000"/>
  <p:notesSz cx="6797675" cy="985678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Матвеева Ольга Ивановна" initials="МОИ" lastIdx="10" clrIdx="6">
    <p:extLst>
      <p:ext uri="{19B8F6BF-5375-455C-9EA6-DF929625EA0E}">
        <p15:presenceInfo xmlns:p15="http://schemas.microsoft.com/office/powerpoint/2012/main" userId="S-1-5-21-340576085-3929279038-2991976684-38977" providerId="AD"/>
      </p:ext>
    </p:extLst>
  </p:cmAuthor>
  <p:cmAuthor id="1" name="Соловьева Мария Александровна" initials="СМА" lastIdx="2" clrIdx="0">
    <p:extLst>
      <p:ext uri="{19B8F6BF-5375-455C-9EA6-DF929625EA0E}">
        <p15:presenceInfo xmlns:p15="http://schemas.microsoft.com/office/powerpoint/2012/main" userId="S-1-5-21-340576085-3929279038-2991976684-48527" providerId="AD"/>
      </p:ext>
    </p:extLst>
  </p:cmAuthor>
  <p:cmAuthor id="8" name="Гусарова Мария Сергеевна" initials="ГМС" lastIdx="3" clrIdx="7">
    <p:extLst>
      <p:ext uri="{19B8F6BF-5375-455C-9EA6-DF929625EA0E}">
        <p15:presenceInfo xmlns:p15="http://schemas.microsoft.com/office/powerpoint/2012/main" userId="S-1-5-21-340576085-3929279038-2991976684-118682" providerId="AD"/>
      </p:ext>
    </p:extLst>
  </p:cmAuthor>
  <p:cmAuthor id="2" name="Савицкая Екатерина Михайловна" initials="СЕМ" lastIdx="34" clrIdx="1">
    <p:extLst>
      <p:ext uri="{19B8F6BF-5375-455C-9EA6-DF929625EA0E}">
        <p15:presenceInfo xmlns:p15="http://schemas.microsoft.com/office/powerpoint/2012/main" userId="S-1-5-21-340576085-3929279038-2991976684-47478" providerId="AD"/>
      </p:ext>
    </p:extLst>
  </p:cmAuthor>
  <p:cmAuthor id="3" name="Морозова Наталия Сергеевна" initials="МНС" lastIdx="3" clrIdx="2">
    <p:extLst>
      <p:ext uri="{19B8F6BF-5375-455C-9EA6-DF929625EA0E}">
        <p15:presenceInfo xmlns:p15="http://schemas.microsoft.com/office/powerpoint/2012/main" userId="Морозова Наталия Сергеевна" providerId="None"/>
      </p:ext>
    </p:extLst>
  </p:cmAuthor>
  <p:cmAuthor id="4" name="Бикбулатов Вадим Радикович" initials="БВР" lastIdx="4" clrIdx="3">
    <p:extLst>
      <p:ext uri="{19B8F6BF-5375-455C-9EA6-DF929625EA0E}">
        <p15:presenceInfo xmlns:p15="http://schemas.microsoft.com/office/powerpoint/2012/main" userId="S-1-5-21-340576085-3929279038-2991976684-62734" providerId="AD"/>
      </p:ext>
    </p:extLst>
  </p:cmAuthor>
  <p:cmAuthor id="5" name="Артёменков Тимофей Михайлович" initials="АТМ" lastIdx="1" clrIdx="4">
    <p:extLst>
      <p:ext uri="{19B8F6BF-5375-455C-9EA6-DF929625EA0E}">
        <p15:presenceInfo xmlns:p15="http://schemas.microsoft.com/office/powerpoint/2012/main" userId="S-1-5-21-340576085-3929279038-2991976684-48512" providerId="AD"/>
      </p:ext>
    </p:extLst>
  </p:cmAuthor>
  <p:cmAuthor id="6" name="Дедошек Николай Сергеевич" initials="ДНС" lastIdx="12" clrIdx="5">
    <p:extLst>
      <p:ext uri="{19B8F6BF-5375-455C-9EA6-DF929625EA0E}">
        <p15:presenceInfo xmlns:p15="http://schemas.microsoft.com/office/powerpoint/2012/main" userId="S-1-5-21-340576085-3929279038-2991976684-770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5D"/>
    <a:srgbClr val="487AA6"/>
    <a:srgbClr val="0082BB"/>
    <a:srgbClr val="CDD9E1"/>
    <a:srgbClr val="D6E0E6"/>
    <a:srgbClr val="009CE2"/>
    <a:srgbClr val="EBF0F3"/>
    <a:srgbClr val="BAF4B2"/>
    <a:srgbClr val="ECF4E8"/>
    <a:srgbClr val="DAED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6395" autoAdjust="0"/>
  </p:normalViewPr>
  <p:slideViewPr>
    <p:cSldViewPr snapToGrid="0">
      <p:cViewPr varScale="1">
        <p:scale>
          <a:sx n="148" d="100"/>
          <a:sy n="148" d="100"/>
        </p:scale>
        <p:origin x="92" y="228"/>
      </p:cViewPr>
      <p:guideLst/>
    </p:cSldViewPr>
  </p:slideViewPr>
  <p:outlineViewPr>
    <p:cViewPr>
      <p:scale>
        <a:sx n="33" d="100"/>
        <a:sy n="33" d="100"/>
      </p:scale>
      <p:origin x="0" y="-1640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79" d="100"/>
          <a:sy n="79" d="100"/>
        </p:scale>
        <p:origin x="3054" y="1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3"/>
            <a:ext cx="2945660" cy="494551"/>
          </a:xfrm>
          <a:prstGeom prst="rect">
            <a:avLst/>
          </a:prstGeom>
        </p:spPr>
        <p:txBody>
          <a:bodyPr vert="horz" lIns="92099" tIns="46048" rIns="92099" bIns="46048" rtlCol="0"/>
          <a:lstStyle>
            <a:lvl1pPr algn="l">
              <a:defRPr sz="1200"/>
            </a:lvl1pPr>
          </a:lstStyle>
          <a:p>
            <a:endParaRPr lang="ru-RU" dirty="0"/>
          </a:p>
        </p:txBody>
      </p:sp>
      <p:sp>
        <p:nvSpPr>
          <p:cNvPr id="3" name="Дата 2"/>
          <p:cNvSpPr>
            <a:spLocks noGrp="1"/>
          </p:cNvSpPr>
          <p:nvPr>
            <p:ph type="dt" sz="quarter" idx="1"/>
          </p:nvPr>
        </p:nvSpPr>
        <p:spPr>
          <a:xfrm>
            <a:off x="3850442" y="3"/>
            <a:ext cx="2945660" cy="494551"/>
          </a:xfrm>
          <a:prstGeom prst="rect">
            <a:avLst/>
          </a:prstGeom>
        </p:spPr>
        <p:txBody>
          <a:bodyPr vert="horz" lIns="92099" tIns="46048" rIns="92099" bIns="46048" rtlCol="0"/>
          <a:lstStyle>
            <a:lvl1pPr algn="r">
              <a:defRPr sz="1200"/>
            </a:lvl1pPr>
          </a:lstStyle>
          <a:p>
            <a:fld id="{C9110DD6-63E7-4DE9-BCB8-5C373268DCA1}" type="datetimeFigureOut">
              <a:rPr lang="ru-RU" smtClean="0"/>
              <a:t>28.08.2026</a:t>
            </a:fld>
            <a:endParaRPr lang="ru-RU" dirty="0"/>
          </a:p>
        </p:txBody>
      </p:sp>
      <p:sp>
        <p:nvSpPr>
          <p:cNvPr id="4" name="Нижний колонтитул 3"/>
          <p:cNvSpPr>
            <a:spLocks noGrp="1"/>
          </p:cNvSpPr>
          <p:nvPr>
            <p:ph type="ftr" sz="quarter" idx="2"/>
          </p:nvPr>
        </p:nvSpPr>
        <p:spPr>
          <a:xfrm>
            <a:off x="0" y="9362239"/>
            <a:ext cx="2945660" cy="494550"/>
          </a:xfrm>
          <a:prstGeom prst="rect">
            <a:avLst/>
          </a:prstGeom>
        </p:spPr>
        <p:txBody>
          <a:bodyPr vert="horz" lIns="92099" tIns="46048" rIns="92099" bIns="46048" rtlCol="0" anchor="b"/>
          <a:lstStyle>
            <a:lvl1pPr algn="l">
              <a:defRPr sz="1200"/>
            </a:lvl1pPr>
          </a:lstStyle>
          <a:p>
            <a:endParaRPr lang="ru-RU" dirty="0"/>
          </a:p>
        </p:txBody>
      </p:sp>
      <p:sp>
        <p:nvSpPr>
          <p:cNvPr id="5" name="Номер слайда 4"/>
          <p:cNvSpPr>
            <a:spLocks noGrp="1"/>
          </p:cNvSpPr>
          <p:nvPr>
            <p:ph type="sldNum" sz="quarter" idx="3"/>
          </p:nvPr>
        </p:nvSpPr>
        <p:spPr>
          <a:xfrm>
            <a:off x="3850442" y="9362239"/>
            <a:ext cx="2945660" cy="494550"/>
          </a:xfrm>
          <a:prstGeom prst="rect">
            <a:avLst/>
          </a:prstGeom>
        </p:spPr>
        <p:txBody>
          <a:bodyPr vert="horz" lIns="92099" tIns="46048" rIns="92099" bIns="46048" rtlCol="0" anchor="b"/>
          <a:lstStyle>
            <a:lvl1pPr algn="r">
              <a:defRPr sz="1200"/>
            </a:lvl1pPr>
          </a:lstStyle>
          <a:p>
            <a:fld id="{387620C0-814F-4CDF-9671-2CC4FCB75388}" type="slidenum">
              <a:rPr lang="ru-RU" smtClean="0"/>
              <a:t>‹#›</a:t>
            </a:fld>
            <a:endParaRPr lang="ru-RU" dirty="0"/>
          </a:p>
        </p:txBody>
      </p:sp>
    </p:spTree>
    <p:extLst>
      <p:ext uri="{BB962C8B-B14F-4D97-AF65-F5344CB8AC3E}">
        <p14:creationId xmlns:p14="http://schemas.microsoft.com/office/powerpoint/2010/main" val="153141427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3"/>
            <a:ext cx="2945660" cy="494551"/>
          </a:xfrm>
          <a:prstGeom prst="rect">
            <a:avLst/>
          </a:prstGeom>
        </p:spPr>
        <p:txBody>
          <a:bodyPr vert="horz" lIns="92099" tIns="46048" rIns="92099" bIns="46048" rtlCol="0"/>
          <a:lstStyle>
            <a:lvl1pPr algn="l">
              <a:defRPr sz="1200"/>
            </a:lvl1pPr>
          </a:lstStyle>
          <a:p>
            <a:endParaRPr lang="ru-RU" dirty="0"/>
          </a:p>
        </p:txBody>
      </p:sp>
      <p:sp>
        <p:nvSpPr>
          <p:cNvPr id="3" name="Дата 2"/>
          <p:cNvSpPr>
            <a:spLocks noGrp="1"/>
          </p:cNvSpPr>
          <p:nvPr>
            <p:ph type="dt" idx="1"/>
          </p:nvPr>
        </p:nvSpPr>
        <p:spPr>
          <a:xfrm>
            <a:off x="3850442" y="3"/>
            <a:ext cx="2945660" cy="494551"/>
          </a:xfrm>
          <a:prstGeom prst="rect">
            <a:avLst/>
          </a:prstGeom>
        </p:spPr>
        <p:txBody>
          <a:bodyPr vert="horz" lIns="92099" tIns="46048" rIns="92099" bIns="46048" rtlCol="0"/>
          <a:lstStyle>
            <a:lvl1pPr algn="r">
              <a:defRPr sz="1200"/>
            </a:lvl1pPr>
          </a:lstStyle>
          <a:p>
            <a:fld id="{31A7E530-0CBA-48EB-B17D-91110B96F5C6}" type="datetimeFigureOut">
              <a:rPr lang="ru-RU" smtClean="0"/>
              <a:t>28.08.2026</a:t>
            </a:fld>
            <a:endParaRPr lang="ru-RU" dirty="0"/>
          </a:p>
        </p:txBody>
      </p:sp>
      <p:sp>
        <p:nvSpPr>
          <p:cNvPr id="4" name="Образ слайда 3"/>
          <p:cNvSpPr>
            <a:spLocks noGrp="1" noRot="1" noChangeAspect="1"/>
          </p:cNvSpPr>
          <p:nvPr>
            <p:ph type="sldImg" idx="2"/>
          </p:nvPr>
        </p:nvSpPr>
        <p:spPr>
          <a:xfrm>
            <a:off x="442913" y="1231900"/>
            <a:ext cx="5911850" cy="3325813"/>
          </a:xfrm>
          <a:prstGeom prst="rect">
            <a:avLst/>
          </a:prstGeom>
          <a:noFill/>
          <a:ln w="12700">
            <a:solidFill>
              <a:prstClr val="black"/>
            </a:solidFill>
          </a:ln>
        </p:spPr>
        <p:txBody>
          <a:bodyPr vert="horz" lIns="92099" tIns="46048" rIns="92099" bIns="46048" rtlCol="0" anchor="ctr"/>
          <a:lstStyle/>
          <a:p>
            <a:endParaRPr lang="ru-RU" dirty="0"/>
          </a:p>
        </p:txBody>
      </p:sp>
      <p:sp>
        <p:nvSpPr>
          <p:cNvPr id="5" name="Заметки 4"/>
          <p:cNvSpPr>
            <a:spLocks noGrp="1"/>
          </p:cNvSpPr>
          <p:nvPr>
            <p:ph type="body" sz="quarter" idx="3"/>
          </p:nvPr>
        </p:nvSpPr>
        <p:spPr>
          <a:xfrm>
            <a:off x="679768" y="4743582"/>
            <a:ext cx="5438140" cy="3881111"/>
          </a:xfrm>
          <a:prstGeom prst="rect">
            <a:avLst/>
          </a:prstGeom>
        </p:spPr>
        <p:txBody>
          <a:bodyPr vert="horz" lIns="92099" tIns="46048" rIns="92099" bIns="46048"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62239"/>
            <a:ext cx="2945660" cy="494550"/>
          </a:xfrm>
          <a:prstGeom prst="rect">
            <a:avLst/>
          </a:prstGeom>
        </p:spPr>
        <p:txBody>
          <a:bodyPr vert="horz" lIns="92099" tIns="46048" rIns="92099" bIns="46048" rtlCol="0" anchor="b"/>
          <a:lstStyle>
            <a:lvl1pPr algn="l">
              <a:defRPr sz="1200"/>
            </a:lvl1pPr>
          </a:lstStyle>
          <a:p>
            <a:endParaRPr lang="ru-RU" dirty="0"/>
          </a:p>
        </p:txBody>
      </p:sp>
      <p:sp>
        <p:nvSpPr>
          <p:cNvPr id="7" name="Номер слайда 6"/>
          <p:cNvSpPr>
            <a:spLocks noGrp="1"/>
          </p:cNvSpPr>
          <p:nvPr>
            <p:ph type="sldNum" sz="quarter" idx="5"/>
          </p:nvPr>
        </p:nvSpPr>
        <p:spPr>
          <a:xfrm>
            <a:off x="3850442" y="9362239"/>
            <a:ext cx="2945660" cy="494550"/>
          </a:xfrm>
          <a:prstGeom prst="rect">
            <a:avLst/>
          </a:prstGeom>
        </p:spPr>
        <p:txBody>
          <a:bodyPr vert="horz" lIns="92099" tIns="46048" rIns="92099" bIns="46048" rtlCol="0" anchor="b"/>
          <a:lstStyle>
            <a:lvl1pPr algn="r">
              <a:defRPr sz="1200"/>
            </a:lvl1pPr>
          </a:lstStyle>
          <a:p>
            <a:fld id="{F2904BCD-10C8-42A5-ABBA-D5D1FBF78BBA}" type="slidenum">
              <a:rPr lang="ru-RU" smtClean="0"/>
              <a:t>‹#›</a:t>
            </a:fld>
            <a:endParaRPr lang="ru-RU" dirty="0"/>
          </a:p>
        </p:txBody>
      </p:sp>
    </p:spTree>
    <p:extLst>
      <p:ext uri="{BB962C8B-B14F-4D97-AF65-F5344CB8AC3E}">
        <p14:creationId xmlns:p14="http://schemas.microsoft.com/office/powerpoint/2010/main" val="1403491082"/>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0175" y="735013"/>
            <a:ext cx="6537325" cy="3676650"/>
          </a:xfrm>
        </p:spPr>
      </p:sp>
      <p:sp>
        <p:nvSpPr>
          <p:cNvPr id="3" name="Заметки 2"/>
          <p:cNvSpPr>
            <a:spLocks noGrp="1"/>
          </p:cNvSpPr>
          <p:nvPr>
            <p:ph type="body" idx="1"/>
          </p:nvPr>
        </p:nvSpPr>
        <p:spPr/>
        <p:txBody>
          <a:bodyPr/>
          <a:lstStyle/>
          <a:p>
            <a:endParaRPr lang="ru-RU" dirty="0"/>
          </a:p>
        </p:txBody>
      </p:sp>
      <p:sp>
        <p:nvSpPr>
          <p:cNvPr id="5" name="Верхний колонтитул 4"/>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2325326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3039397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356745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3185615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2198742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806281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815944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1754622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647901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407310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1783864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4170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3182554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3875629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15456365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640077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1787397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Верхний колонтитул 3"/>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1175320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4021894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1481756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15705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6" name="Верхний колонтитул 5"/>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3984054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Верхний колонтитул 3"/>
          <p:cNvSpPr>
            <a:spLocks noGrp="1"/>
          </p:cNvSpPr>
          <p:nvPr>
            <p:ph type="hdr" sz="quarter" idx="10"/>
          </p:nvPr>
        </p:nvSpPr>
        <p:spPr/>
        <p:txBody>
          <a:bodyPr/>
          <a:lstStyle/>
          <a:p>
            <a:endParaRPr lang="ru-RU" dirty="0"/>
          </a:p>
        </p:txBody>
      </p:sp>
    </p:spTree>
    <p:extLst>
      <p:ext uri="{BB962C8B-B14F-4D97-AF65-F5344CB8AC3E}">
        <p14:creationId xmlns:p14="http://schemas.microsoft.com/office/powerpoint/2010/main" val="2107490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9.jpeg"/><Relationship Id="rId4" Type="http://schemas.openxmlformats.org/officeDocument/2006/relationships/image" Target="../media/image50.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50.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50.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Обложка 1">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1176339" y="3797299"/>
            <a:ext cx="4062411" cy="2117725"/>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pic>
        <p:nvPicPr>
          <p:cNvPr id="13" name="Рисунок 12">
            <a:extLst>
              <a:ext uri="{FF2B5EF4-FFF2-40B4-BE49-F238E27FC236}">
                <a16:creationId xmlns="" xmlns:a16="http://schemas.microsoft.com/office/drawing/2014/main" id="{61C94846-A41A-46A4-82FC-F70C44E973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7112"/>
          <a:stretch/>
        </p:blipFill>
        <p:spPr>
          <a:xfrm>
            <a:off x="6096000" y="0"/>
            <a:ext cx="6096000" cy="6858000"/>
          </a:xfrm>
          <a:prstGeom prst="rect">
            <a:avLst/>
          </a:prstGeom>
        </p:spPr>
      </p:pic>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1176339" y="6205566"/>
            <a:ext cx="4062411"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a:t>
            </a:r>
            <a:r>
              <a:rPr lang="ru-RU" dirty="0"/>
              <a:t> г.</a:t>
            </a:r>
          </a:p>
        </p:txBody>
      </p:sp>
      <p:pic>
        <p:nvPicPr>
          <p:cNvPr id="9" name="Рисунок 8">
            <a:extLst>
              <a:ext uri="{FF2B5EF4-FFF2-40B4-BE49-F238E27FC236}">
                <a16:creationId xmlns="" xmlns:a16="http://schemas.microsoft.com/office/drawing/2014/main" id="{1FF4B885-5B69-4FE3-925A-37317C9E4C7A}"/>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2971459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Текст и изображение в 2 колонки">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4942103"/>
            <a:ext cx="5554662"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9">
            <a:extLst>
              <a:ext uri="{FF2B5EF4-FFF2-40B4-BE49-F238E27FC236}">
                <a16:creationId xmlns="" xmlns:a16="http://schemas.microsoft.com/office/drawing/2014/main" id="{E8D4A6F7-58EA-4D29-AE28-88336ABCCFAB}"/>
              </a:ext>
            </a:extLst>
          </p:cNvPr>
          <p:cNvSpPr>
            <a:spLocks noGrp="1"/>
          </p:cNvSpPr>
          <p:nvPr>
            <p:ph type="pic" sz="quarter" idx="14"/>
          </p:nvPr>
        </p:nvSpPr>
        <p:spPr>
          <a:xfrm>
            <a:off x="433391" y="1971675"/>
            <a:ext cx="5554659" cy="2733675"/>
          </a:xfrm>
          <a:solidFill>
            <a:schemeClr val="bg2"/>
          </a:solidFill>
        </p:spPr>
        <p:txBody>
          <a:bodyPr>
            <a:noAutofit/>
          </a:bodyPr>
          <a:lstStyle/>
          <a:p>
            <a:endParaRPr lang="ru-RU" dirty="0"/>
          </a:p>
        </p:txBody>
      </p:sp>
      <p:sp>
        <p:nvSpPr>
          <p:cNvPr id="7" name="Текст 7">
            <a:extLst>
              <a:ext uri="{FF2B5EF4-FFF2-40B4-BE49-F238E27FC236}">
                <a16:creationId xmlns="" xmlns:a16="http://schemas.microsoft.com/office/drawing/2014/main" id="{F2786F94-0219-4D50-AE47-BFADD00557D9}"/>
              </a:ext>
            </a:extLst>
          </p:cNvPr>
          <p:cNvSpPr>
            <a:spLocks noGrp="1"/>
          </p:cNvSpPr>
          <p:nvPr>
            <p:ph type="body" sz="quarter" idx="15"/>
          </p:nvPr>
        </p:nvSpPr>
        <p:spPr>
          <a:xfrm>
            <a:off x="6203947" y="4942103"/>
            <a:ext cx="5554662"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9" name="Рисунок 9">
            <a:extLst>
              <a:ext uri="{FF2B5EF4-FFF2-40B4-BE49-F238E27FC236}">
                <a16:creationId xmlns="" xmlns:a16="http://schemas.microsoft.com/office/drawing/2014/main" id="{08194C61-3908-4D9E-ADA8-AD85B6B49F21}"/>
              </a:ext>
            </a:extLst>
          </p:cNvPr>
          <p:cNvSpPr>
            <a:spLocks noGrp="1"/>
          </p:cNvSpPr>
          <p:nvPr>
            <p:ph type="pic" sz="quarter" idx="16"/>
          </p:nvPr>
        </p:nvSpPr>
        <p:spPr>
          <a:xfrm>
            <a:off x="6203950" y="1971675"/>
            <a:ext cx="5554659" cy="2733675"/>
          </a:xfrm>
          <a:solidFill>
            <a:schemeClr val="bg2"/>
          </a:solidFill>
        </p:spPr>
        <p:txBody>
          <a:bodyPr>
            <a:noAutofit/>
          </a:bodyPr>
          <a:lstStyle/>
          <a:p>
            <a:endParaRPr lang="ru-RU" dirty="0"/>
          </a:p>
        </p:txBody>
      </p:sp>
    </p:spTree>
    <p:extLst>
      <p:ext uri="{BB962C8B-B14F-4D97-AF65-F5344CB8AC3E}">
        <p14:creationId xmlns:p14="http://schemas.microsoft.com/office/powerpoint/2010/main" val="3518491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Текст и изображение в 3 колонки">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4942103"/>
            <a:ext cx="3609974"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9">
            <a:extLst>
              <a:ext uri="{FF2B5EF4-FFF2-40B4-BE49-F238E27FC236}">
                <a16:creationId xmlns="" xmlns:a16="http://schemas.microsoft.com/office/drawing/2014/main" id="{E8D4A6F7-58EA-4D29-AE28-88336ABCCFAB}"/>
              </a:ext>
            </a:extLst>
          </p:cNvPr>
          <p:cNvSpPr>
            <a:spLocks noGrp="1"/>
          </p:cNvSpPr>
          <p:nvPr>
            <p:ph type="pic" sz="quarter" idx="14"/>
          </p:nvPr>
        </p:nvSpPr>
        <p:spPr>
          <a:xfrm>
            <a:off x="433392" y="1971675"/>
            <a:ext cx="3609972" cy="2733675"/>
          </a:xfrm>
          <a:solidFill>
            <a:schemeClr val="bg2"/>
          </a:solidFill>
        </p:spPr>
        <p:txBody>
          <a:bodyPr>
            <a:noAutofit/>
          </a:bodyPr>
          <a:lstStyle/>
          <a:p>
            <a:endParaRPr lang="ru-RU" dirty="0"/>
          </a:p>
        </p:txBody>
      </p:sp>
      <p:sp>
        <p:nvSpPr>
          <p:cNvPr id="11" name="Текст 7">
            <a:extLst>
              <a:ext uri="{FF2B5EF4-FFF2-40B4-BE49-F238E27FC236}">
                <a16:creationId xmlns="" xmlns:a16="http://schemas.microsoft.com/office/drawing/2014/main" id="{DCBD97CA-2B21-43E5-B3A6-4E3A6887B720}"/>
              </a:ext>
            </a:extLst>
          </p:cNvPr>
          <p:cNvSpPr>
            <a:spLocks noGrp="1"/>
          </p:cNvSpPr>
          <p:nvPr>
            <p:ph type="body" sz="quarter" idx="15"/>
          </p:nvPr>
        </p:nvSpPr>
        <p:spPr>
          <a:xfrm>
            <a:off x="4279900" y="4942103"/>
            <a:ext cx="3633788"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2" name="Рисунок 9">
            <a:extLst>
              <a:ext uri="{FF2B5EF4-FFF2-40B4-BE49-F238E27FC236}">
                <a16:creationId xmlns="" xmlns:a16="http://schemas.microsoft.com/office/drawing/2014/main" id="{9BB48594-CDF5-4760-829E-7067E397D546}"/>
              </a:ext>
            </a:extLst>
          </p:cNvPr>
          <p:cNvSpPr>
            <a:spLocks noGrp="1"/>
          </p:cNvSpPr>
          <p:nvPr>
            <p:ph type="pic" sz="quarter" idx="16"/>
          </p:nvPr>
        </p:nvSpPr>
        <p:spPr>
          <a:xfrm>
            <a:off x="4279904" y="1971675"/>
            <a:ext cx="3633784" cy="2733675"/>
          </a:xfrm>
          <a:solidFill>
            <a:schemeClr val="bg2"/>
          </a:solidFill>
        </p:spPr>
        <p:txBody>
          <a:bodyPr>
            <a:noAutofit/>
          </a:bodyPr>
          <a:lstStyle/>
          <a:p>
            <a:endParaRPr lang="ru-RU" dirty="0"/>
          </a:p>
        </p:txBody>
      </p:sp>
      <p:sp>
        <p:nvSpPr>
          <p:cNvPr id="13" name="Текст 7">
            <a:extLst>
              <a:ext uri="{FF2B5EF4-FFF2-40B4-BE49-F238E27FC236}">
                <a16:creationId xmlns="" xmlns:a16="http://schemas.microsoft.com/office/drawing/2014/main" id="{8EDE3255-D331-473E-9F80-45DF45BC78A0}"/>
              </a:ext>
            </a:extLst>
          </p:cNvPr>
          <p:cNvSpPr>
            <a:spLocks noGrp="1"/>
          </p:cNvSpPr>
          <p:nvPr>
            <p:ph type="body" sz="quarter" idx="17"/>
          </p:nvPr>
        </p:nvSpPr>
        <p:spPr>
          <a:xfrm>
            <a:off x="8124820" y="4942103"/>
            <a:ext cx="3633788"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4" name="Рисунок 9">
            <a:extLst>
              <a:ext uri="{FF2B5EF4-FFF2-40B4-BE49-F238E27FC236}">
                <a16:creationId xmlns="" xmlns:a16="http://schemas.microsoft.com/office/drawing/2014/main" id="{988FBD5B-1F8B-4DA1-9167-A98867F784DD}"/>
              </a:ext>
            </a:extLst>
          </p:cNvPr>
          <p:cNvSpPr>
            <a:spLocks noGrp="1"/>
          </p:cNvSpPr>
          <p:nvPr>
            <p:ph type="pic" sz="quarter" idx="18"/>
          </p:nvPr>
        </p:nvSpPr>
        <p:spPr>
          <a:xfrm>
            <a:off x="8124824" y="1971675"/>
            <a:ext cx="3633784" cy="2733675"/>
          </a:xfrm>
          <a:solidFill>
            <a:schemeClr val="bg2"/>
          </a:solidFill>
        </p:spPr>
        <p:txBody>
          <a:bodyPr>
            <a:noAutofit/>
          </a:bodyPr>
          <a:lstStyle/>
          <a:p>
            <a:endParaRPr lang="ru-RU" dirty="0"/>
          </a:p>
        </p:txBody>
      </p:sp>
    </p:spTree>
    <p:extLst>
      <p:ext uri="{BB962C8B-B14F-4D97-AF65-F5344CB8AC3E}">
        <p14:creationId xmlns:p14="http://schemas.microsoft.com/office/powerpoint/2010/main" val="2409094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Текст и широкое изображение снизу">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9" y="1971675"/>
            <a:ext cx="11325222" cy="1771650"/>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9" name="Рисунок 3">
            <a:extLst>
              <a:ext uri="{FF2B5EF4-FFF2-40B4-BE49-F238E27FC236}">
                <a16:creationId xmlns="" xmlns:a16="http://schemas.microsoft.com/office/drawing/2014/main" id="{A0A68313-7CA3-4A32-A17E-CB916613E00F}"/>
              </a:ext>
            </a:extLst>
          </p:cNvPr>
          <p:cNvSpPr>
            <a:spLocks noGrp="1"/>
          </p:cNvSpPr>
          <p:nvPr>
            <p:ph type="pic" sz="quarter" idx="15"/>
          </p:nvPr>
        </p:nvSpPr>
        <p:spPr>
          <a:xfrm>
            <a:off x="433388" y="3990975"/>
            <a:ext cx="11325225" cy="2435225"/>
          </a:xfrm>
          <a:solidFill>
            <a:schemeClr val="bg2"/>
          </a:solidFill>
        </p:spPr>
        <p:txBody>
          <a:bodyPr/>
          <a:lstStyle/>
          <a:p>
            <a:endParaRPr lang="ru-RU" dirty="0"/>
          </a:p>
        </p:txBody>
      </p:sp>
    </p:spTree>
    <p:extLst>
      <p:ext uri="{BB962C8B-B14F-4D97-AF65-F5344CB8AC3E}">
        <p14:creationId xmlns:p14="http://schemas.microsoft.com/office/powerpoint/2010/main" val="281656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Текст и диаграммы">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4591050" cy="4452938"/>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иаграмма 3">
            <a:extLst>
              <a:ext uri="{FF2B5EF4-FFF2-40B4-BE49-F238E27FC236}">
                <a16:creationId xmlns="" xmlns:a16="http://schemas.microsoft.com/office/drawing/2014/main" id="{7D19B8BF-6038-462B-B8EC-3BE4E63232CE}"/>
              </a:ext>
            </a:extLst>
          </p:cNvPr>
          <p:cNvSpPr>
            <a:spLocks noGrp="1"/>
          </p:cNvSpPr>
          <p:nvPr>
            <p:ph type="chart" sz="quarter" idx="14"/>
          </p:nvPr>
        </p:nvSpPr>
        <p:spPr>
          <a:xfrm>
            <a:off x="6203950" y="1971675"/>
            <a:ext cx="2674938" cy="4452938"/>
          </a:xfrm>
          <a:solidFill>
            <a:schemeClr val="bg2"/>
          </a:solidFill>
        </p:spPr>
        <p:txBody>
          <a:bodyPr>
            <a:noAutofit/>
          </a:bodyPr>
          <a:lstStyle/>
          <a:p>
            <a:endParaRPr lang="ru-RU" dirty="0"/>
          </a:p>
        </p:txBody>
      </p:sp>
      <p:sp>
        <p:nvSpPr>
          <p:cNvPr id="9" name="Диаграмма 3">
            <a:extLst>
              <a:ext uri="{FF2B5EF4-FFF2-40B4-BE49-F238E27FC236}">
                <a16:creationId xmlns="" xmlns:a16="http://schemas.microsoft.com/office/drawing/2014/main" id="{167A4ACF-9947-4AF0-89F5-3536622AB2A3}"/>
              </a:ext>
            </a:extLst>
          </p:cNvPr>
          <p:cNvSpPr>
            <a:spLocks noGrp="1"/>
          </p:cNvSpPr>
          <p:nvPr>
            <p:ph type="chart" sz="quarter" idx="15"/>
          </p:nvPr>
        </p:nvSpPr>
        <p:spPr>
          <a:xfrm>
            <a:off x="9090025" y="1971675"/>
            <a:ext cx="2668586" cy="4452938"/>
          </a:xfrm>
          <a:solidFill>
            <a:schemeClr val="bg2"/>
          </a:solidFill>
        </p:spPr>
        <p:txBody>
          <a:bodyPr>
            <a:noAutofit/>
          </a:bodyPr>
          <a:lstStyle/>
          <a:p>
            <a:endParaRPr lang="ru-RU" dirty="0"/>
          </a:p>
        </p:txBody>
      </p:sp>
    </p:spTree>
    <p:extLst>
      <p:ext uri="{BB962C8B-B14F-4D97-AF65-F5344CB8AC3E}">
        <p14:creationId xmlns:p14="http://schemas.microsoft.com/office/powerpoint/2010/main" val="1257080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Текст и широкая диаграмм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3609975" cy="4452938"/>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иаграмма 3">
            <a:extLst>
              <a:ext uri="{FF2B5EF4-FFF2-40B4-BE49-F238E27FC236}">
                <a16:creationId xmlns="" xmlns:a16="http://schemas.microsoft.com/office/drawing/2014/main" id="{7D19B8BF-6038-462B-B8EC-3BE4E63232CE}"/>
              </a:ext>
            </a:extLst>
          </p:cNvPr>
          <p:cNvSpPr>
            <a:spLocks noGrp="1"/>
          </p:cNvSpPr>
          <p:nvPr>
            <p:ph type="chart" sz="quarter" idx="14"/>
          </p:nvPr>
        </p:nvSpPr>
        <p:spPr>
          <a:xfrm>
            <a:off x="4279901" y="1971675"/>
            <a:ext cx="7478712" cy="4452938"/>
          </a:xfrm>
          <a:solidFill>
            <a:schemeClr val="bg2"/>
          </a:solidFill>
        </p:spPr>
        <p:txBody>
          <a:bodyPr>
            <a:noAutofit/>
          </a:bodyPr>
          <a:lstStyle/>
          <a:p>
            <a:endParaRPr lang="ru-RU" dirty="0"/>
          </a:p>
        </p:txBody>
      </p:sp>
    </p:spTree>
    <p:extLst>
      <p:ext uri="{BB962C8B-B14F-4D97-AF65-F5344CB8AC3E}">
        <p14:creationId xmlns:p14="http://schemas.microsoft.com/office/powerpoint/2010/main" val="3817214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Текст и таблиц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9" y="1971675"/>
            <a:ext cx="2665412" cy="4452938"/>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Таблица 6">
            <a:extLst>
              <a:ext uri="{FF2B5EF4-FFF2-40B4-BE49-F238E27FC236}">
                <a16:creationId xmlns="" xmlns:a16="http://schemas.microsoft.com/office/drawing/2014/main" id="{A6C0B26A-D5AA-4CB3-9F2B-372E3DBE62A4}"/>
              </a:ext>
            </a:extLst>
          </p:cNvPr>
          <p:cNvSpPr>
            <a:spLocks noGrp="1"/>
          </p:cNvSpPr>
          <p:nvPr>
            <p:ph type="tbl" sz="quarter" idx="14"/>
          </p:nvPr>
        </p:nvSpPr>
        <p:spPr>
          <a:xfrm>
            <a:off x="3317875" y="1971675"/>
            <a:ext cx="8440738" cy="4452938"/>
          </a:xfrm>
          <a:solidFill>
            <a:schemeClr val="bg2"/>
          </a:solidFill>
        </p:spPr>
        <p:txBody>
          <a:bodyPr>
            <a:noAutofit/>
          </a:bodyPr>
          <a:lstStyle/>
          <a:p>
            <a:endParaRPr lang="ru-RU" dirty="0"/>
          </a:p>
        </p:txBody>
      </p:sp>
    </p:spTree>
    <p:extLst>
      <p:ext uri="{BB962C8B-B14F-4D97-AF65-F5344CB8AC3E}">
        <p14:creationId xmlns:p14="http://schemas.microsoft.com/office/powerpoint/2010/main" val="856879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Широкая таблиц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7" name="Таблица 6">
            <a:extLst>
              <a:ext uri="{FF2B5EF4-FFF2-40B4-BE49-F238E27FC236}">
                <a16:creationId xmlns="" xmlns:a16="http://schemas.microsoft.com/office/drawing/2014/main" id="{A6C0B26A-D5AA-4CB3-9F2B-372E3DBE62A4}"/>
              </a:ext>
            </a:extLst>
          </p:cNvPr>
          <p:cNvSpPr>
            <a:spLocks noGrp="1"/>
          </p:cNvSpPr>
          <p:nvPr>
            <p:ph type="tbl" sz="quarter" idx="14"/>
          </p:nvPr>
        </p:nvSpPr>
        <p:spPr>
          <a:xfrm>
            <a:off x="433387" y="1971675"/>
            <a:ext cx="11325226" cy="4452938"/>
          </a:xfrm>
          <a:solidFill>
            <a:schemeClr val="bg2"/>
          </a:solidFill>
        </p:spPr>
        <p:txBody>
          <a:bodyPr>
            <a:noAutofit/>
          </a:bodyPr>
          <a:lstStyle/>
          <a:p>
            <a:endParaRPr lang="ru-RU" dirty="0"/>
          </a:p>
        </p:txBody>
      </p:sp>
    </p:spTree>
    <p:extLst>
      <p:ext uri="{BB962C8B-B14F-4D97-AF65-F5344CB8AC3E}">
        <p14:creationId xmlns:p14="http://schemas.microsoft.com/office/powerpoint/2010/main" val="3020921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Текст и широкая таблица снизу">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9" y="1971675"/>
            <a:ext cx="11325222" cy="1771650"/>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Таблица 6">
            <a:extLst>
              <a:ext uri="{FF2B5EF4-FFF2-40B4-BE49-F238E27FC236}">
                <a16:creationId xmlns="" xmlns:a16="http://schemas.microsoft.com/office/drawing/2014/main" id="{A6C0B26A-D5AA-4CB3-9F2B-372E3DBE62A4}"/>
              </a:ext>
            </a:extLst>
          </p:cNvPr>
          <p:cNvSpPr>
            <a:spLocks noGrp="1"/>
          </p:cNvSpPr>
          <p:nvPr>
            <p:ph type="tbl" sz="quarter" idx="14"/>
          </p:nvPr>
        </p:nvSpPr>
        <p:spPr>
          <a:xfrm>
            <a:off x="433387" y="4010025"/>
            <a:ext cx="11325226" cy="2414588"/>
          </a:xfrm>
          <a:solidFill>
            <a:schemeClr val="bg2"/>
          </a:solidFill>
        </p:spPr>
        <p:txBody>
          <a:bodyPr>
            <a:noAutofit/>
          </a:bodyPr>
          <a:lstStyle/>
          <a:p>
            <a:endParaRPr lang="ru-RU" dirty="0"/>
          </a:p>
        </p:txBody>
      </p:sp>
    </p:spTree>
    <p:extLst>
      <p:ext uri="{BB962C8B-B14F-4D97-AF65-F5344CB8AC3E}">
        <p14:creationId xmlns:p14="http://schemas.microsoft.com/office/powerpoint/2010/main" val="1589973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Шмуцтитул">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49" y="3797299"/>
            <a:ext cx="5554663" cy="2692402"/>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1971675"/>
            <a:ext cx="5554663" cy="1089027"/>
          </a:xfrm>
        </p:spPr>
        <p:txBody>
          <a:bodyPr anchor="b"/>
          <a:lstStyle>
            <a:lvl1pPr>
              <a:spcBef>
                <a:spcPts val="0"/>
              </a:spcBef>
              <a:defRPr sz="1800" cap="none" spc="0" baseline="0">
                <a:solidFill>
                  <a:schemeClr val="bg1"/>
                </a:solidFill>
              </a:defRPr>
            </a:lvl1pPr>
            <a:lvl2pPr>
              <a:defRPr sz="2400"/>
            </a:lvl2pPr>
            <a:lvl3pPr>
              <a:defRPr sz="2400"/>
            </a:lvl3pPr>
            <a:lvl4pPr>
              <a:defRPr sz="2400"/>
            </a:lvl4pPr>
            <a:lvl5pPr>
              <a:defRPr sz="2400"/>
            </a:lvl5pPr>
          </a:lstStyle>
          <a:p>
            <a:pPr lvl="0"/>
            <a:r>
              <a:rPr lang="ru-RU" dirty="0"/>
              <a:t>Название презентации. </a:t>
            </a:r>
          </a:p>
          <a:p>
            <a:pPr lvl="0"/>
            <a:r>
              <a:rPr lang="ru-RU" dirty="0"/>
              <a:t>Личный финансовый план</a:t>
            </a:r>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pic>
        <p:nvPicPr>
          <p:cNvPr id="11" name="Рисунок 10">
            <a:extLst>
              <a:ext uri="{FF2B5EF4-FFF2-40B4-BE49-F238E27FC236}">
                <a16:creationId xmlns="" xmlns:a16="http://schemas.microsoft.com/office/drawing/2014/main" id="{F5EC893C-D795-4CFC-AFF8-2309A981BDA3}"/>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2513253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Шмуцтитул">
    <p:spTree>
      <p:nvGrpSpPr>
        <p:cNvPr id="1" name=""/>
        <p:cNvGrpSpPr/>
        <p:nvPr/>
      </p:nvGrpSpPr>
      <p:grpSpPr>
        <a:xfrm>
          <a:off x="0" y="0"/>
          <a:ext cx="0" cy="0"/>
          <a:chOff x="0" y="0"/>
          <a:chExt cx="0" cy="0"/>
        </a:xfrm>
      </p:grpSpPr>
      <p:sp>
        <p:nvSpPr>
          <p:cNvPr id="9" name="Прямоугольник 5">
            <a:extLst>
              <a:ext uri="{FF2B5EF4-FFF2-40B4-BE49-F238E27FC236}">
                <a16:creationId xmlns="" xmlns:a16="http://schemas.microsoft.com/office/drawing/2014/main" id="{D60555C7-2B73-3049-8C33-F281723F5299}"/>
              </a:ext>
            </a:extLst>
          </p:cNvPr>
          <p:cNvSpPr/>
          <p:nvPr userDrawn="1"/>
        </p:nvSpPr>
        <p:spPr>
          <a:xfrm>
            <a:off x="0" y="0"/>
            <a:ext cx="12192000" cy="3429000"/>
          </a:xfrm>
          <a:prstGeom prst="rect">
            <a:avLst/>
          </a:prstGeom>
          <a:gradFill>
            <a:gsLst>
              <a:gs pos="100000">
                <a:schemeClr val="accent6"/>
              </a:gs>
              <a:gs pos="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49" y="3797299"/>
            <a:ext cx="5554663" cy="2692402"/>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1971675"/>
            <a:ext cx="5554663" cy="1089027"/>
          </a:xfrm>
        </p:spPr>
        <p:txBody>
          <a:bodyPr anchor="b"/>
          <a:lstStyle>
            <a:lvl1pPr>
              <a:spcBef>
                <a:spcPts val="0"/>
              </a:spcBef>
              <a:defRPr sz="1800" cap="none" spc="0" baseline="0">
                <a:solidFill>
                  <a:schemeClr val="bg1"/>
                </a:solidFill>
              </a:defRPr>
            </a:lvl1pPr>
            <a:lvl2pPr>
              <a:defRPr sz="2400"/>
            </a:lvl2pPr>
            <a:lvl3pPr>
              <a:defRPr sz="2400"/>
            </a:lvl3pPr>
            <a:lvl4pPr>
              <a:defRPr sz="2400"/>
            </a:lvl4pPr>
            <a:lvl5pPr>
              <a:defRPr sz="2400"/>
            </a:lvl5pPr>
          </a:lstStyle>
          <a:p>
            <a:pPr lvl="0"/>
            <a:r>
              <a:rPr lang="ru-RU" dirty="0"/>
              <a:t>Название презентации. </a:t>
            </a:r>
          </a:p>
          <a:p>
            <a:pPr lvl="0"/>
            <a:r>
              <a:rPr lang="ru-RU" dirty="0"/>
              <a:t>Личный финансовый план</a:t>
            </a:r>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pic>
        <p:nvPicPr>
          <p:cNvPr id="11" name="Рисунок 10">
            <a:extLst>
              <a:ext uri="{FF2B5EF4-FFF2-40B4-BE49-F238E27FC236}">
                <a16:creationId xmlns="" xmlns:a16="http://schemas.microsoft.com/office/drawing/2014/main" id="{F5EC893C-D795-4CFC-AFF8-2309A981BDA3}"/>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3770690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Обложка 2">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6"/>
              </a:gs>
              <a:gs pos="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1176339" y="3797299"/>
            <a:ext cx="4062411" cy="2117725"/>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1176339" y="6205566"/>
            <a:ext cx="4062411"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a:t>
            </a:r>
            <a:r>
              <a:rPr lang="ru-RU" dirty="0"/>
              <a:t> г.</a:t>
            </a:r>
          </a:p>
        </p:txBody>
      </p:sp>
      <p:pic>
        <p:nvPicPr>
          <p:cNvPr id="3" name="Рисунок 2">
            <a:extLst>
              <a:ext uri="{FF2B5EF4-FFF2-40B4-BE49-F238E27FC236}">
                <a16:creationId xmlns="" xmlns:a16="http://schemas.microsoft.com/office/drawing/2014/main" id="{6D5B71E1-4C95-4E0E-82AA-C4C2E1DAE7B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757" r="18281"/>
          <a:stretch/>
        </p:blipFill>
        <p:spPr>
          <a:xfrm>
            <a:off x="6096000" y="0"/>
            <a:ext cx="6096000" cy="6858000"/>
          </a:xfrm>
          <a:prstGeom prst="rect">
            <a:avLst/>
          </a:prstGeom>
        </p:spPr>
      </p:pic>
      <p:pic>
        <p:nvPicPr>
          <p:cNvPr id="8" name="Рисунок 7">
            <a:extLst>
              <a:ext uri="{FF2B5EF4-FFF2-40B4-BE49-F238E27FC236}">
                <a16:creationId xmlns="" xmlns:a16="http://schemas.microsoft.com/office/drawing/2014/main" id="{475B42C9-D670-446A-9583-BD5571714EDE}"/>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1378991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Шмуцтитул">
    <p:spTree>
      <p:nvGrpSpPr>
        <p:cNvPr id="1" name=""/>
        <p:cNvGrpSpPr/>
        <p:nvPr/>
      </p:nvGrpSpPr>
      <p:grpSpPr>
        <a:xfrm>
          <a:off x="0" y="0"/>
          <a:ext cx="0" cy="0"/>
          <a:chOff x="0" y="0"/>
          <a:chExt cx="0" cy="0"/>
        </a:xfrm>
      </p:grpSpPr>
      <p:sp>
        <p:nvSpPr>
          <p:cNvPr id="9" name="Прямоугольник 5">
            <a:extLst>
              <a:ext uri="{FF2B5EF4-FFF2-40B4-BE49-F238E27FC236}">
                <a16:creationId xmlns="" xmlns:a16="http://schemas.microsoft.com/office/drawing/2014/main" id="{149720B7-F087-0D46-8716-D12F8DD56354}"/>
              </a:ext>
            </a:extLst>
          </p:cNvPr>
          <p:cNvSpPr/>
          <p:nvPr userDrawn="1"/>
        </p:nvSpPr>
        <p:spPr>
          <a:xfrm>
            <a:off x="0" y="0"/>
            <a:ext cx="12192000" cy="3429000"/>
          </a:xfrm>
          <a:prstGeom prst="rect">
            <a:avLst/>
          </a:prstGeom>
          <a:gradFill>
            <a:gsLst>
              <a:gs pos="100000">
                <a:schemeClr val="accent4"/>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49" y="3797299"/>
            <a:ext cx="5554663" cy="2692402"/>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1971675"/>
            <a:ext cx="5554663" cy="1089027"/>
          </a:xfrm>
        </p:spPr>
        <p:txBody>
          <a:bodyPr anchor="b"/>
          <a:lstStyle>
            <a:lvl1pPr>
              <a:spcBef>
                <a:spcPts val="0"/>
              </a:spcBef>
              <a:defRPr sz="1800" cap="none" spc="0" baseline="0">
                <a:solidFill>
                  <a:schemeClr val="tx2"/>
                </a:solidFill>
              </a:defRPr>
            </a:lvl1pPr>
            <a:lvl2pPr>
              <a:defRPr sz="2400"/>
            </a:lvl2pPr>
            <a:lvl3pPr>
              <a:defRPr sz="2400"/>
            </a:lvl3pPr>
            <a:lvl4pPr>
              <a:defRPr sz="2400"/>
            </a:lvl4pPr>
            <a:lvl5pPr>
              <a:defRPr sz="2400"/>
            </a:lvl5pPr>
          </a:lstStyle>
          <a:p>
            <a:pPr lvl="0"/>
            <a:r>
              <a:rPr lang="ru-RU" dirty="0"/>
              <a:t>Название презентации. </a:t>
            </a:r>
          </a:p>
          <a:p>
            <a:pPr lvl="0"/>
            <a:r>
              <a:rPr lang="ru-RU" dirty="0"/>
              <a:t>Личный финансовый план</a:t>
            </a:r>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pic>
        <p:nvPicPr>
          <p:cNvPr id="11" name="Рисунок 10">
            <a:extLst>
              <a:ext uri="{FF2B5EF4-FFF2-40B4-BE49-F238E27FC236}">
                <a16:creationId xmlns="" xmlns:a16="http://schemas.microsoft.com/office/drawing/2014/main" id="{F5EC893C-D795-4CFC-AFF8-2309A981BDA3}"/>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32113038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Шмуцтитул с подразделами">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5988049" y="3787775"/>
            <a:ext cx="5770563" cy="2636838"/>
          </a:xfrm>
        </p:spPr>
        <p:txBody>
          <a:bodyPr anchor="t" anchorCtr="0"/>
          <a:lstStyle>
            <a:lvl1pPr marL="216000" marR="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Подраздел презентации 1</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2</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3</a:t>
            </a:r>
          </a:p>
          <a:p>
            <a:pPr lvl="0"/>
            <a:endParaRPr lang="ru-RU" dirty="0"/>
          </a:p>
          <a:p>
            <a:pPr lvl="0"/>
            <a:endParaRPr lang="ru-RU" dirty="0"/>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sp>
        <p:nvSpPr>
          <p:cNvPr id="9" name="Текст 9">
            <a:extLst>
              <a:ext uri="{FF2B5EF4-FFF2-40B4-BE49-F238E27FC236}">
                <a16:creationId xmlns="" xmlns:a16="http://schemas.microsoft.com/office/drawing/2014/main" id="{FE565448-C04C-453B-AA54-32A758A947EB}"/>
              </a:ext>
            </a:extLst>
          </p:cNvPr>
          <p:cNvSpPr>
            <a:spLocks noGrp="1"/>
          </p:cNvSpPr>
          <p:nvPr>
            <p:ph type="body" sz="quarter" idx="10" hasCustomPrompt="1"/>
          </p:nvPr>
        </p:nvSpPr>
        <p:spPr>
          <a:xfrm>
            <a:off x="6203949" y="1104901"/>
            <a:ext cx="5554663" cy="1965324"/>
          </a:xfrm>
        </p:spPr>
        <p:txBody>
          <a:bodyPr anchor="b" anchorCtr="0"/>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pic>
        <p:nvPicPr>
          <p:cNvPr id="10" name="Рисунок 9">
            <a:extLst>
              <a:ext uri="{FF2B5EF4-FFF2-40B4-BE49-F238E27FC236}">
                <a16:creationId xmlns="" xmlns:a16="http://schemas.microsoft.com/office/drawing/2014/main" id="{6C4DB284-29AA-4820-BBD7-507FB00402A7}"/>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1972394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Шмуцтитул с подразделами">
    <p:spTree>
      <p:nvGrpSpPr>
        <p:cNvPr id="1" name=""/>
        <p:cNvGrpSpPr/>
        <p:nvPr/>
      </p:nvGrpSpPr>
      <p:grpSpPr>
        <a:xfrm>
          <a:off x="0" y="0"/>
          <a:ext cx="0" cy="0"/>
          <a:chOff x="0" y="0"/>
          <a:chExt cx="0" cy="0"/>
        </a:xfrm>
      </p:grpSpPr>
      <p:sp>
        <p:nvSpPr>
          <p:cNvPr id="11" name="Прямоугольник 5">
            <a:extLst>
              <a:ext uri="{FF2B5EF4-FFF2-40B4-BE49-F238E27FC236}">
                <a16:creationId xmlns="" xmlns:a16="http://schemas.microsoft.com/office/drawing/2014/main" id="{576F7CF3-5215-9E41-B00F-A2467B5A4064}"/>
              </a:ext>
            </a:extLst>
          </p:cNvPr>
          <p:cNvSpPr/>
          <p:nvPr userDrawn="1"/>
        </p:nvSpPr>
        <p:spPr>
          <a:xfrm>
            <a:off x="0" y="0"/>
            <a:ext cx="12192000" cy="3429000"/>
          </a:xfrm>
          <a:prstGeom prst="rect">
            <a:avLst/>
          </a:prstGeom>
          <a:gradFill>
            <a:gsLst>
              <a:gs pos="100000">
                <a:schemeClr val="accent6"/>
              </a:gs>
              <a:gs pos="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5988049" y="3787775"/>
            <a:ext cx="5770563" cy="2636838"/>
          </a:xfrm>
        </p:spPr>
        <p:txBody>
          <a:bodyPr anchor="t" anchorCtr="0"/>
          <a:lstStyle>
            <a:lvl1pPr marL="216000" marR="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Подраздел презентации 1</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2</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3</a:t>
            </a:r>
          </a:p>
          <a:p>
            <a:pPr lvl="0"/>
            <a:endParaRPr lang="ru-RU" dirty="0"/>
          </a:p>
          <a:p>
            <a:pPr lvl="0"/>
            <a:endParaRPr lang="ru-RU" dirty="0"/>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sp>
        <p:nvSpPr>
          <p:cNvPr id="9" name="Текст 9">
            <a:extLst>
              <a:ext uri="{FF2B5EF4-FFF2-40B4-BE49-F238E27FC236}">
                <a16:creationId xmlns="" xmlns:a16="http://schemas.microsoft.com/office/drawing/2014/main" id="{FE565448-C04C-453B-AA54-32A758A947EB}"/>
              </a:ext>
            </a:extLst>
          </p:cNvPr>
          <p:cNvSpPr>
            <a:spLocks noGrp="1"/>
          </p:cNvSpPr>
          <p:nvPr>
            <p:ph type="body" sz="quarter" idx="10" hasCustomPrompt="1"/>
          </p:nvPr>
        </p:nvSpPr>
        <p:spPr>
          <a:xfrm>
            <a:off x="6203949" y="1104901"/>
            <a:ext cx="5554663" cy="1965324"/>
          </a:xfrm>
        </p:spPr>
        <p:txBody>
          <a:bodyPr anchor="b" anchorCtr="0"/>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pic>
        <p:nvPicPr>
          <p:cNvPr id="10" name="Рисунок 9">
            <a:extLst>
              <a:ext uri="{FF2B5EF4-FFF2-40B4-BE49-F238E27FC236}">
                <a16:creationId xmlns="" xmlns:a16="http://schemas.microsoft.com/office/drawing/2014/main" id="{6C4DB284-29AA-4820-BBD7-507FB00402A7}"/>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84709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Шмуцтитул с подразделами">
    <p:spTree>
      <p:nvGrpSpPr>
        <p:cNvPr id="1" name=""/>
        <p:cNvGrpSpPr/>
        <p:nvPr/>
      </p:nvGrpSpPr>
      <p:grpSpPr>
        <a:xfrm>
          <a:off x="0" y="0"/>
          <a:ext cx="0" cy="0"/>
          <a:chOff x="0" y="0"/>
          <a:chExt cx="0" cy="0"/>
        </a:xfrm>
      </p:grpSpPr>
      <p:sp>
        <p:nvSpPr>
          <p:cNvPr id="11" name="Прямоугольник 5">
            <a:extLst>
              <a:ext uri="{FF2B5EF4-FFF2-40B4-BE49-F238E27FC236}">
                <a16:creationId xmlns="" xmlns:a16="http://schemas.microsoft.com/office/drawing/2014/main" id="{D893A5DB-B2E0-3B4E-9B24-2C07CA7DBDEE}"/>
              </a:ext>
            </a:extLst>
          </p:cNvPr>
          <p:cNvSpPr/>
          <p:nvPr userDrawn="1"/>
        </p:nvSpPr>
        <p:spPr>
          <a:xfrm>
            <a:off x="0" y="0"/>
            <a:ext cx="12192000" cy="3429000"/>
          </a:xfrm>
          <a:prstGeom prst="rect">
            <a:avLst/>
          </a:prstGeom>
          <a:gradFill>
            <a:gsLst>
              <a:gs pos="100000">
                <a:schemeClr val="accent4"/>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5988049" y="3787775"/>
            <a:ext cx="5770563" cy="2636838"/>
          </a:xfrm>
        </p:spPr>
        <p:txBody>
          <a:bodyPr anchor="t" anchorCtr="0"/>
          <a:lstStyle>
            <a:lvl1pPr marL="216000" marR="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Подраздел презентации 1</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2</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3</a:t>
            </a:r>
          </a:p>
          <a:p>
            <a:pPr lvl="0"/>
            <a:endParaRPr lang="ru-RU" dirty="0"/>
          </a:p>
          <a:p>
            <a:pPr lvl="0"/>
            <a:endParaRPr lang="ru-RU" dirty="0"/>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sp>
        <p:nvSpPr>
          <p:cNvPr id="9" name="Текст 9">
            <a:extLst>
              <a:ext uri="{FF2B5EF4-FFF2-40B4-BE49-F238E27FC236}">
                <a16:creationId xmlns="" xmlns:a16="http://schemas.microsoft.com/office/drawing/2014/main" id="{FE565448-C04C-453B-AA54-32A758A947EB}"/>
              </a:ext>
            </a:extLst>
          </p:cNvPr>
          <p:cNvSpPr>
            <a:spLocks noGrp="1"/>
          </p:cNvSpPr>
          <p:nvPr>
            <p:ph type="body" sz="quarter" idx="10" hasCustomPrompt="1"/>
          </p:nvPr>
        </p:nvSpPr>
        <p:spPr>
          <a:xfrm>
            <a:off x="6203949" y="1104901"/>
            <a:ext cx="5554663" cy="1965324"/>
          </a:xfrm>
        </p:spPr>
        <p:txBody>
          <a:bodyPr anchor="b" anchorCtr="0"/>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pic>
        <p:nvPicPr>
          <p:cNvPr id="10" name="Рисунок 9">
            <a:extLst>
              <a:ext uri="{FF2B5EF4-FFF2-40B4-BE49-F238E27FC236}">
                <a16:creationId xmlns="" xmlns:a16="http://schemas.microsoft.com/office/drawing/2014/main" id="{6C4DB284-29AA-4820-BBD7-507FB00402A7}"/>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15086649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Слайд с крупным показателем 1">
    <p:bg>
      <p:bgPr>
        <a:gradFill>
          <a:gsLst>
            <a:gs pos="100000">
              <a:schemeClr val="accent2"/>
            </a:gs>
            <a:gs pos="0">
              <a:schemeClr val="accent1"/>
            </a:gs>
          </a:gsLst>
          <a:lin ang="5400000" scaled="1"/>
        </a:gradFill>
        <a:effectLst/>
      </p:bgPr>
    </p:bg>
    <p:spTree>
      <p:nvGrpSpPr>
        <p:cNvPr id="1" name=""/>
        <p:cNvGrpSpPr/>
        <p:nvPr/>
      </p:nvGrpSpPr>
      <p:grpSpPr>
        <a:xfrm>
          <a:off x="0" y="0"/>
          <a:ext cx="0" cy="0"/>
          <a:chOff x="0" y="0"/>
          <a:chExt cx="0" cy="0"/>
        </a:xfrm>
      </p:grpSpPr>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lvl1pPr>
              <a:defRPr>
                <a:solidFill>
                  <a:schemeClr val="bg1"/>
                </a:solidFill>
              </a:defRPr>
            </a:lvl1p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lvl1pPr>
              <a:defRPr>
                <a:solidFill>
                  <a:schemeClr val="bg1"/>
                </a:solidFill>
              </a:defRPr>
            </a:lvl1pPr>
          </a:lstStyle>
          <a:p>
            <a:fld id="{10AA99AE-6A35-4C1E-8082-A4A87B5CA521}" type="slidenum">
              <a:rPr lang="ru-RU" smtClean="0"/>
              <a:pPr/>
              <a:t>‹#›</a:t>
            </a:fld>
            <a:endParaRPr lang="ru-RU" dirty="0"/>
          </a:p>
        </p:txBody>
      </p:sp>
      <p:cxnSp>
        <p:nvCxnSpPr>
          <p:cNvPr id="4" name="Прямая соединительная линия 3">
            <a:extLst>
              <a:ext uri="{FF2B5EF4-FFF2-40B4-BE49-F238E27FC236}">
                <a16:creationId xmlns="" xmlns:a16="http://schemas.microsoft.com/office/drawing/2014/main" id="{80C1A66E-447C-497E-B791-484EC723AC3C}"/>
              </a:ext>
            </a:extLst>
          </p:cNvPr>
          <p:cNvCxnSpPr/>
          <p:nvPr userDrawn="1"/>
        </p:nvCxnSpPr>
        <p:spPr>
          <a:xfrm>
            <a:off x="433388" y="863600"/>
            <a:ext cx="11325223"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Текст 7">
            <a:extLst>
              <a:ext uri="{FF2B5EF4-FFF2-40B4-BE49-F238E27FC236}">
                <a16:creationId xmlns="" xmlns:a16="http://schemas.microsoft.com/office/drawing/2014/main" id="{328E8370-30AB-4722-8DBA-593A635980E7}"/>
              </a:ext>
            </a:extLst>
          </p:cNvPr>
          <p:cNvSpPr>
            <a:spLocks noGrp="1"/>
          </p:cNvSpPr>
          <p:nvPr>
            <p:ph type="body" sz="quarter" idx="13"/>
          </p:nvPr>
        </p:nvSpPr>
        <p:spPr>
          <a:xfrm>
            <a:off x="6203949" y="1971675"/>
            <a:ext cx="5554662" cy="4452938"/>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7">
            <a:extLst>
              <a:ext uri="{FF2B5EF4-FFF2-40B4-BE49-F238E27FC236}">
                <a16:creationId xmlns="" xmlns:a16="http://schemas.microsoft.com/office/drawing/2014/main" id="{093F2368-AD98-4728-93E4-1B37173036A6}"/>
              </a:ext>
            </a:extLst>
          </p:cNvPr>
          <p:cNvSpPr>
            <a:spLocks noGrp="1"/>
          </p:cNvSpPr>
          <p:nvPr>
            <p:ph type="body" sz="quarter" idx="14" hasCustomPrompt="1"/>
          </p:nvPr>
        </p:nvSpPr>
        <p:spPr>
          <a:xfrm>
            <a:off x="433390" y="1743075"/>
            <a:ext cx="5554662" cy="1857354"/>
          </a:xfrm>
        </p:spPr>
        <p:txBody>
          <a:bodyPr>
            <a:noAutofit/>
          </a:bodyPr>
          <a:lstStyle>
            <a:lvl1pPr>
              <a:spcBef>
                <a:spcPts val="0"/>
              </a:spcBef>
              <a:defRPr sz="15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4%</a:t>
            </a:r>
            <a:endParaRPr lang="ru-RU" dirty="0"/>
          </a:p>
        </p:txBody>
      </p:sp>
      <p:pic>
        <p:nvPicPr>
          <p:cNvPr id="15" name="Рисунок 14">
            <a:extLst>
              <a:ext uri="{FF2B5EF4-FFF2-40B4-BE49-F238E27FC236}">
                <a16:creationId xmlns="" xmlns:a16="http://schemas.microsoft.com/office/drawing/2014/main" id="{5F859D6E-70E9-4228-98FB-67588EF5121C}"/>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33388" y="431800"/>
            <a:ext cx="1266826" cy="316707"/>
          </a:xfrm>
          <a:prstGeom prst="rect">
            <a:avLst/>
          </a:prstGeom>
        </p:spPr>
      </p:pic>
      <p:sp>
        <p:nvSpPr>
          <p:cNvPr id="16" name="Текст 7">
            <a:extLst>
              <a:ext uri="{FF2B5EF4-FFF2-40B4-BE49-F238E27FC236}">
                <a16:creationId xmlns="" xmlns:a16="http://schemas.microsoft.com/office/drawing/2014/main" id="{35BF7473-8909-436F-9AC2-13A304FD553F}"/>
              </a:ext>
            </a:extLst>
          </p:cNvPr>
          <p:cNvSpPr>
            <a:spLocks noGrp="1"/>
          </p:cNvSpPr>
          <p:nvPr>
            <p:ph type="body" sz="quarter" idx="15" hasCustomPrompt="1"/>
          </p:nvPr>
        </p:nvSpPr>
        <p:spPr>
          <a:xfrm>
            <a:off x="433388" y="3838574"/>
            <a:ext cx="5554662" cy="2586039"/>
          </a:xfrm>
        </p:spPr>
        <p:txBody>
          <a:bodyPr>
            <a:noAutofit/>
          </a:bodyPr>
          <a:lstStyle>
            <a:lvl1pPr>
              <a:spcBef>
                <a:spcPts val="0"/>
              </a:spcBef>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dirty="0"/>
              <a:t>подпись к показателю в несколько строк</a:t>
            </a:r>
          </a:p>
        </p:txBody>
      </p:sp>
    </p:spTree>
    <p:extLst>
      <p:ext uri="{BB962C8B-B14F-4D97-AF65-F5344CB8AC3E}">
        <p14:creationId xmlns:p14="http://schemas.microsoft.com/office/powerpoint/2010/main" val="14053001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Слайд с крупным показателем 2">
    <p:bg>
      <p:bgPr>
        <a:gradFill>
          <a:gsLst>
            <a:gs pos="100000">
              <a:schemeClr val="accent6"/>
            </a:gs>
            <a:gs pos="0">
              <a:schemeClr val="accent5"/>
            </a:gs>
          </a:gsLst>
          <a:lin ang="5400000" scaled="1"/>
        </a:gradFill>
        <a:effectLst/>
      </p:bgPr>
    </p:bg>
    <p:spTree>
      <p:nvGrpSpPr>
        <p:cNvPr id="1" name=""/>
        <p:cNvGrpSpPr/>
        <p:nvPr/>
      </p:nvGrpSpPr>
      <p:grpSpPr>
        <a:xfrm>
          <a:off x="0" y="0"/>
          <a:ext cx="0" cy="0"/>
          <a:chOff x="0" y="0"/>
          <a:chExt cx="0" cy="0"/>
        </a:xfrm>
      </p:grpSpPr>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lvl1pPr>
              <a:defRPr>
                <a:solidFill>
                  <a:schemeClr val="bg1"/>
                </a:solidFill>
              </a:defRPr>
            </a:lvl1p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lvl1pPr>
              <a:defRPr>
                <a:solidFill>
                  <a:schemeClr val="bg1"/>
                </a:solidFill>
              </a:defRPr>
            </a:lvl1pPr>
          </a:lstStyle>
          <a:p>
            <a:fld id="{10AA99AE-6A35-4C1E-8082-A4A87B5CA521}" type="slidenum">
              <a:rPr lang="ru-RU" smtClean="0"/>
              <a:pPr/>
              <a:t>‹#›</a:t>
            </a:fld>
            <a:endParaRPr lang="ru-RU" dirty="0"/>
          </a:p>
        </p:txBody>
      </p:sp>
      <p:cxnSp>
        <p:nvCxnSpPr>
          <p:cNvPr id="4" name="Прямая соединительная линия 3">
            <a:extLst>
              <a:ext uri="{FF2B5EF4-FFF2-40B4-BE49-F238E27FC236}">
                <a16:creationId xmlns="" xmlns:a16="http://schemas.microsoft.com/office/drawing/2014/main" id="{80C1A66E-447C-497E-B791-484EC723AC3C}"/>
              </a:ext>
            </a:extLst>
          </p:cNvPr>
          <p:cNvCxnSpPr/>
          <p:nvPr userDrawn="1"/>
        </p:nvCxnSpPr>
        <p:spPr>
          <a:xfrm>
            <a:off x="433388" y="863600"/>
            <a:ext cx="11325223"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Текст 7">
            <a:extLst>
              <a:ext uri="{FF2B5EF4-FFF2-40B4-BE49-F238E27FC236}">
                <a16:creationId xmlns="" xmlns:a16="http://schemas.microsoft.com/office/drawing/2014/main" id="{328E8370-30AB-4722-8DBA-593A635980E7}"/>
              </a:ext>
            </a:extLst>
          </p:cNvPr>
          <p:cNvSpPr>
            <a:spLocks noGrp="1"/>
          </p:cNvSpPr>
          <p:nvPr>
            <p:ph type="body" sz="quarter" idx="13"/>
          </p:nvPr>
        </p:nvSpPr>
        <p:spPr>
          <a:xfrm>
            <a:off x="6203949" y="1971675"/>
            <a:ext cx="5554662" cy="4452938"/>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7">
            <a:extLst>
              <a:ext uri="{FF2B5EF4-FFF2-40B4-BE49-F238E27FC236}">
                <a16:creationId xmlns="" xmlns:a16="http://schemas.microsoft.com/office/drawing/2014/main" id="{093F2368-AD98-4728-93E4-1B37173036A6}"/>
              </a:ext>
            </a:extLst>
          </p:cNvPr>
          <p:cNvSpPr>
            <a:spLocks noGrp="1"/>
          </p:cNvSpPr>
          <p:nvPr>
            <p:ph type="body" sz="quarter" idx="14" hasCustomPrompt="1"/>
          </p:nvPr>
        </p:nvSpPr>
        <p:spPr>
          <a:xfrm>
            <a:off x="433390" y="1743075"/>
            <a:ext cx="5554662" cy="1857354"/>
          </a:xfrm>
        </p:spPr>
        <p:txBody>
          <a:bodyPr>
            <a:noAutofit/>
          </a:bodyPr>
          <a:lstStyle>
            <a:lvl1pPr>
              <a:spcBef>
                <a:spcPts val="0"/>
              </a:spcBef>
              <a:defRPr sz="15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4%</a:t>
            </a:r>
            <a:endParaRPr lang="ru-RU" dirty="0"/>
          </a:p>
        </p:txBody>
      </p:sp>
      <p:pic>
        <p:nvPicPr>
          <p:cNvPr id="15" name="Рисунок 14">
            <a:extLst>
              <a:ext uri="{FF2B5EF4-FFF2-40B4-BE49-F238E27FC236}">
                <a16:creationId xmlns="" xmlns:a16="http://schemas.microsoft.com/office/drawing/2014/main" id="{5F859D6E-70E9-4228-98FB-67588EF5121C}"/>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33388" y="431800"/>
            <a:ext cx="1266826" cy="316707"/>
          </a:xfrm>
          <a:prstGeom prst="rect">
            <a:avLst/>
          </a:prstGeom>
        </p:spPr>
      </p:pic>
      <p:sp>
        <p:nvSpPr>
          <p:cNvPr id="16" name="Текст 7">
            <a:extLst>
              <a:ext uri="{FF2B5EF4-FFF2-40B4-BE49-F238E27FC236}">
                <a16:creationId xmlns="" xmlns:a16="http://schemas.microsoft.com/office/drawing/2014/main" id="{35BF7473-8909-436F-9AC2-13A304FD553F}"/>
              </a:ext>
            </a:extLst>
          </p:cNvPr>
          <p:cNvSpPr>
            <a:spLocks noGrp="1"/>
          </p:cNvSpPr>
          <p:nvPr>
            <p:ph type="body" sz="quarter" idx="15" hasCustomPrompt="1"/>
          </p:nvPr>
        </p:nvSpPr>
        <p:spPr>
          <a:xfrm>
            <a:off x="433388" y="3838574"/>
            <a:ext cx="5554662" cy="2586039"/>
          </a:xfrm>
        </p:spPr>
        <p:txBody>
          <a:bodyPr>
            <a:noAutofit/>
          </a:bodyPr>
          <a:lstStyle>
            <a:lvl1pPr>
              <a:spcBef>
                <a:spcPts val="0"/>
              </a:spcBef>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dirty="0"/>
              <a:t>подпись к показателю в несколько строк</a:t>
            </a:r>
          </a:p>
        </p:txBody>
      </p:sp>
    </p:spTree>
    <p:extLst>
      <p:ext uri="{BB962C8B-B14F-4D97-AF65-F5344CB8AC3E}">
        <p14:creationId xmlns:p14="http://schemas.microsoft.com/office/powerpoint/2010/main" val="235823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5_Пользовательский макет">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4743" y="3844925"/>
            <a:ext cx="5770563" cy="2636838"/>
          </a:xfrm>
        </p:spPr>
        <p:txBody>
          <a:bodyPr anchor="b" anchorCtr="0"/>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Пункт приема корреспонденции: </a:t>
            </a:r>
          </a:p>
          <a:p>
            <a:pPr lvl="0"/>
            <a:r>
              <a:rPr lang="ru-RU" dirty="0"/>
              <a:t>Москва, </a:t>
            </a:r>
            <a:r>
              <a:rPr lang="ru-RU" dirty="0" err="1"/>
              <a:t>Сандуновский</a:t>
            </a:r>
            <a:r>
              <a:rPr lang="ru-RU" dirty="0"/>
              <a:t> пер., д. 3, стр. 1, телефон +7 495 621-09-61</a:t>
            </a:r>
          </a:p>
          <a:p>
            <a:pPr lvl="0"/>
            <a:r>
              <a:rPr lang="ru-RU" dirty="0"/>
              <a:t>Почтовый адрес: 107016, Москва, ул. Неглинная, д. 12</a:t>
            </a:r>
          </a:p>
          <a:p>
            <a:pPr lvl="0"/>
            <a:r>
              <a:rPr lang="ru-RU" dirty="0"/>
              <a:t>Контактный центр: 8 800 250-40-72, +7 495 771-91-00</a:t>
            </a:r>
          </a:p>
          <a:p>
            <a:pPr lvl="0"/>
            <a:r>
              <a:rPr lang="ru-RU" dirty="0"/>
              <a:t>Факс: +7 495 621-64-65, +7 495 621-62-88</a:t>
            </a:r>
          </a:p>
          <a:p>
            <a:pPr lvl="0"/>
            <a:r>
              <a:rPr lang="ru-RU" dirty="0"/>
              <a:t>Сайт: www.cbr.ru</a:t>
            </a:r>
          </a:p>
          <a:p>
            <a:pPr lvl="0"/>
            <a:r>
              <a:rPr lang="ru-RU" dirty="0"/>
              <a:t>Электронная почта: fps@cbr.ru</a:t>
            </a:r>
          </a:p>
        </p:txBody>
      </p:sp>
      <p:sp>
        <p:nvSpPr>
          <p:cNvPr id="9" name="Текст 9">
            <a:extLst>
              <a:ext uri="{FF2B5EF4-FFF2-40B4-BE49-F238E27FC236}">
                <a16:creationId xmlns="" xmlns:a16="http://schemas.microsoft.com/office/drawing/2014/main" id="{FE565448-C04C-453B-AA54-32A758A947EB}"/>
              </a:ext>
            </a:extLst>
          </p:cNvPr>
          <p:cNvSpPr>
            <a:spLocks noGrp="1"/>
          </p:cNvSpPr>
          <p:nvPr>
            <p:ph type="body" sz="quarter" idx="10" hasCustomPrompt="1"/>
          </p:nvPr>
        </p:nvSpPr>
        <p:spPr>
          <a:xfrm>
            <a:off x="6203949" y="1104901"/>
            <a:ext cx="5554663" cy="1965324"/>
          </a:xfrm>
        </p:spPr>
        <p:txBody>
          <a:bodyPr anchor="b" anchorCtr="0"/>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Спасибо </a:t>
            </a:r>
          </a:p>
          <a:p>
            <a:pPr lvl="0"/>
            <a:r>
              <a:rPr lang="ru-RU" dirty="0"/>
              <a:t>за внимание</a:t>
            </a:r>
          </a:p>
        </p:txBody>
      </p:sp>
      <p:pic>
        <p:nvPicPr>
          <p:cNvPr id="7" name="Рисунок 6">
            <a:extLst>
              <a:ext uri="{FF2B5EF4-FFF2-40B4-BE49-F238E27FC236}">
                <a16:creationId xmlns="" xmlns:a16="http://schemas.microsoft.com/office/drawing/2014/main" id="{90A5C40E-F195-4350-B935-ADE7C8F7299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17764648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6_Пользовательский макет">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433389" y="4178299"/>
            <a:ext cx="11325224" cy="2303463"/>
          </a:xfrm>
        </p:spPr>
        <p:txBody>
          <a:bodyPr anchor="b" anchorCtr="0"/>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Служба по защите прав потребителей </a:t>
            </a:r>
          </a:p>
          <a:p>
            <a:pPr lvl="0"/>
            <a:r>
              <a:rPr lang="ru-RU" dirty="0"/>
              <a:t>финансовых услуг и миноритарных акционеров</a:t>
            </a:r>
          </a:p>
          <a:p>
            <a:pPr lvl="0"/>
            <a:r>
              <a:rPr lang="ru-RU" dirty="0"/>
              <a:t>Пункт приема корреспонденции: Москва, </a:t>
            </a:r>
            <a:r>
              <a:rPr lang="ru-RU" dirty="0" err="1"/>
              <a:t>Сандуновский</a:t>
            </a:r>
            <a:r>
              <a:rPr lang="ru-RU" dirty="0"/>
              <a:t> пер., д. 3, стр. 1, телефон +7 495 621-09-61</a:t>
            </a:r>
          </a:p>
          <a:p>
            <a:pPr lvl="0"/>
            <a:r>
              <a:rPr lang="ru-RU" dirty="0"/>
              <a:t>Почтовый адрес: 107016, Москва, ул. Неглинная, д. 12</a:t>
            </a:r>
          </a:p>
          <a:p>
            <a:pPr lvl="0"/>
            <a:r>
              <a:rPr lang="ru-RU" dirty="0"/>
              <a:t>Контактный центр: 8 800 250-40-72, +7 495 771-91-00</a:t>
            </a:r>
          </a:p>
          <a:p>
            <a:pPr lvl="0"/>
            <a:r>
              <a:rPr lang="ru-RU" dirty="0"/>
              <a:t>Факс: +7 495 621-64-65, +7 495 621-62-88</a:t>
            </a:r>
          </a:p>
          <a:p>
            <a:pPr lvl="0"/>
            <a:r>
              <a:rPr lang="ru-RU" dirty="0"/>
              <a:t>Сайт: www.cbr.ru</a:t>
            </a:r>
          </a:p>
          <a:p>
            <a:pPr lvl="0"/>
            <a:r>
              <a:rPr lang="ru-RU" dirty="0"/>
              <a:t>Электронная почта: fps@cbr.ru</a:t>
            </a:r>
          </a:p>
        </p:txBody>
      </p:sp>
      <p:pic>
        <p:nvPicPr>
          <p:cNvPr id="7" name="Рисунок 6">
            <a:extLst>
              <a:ext uri="{FF2B5EF4-FFF2-40B4-BE49-F238E27FC236}">
                <a16:creationId xmlns="" xmlns:a16="http://schemas.microsoft.com/office/drawing/2014/main" id="{502FD43A-C81A-4B12-B731-C0200E4E9CA3}"/>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1593537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428999"/>
            <a:ext cx="12192000" cy="3429000"/>
          </a:xfrm>
          <a:custGeom>
            <a:avLst/>
            <a:gdLst/>
            <a:ahLst/>
            <a:cxnLst/>
            <a:rect l="l" t="t" r="r" b="b"/>
            <a:pathLst>
              <a:path w="12192000" h="3429000">
                <a:moveTo>
                  <a:pt x="12192000" y="0"/>
                </a:moveTo>
                <a:lnTo>
                  <a:pt x="0" y="0"/>
                </a:lnTo>
                <a:lnTo>
                  <a:pt x="0" y="3429000"/>
                </a:lnTo>
                <a:lnTo>
                  <a:pt x="12192000" y="3429000"/>
                </a:lnTo>
                <a:lnTo>
                  <a:pt x="12192000" y="0"/>
                </a:lnTo>
                <a:close/>
              </a:path>
            </a:pathLst>
          </a:custGeom>
          <a:solidFill>
            <a:srgbClr val="87898D"/>
          </a:solidFill>
        </p:spPr>
        <p:txBody>
          <a:bodyPr wrap="square" lIns="0" tIns="0" rIns="0" bIns="0" rtlCol="0"/>
          <a:lstStyle/>
          <a:p>
            <a:endParaRPr/>
          </a:p>
        </p:txBody>
      </p:sp>
      <p:sp>
        <p:nvSpPr>
          <p:cNvPr id="17" name="bg object 17"/>
          <p:cNvSpPr/>
          <p:nvPr/>
        </p:nvSpPr>
        <p:spPr>
          <a:xfrm>
            <a:off x="0" y="3428999"/>
            <a:ext cx="12192000" cy="3429000"/>
          </a:xfrm>
          <a:custGeom>
            <a:avLst/>
            <a:gdLst/>
            <a:ahLst/>
            <a:cxnLst/>
            <a:rect l="l" t="t" r="r" b="b"/>
            <a:pathLst>
              <a:path w="12192000" h="3429000">
                <a:moveTo>
                  <a:pt x="0" y="3429000"/>
                </a:moveTo>
                <a:lnTo>
                  <a:pt x="12192000" y="3429000"/>
                </a:lnTo>
                <a:lnTo>
                  <a:pt x="12192000" y="0"/>
                </a:lnTo>
                <a:lnTo>
                  <a:pt x="0" y="0"/>
                </a:lnTo>
                <a:lnTo>
                  <a:pt x="0" y="3429000"/>
                </a:lnTo>
                <a:close/>
              </a:path>
            </a:pathLst>
          </a:custGeom>
          <a:ln w="12192">
            <a:solidFill>
              <a:srgbClr val="87898D"/>
            </a:solidFill>
          </a:ln>
        </p:spPr>
        <p:txBody>
          <a:bodyPr wrap="square" lIns="0" tIns="0" rIns="0" bIns="0" rtlCol="0"/>
          <a:lstStyle/>
          <a:p>
            <a:endParaRPr/>
          </a:p>
        </p:txBody>
      </p:sp>
      <p:pic>
        <p:nvPicPr>
          <p:cNvPr id="18" name="bg object 18"/>
          <p:cNvPicPr/>
          <p:nvPr/>
        </p:nvPicPr>
        <p:blipFill>
          <a:blip r:embed="rId2" cstate="print"/>
          <a:stretch>
            <a:fillRect/>
          </a:stretch>
        </p:blipFill>
        <p:spPr>
          <a:xfrm>
            <a:off x="0" y="0"/>
            <a:ext cx="12192000" cy="3429000"/>
          </a:xfrm>
          <a:prstGeom prst="rect">
            <a:avLst/>
          </a:prstGeom>
        </p:spPr>
      </p:pic>
      <p:pic>
        <p:nvPicPr>
          <p:cNvPr id="19" name="bg object 19"/>
          <p:cNvPicPr/>
          <p:nvPr/>
        </p:nvPicPr>
        <p:blipFill>
          <a:blip r:embed="rId3" cstate="print"/>
          <a:stretch>
            <a:fillRect/>
          </a:stretch>
        </p:blipFill>
        <p:spPr>
          <a:xfrm>
            <a:off x="420623" y="431291"/>
            <a:ext cx="2407920" cy="597408"/>
          </a:xfrm>
          <a:prstGeom prst="rect">
            <a:avLst/>
          </a:prstGeom>
        </p:spPr>
      </p:pic>
      <p:sp>
        <p:nvSpPr>
          <p:cNvPr id="2" name="Holder 2"/>
          <p:cNvSpPr>
            <a:spLocks noGrp="1"/>
          </p:cNvSpPr>
          <p:nvPr>
            <p:ph type="title"/>
          </p:nvPr>
        </p:nvSpPr>
        <p:spPr/>
        <p:txBody>
          <a:bodyPr lIns="0" tIns="0" rIns="0" bIns="0"/>
          <a:lstStyle>
            <a:lvl1pPr>
              <a:defRPr sz="1800" b="0" i="0">
                <a:solidFill>
                  <a:srgbClr val="87898D"/>
                </a:solidFill>
                <a:latin typeface="Microsoft Sans Serif"/>
                <a:cs typeface="Microsoft Sans Serif"/>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r>
              <a:rPr lang="ru-RU" smtClean="0"/>
              <a:t>Внесение изменений в сведения о ОООЦВ/ЦД/ОИС, содержащиеся в реестрах</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82523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46405" y="1454421"/>
            <a:ext cx="11338001" cy="1990089"/>
          </a:xfrm>
          <a:prstGeom prst="rect">
            <a:avLst/>
          </a:prstGeom>
        </p:spPr>
        <p:txBody>
          <a:bodyPr wrap="square" lIns="0" tIns="0" rIns="0" bIns="0">
            <a:spAutoFit/>
          </a:bodyPr>
          <a:lstStyle>
            <a:lvl1pPr>
              <a:defRPr sz="1800" b="0" i="0">
                <a:solidFill>
                  <a:srgbClr val="87898D"/>
                </a:solidFill>
                <a:latin typeface="Microsoft Sans Serif"/>
                <a:cs typeface="Microsoft Sans Serif"/>
              </a:defRPr>
            </a:lvl1pPr>
          </a:lstStyle>
          <a:p>
            <a:endParaRPr/>
          </a:p>
        </p:txBody>
      </p:sp>
      <p:sp>
        <p:nvSpPr>
          <p:cNvPr id="3" name="Holder 3"/>
          <p:cNvSpPr>
            <a:spLocks noGrp="1"/>
          </p:cNvSpPr>
          <p:nvPr>
            <p:ph type="subTitle" idx="4"/>
          </p:nvPr>
        </p:nvSpPr>
        <p:spPr>
          <a:xfrm>
            <a:off x="146405" y="3470909"/>
            <a:ext cx="10505440" cy="696595"/>
          </a:xfrm>
          <a:prstGeom prst="rect">
            <a:avLst/>
          </a:prstGeom>
        </p:spPr>
        <p:txBody>
          <a:bodyPr wrap="square" lIns="0" tIns="0" rIns="0" bIns="0">
            <a:spAutoFit/>
          </a:bodyPr>
          <a:lstStyle>
            <a:lvl1pPr>
              <a:defRPr sz="18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ru-RU" smtClean="0"/>
              <a:t>Внесение изменений в сведения о ОООЦВ/ЦД/ОИС, содержащиеся в реестрах</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86259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Обложка 2">
    <p:spTree>
      <p:nvGrpSpPr>
        <p:cNvPr id="1" name=""/>
        <p:cNvGrpSpPr/>
        <p:nvPr/>
      </p:nvGrpSpPr>
      <p:grpSpPr>
        <a:xfrm>
          <a:off x="0" y="0"/>
          <a:ext cx="0" cy="0"/>
          <a:chOff x="0" y="0"/>
          <a:chExt cx="0" cy="0"/>
        </a:xfrm>
      </p:grpSpPr>
      <p:sp>
        <p:nvSpPr>
          <p:cNvPr id="9" name="Прямоугольник 5">
            <a:extLst>
              <a:ext uri="{FF2B5EF4-FFF2-40B4-BE49-F238E27FC236}">
                <a16:creationId xmlns="" xmlns:a16="http://schemas.microsoft.com/office/drawing/2014/main" id="{34CC37E1-89DB-F54C-A285-B011317DB0C4}"/>
              </a:ext>
            </a:extLst>
          </p:cNvPr>
          <p:cNvSpPr/>
          <p:nvPr userDrawn="1"/>
        </p:nvSpPr>
        <p:spPr>
          <a:xfrm>
            <a:off x="0" y="0"/>
            <a:ext cx="12192000" cy="3429000"/>
          </a:xfrm>
          <a:prstGeom prst="rect">
            <a:avLst/>
          </a:prstGeom>
          <a:gradFill>
            <a:gsLst>
              <a:gs pos="100000">
                <a:schemeClr val="accent4"/>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1176339" y="3797299"/>
            <a:ext cx="4062411" cy="2117725"/>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1176339" y="6205566"/>
            <a:ext cx="4062411"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a:t>
            </a:r>
            <a:r>
              <a:rPr lang="ru-RU" dirty="0"/>
              <a:t> г.</a:t>
            </a:r>
          </a:p>
        </p:txBody>
      </p:sp>
      <p:pic>
        <p:nvPicPr>
          <p:cNvPr id="3" name="Рисунок 2">
            <a:extLst>
              <a:ext uri="{FF2B5EF4-FFF2-40B4-BE49-F238E27FC236}">
                <a16:creationId xmlns="" xmlns:a16="http://schemas.microsoft.com/office/drawing/2014/main" id="{6D5B71E1-4C95-4E0E-82AA-C4C2E1DAE7B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757" r="18281"/>
          <a:stretch/>
        </p:blipFill>
        <p:spPr>
          <a:xfrm>
            <a:off x="6096000" y="0"/>
            <a:ext cx="6096000" cy="6858000"/>
          </a:xfrm>
          <a:prstGeom prst="rect">
            <a:avLst/>
          </a:prstGeom>
        </p:spPr>
      </p:pic>
      <p:pic>
        <p:nvPicPr>
          <p:cNvPr id="8" name="Рисунок 7">
            <a:extLst>
              <a:ext uri="{FF2B5EF4-FFF2-40B4-BE49-F238E27FC236}">
                <a16:creationId xmlns="" xmlns:a16="http://schemas.microsoft.com/office/drawing/2014/main" id="{475B42C9-D670-446A-9583-BD5571714EDE}"/>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25419856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rgbClr val="87898D"/>
                </a:solidFill>
                <a:latin typeface="Microsoft Sans Serif"/>
                <a:cs typeface="Microsoft Sans Serif"/>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ru-RU" smtClean="0"/>
              <a:t>Внесение изменений в сведения о ОООЦВ/ЦД/ОИС, содержащиеся в реестрах</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834482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rgbClr val="87898D"/>
                </a:solidFill>
                <a:latin typeface="Microsoft Sans Serif"/>
                <a:cs typeface="Microsoft Sans Serif"/>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r>
              <a:rPr lang="ru-RU" smtClean="0"/>
              <a:t>Внесение изменений в сведения о ОООЦВ/ЦД/ОИС, содержащиеся в реестрах</a:t>
            </a:r>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58158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428999"/>
            <a:ext cx="12192000" cy="3429000"/>
          </a:xfrm>
          <a:custGeom>
            <a:avLst/>
            <a:gdLst/>
            <a:ahLst/>
            <a:cxnLst/>
            <a:rect l="l" t="t" r="r" b="b"/>
            <a:pathLst>
              <a:path w="12192000" h="3429000">
                <a:moveTo>
                  <a:pt x="12192000" y="0"/>
                </a:moveTo>
                <a:lnTo>
                  <a:pt x="0" y="0"/>
                </a:lnTo>
                <a:lnTo>
                  <a:pt x="0" y="3429000"/>
                </a:lnTo>
                <a:lnTo>
                  <a:pt x="12192000" y="3429000"/>
                </a:lnTo>
                <a:lnTo>
                  <a:pt x="12192000" y="0"/>
                </a:lnTo>
                <a:close/>
              </a:path>
            </a:pathLst>
          </a:custGeom>
          <a:solidFill>
            <a:srgbClr val="87898D"/>
          </a:solidFill>
        </p:spPr>
        <p:txBody>
          <a:bodyPr wrap="square" lIns="0" tIns="0" rIns="0" bIns="0" rtlCol="0"/>
          <a:lstStyle/>
          <a:p>
            <a:endParaRPr/>
          </a:p>
        </p:txBody>
      </p:sp>
      <p:sp>
        <p:nvSpPr>
          <p:cNvPr id="17" name="bg object 17"/>
          <p:cNvSpPr/>
          <p:nvPr/>
        </p:nvSpPr>
        <p:spPr>
          <a:xfrm>
            <a:off x="0" y="3428999"/>
            <a:ext cx="12192000" cy="3429000"/>
          </a:xfrm>
          <a:custGeom>
            <a:avLst/>
            <a:gdLst/>
            <a:ahLst/>
            <a:cxnLst/>
            <a:rect l="l" t="t" r="r" b="b"/>
            <a:pathLst>
              <a:path w="12192000" h="3429000">
                <a:moveTo>
                  <a:pt x="0" y="3429000"/>
                </a:moveTo>
                <a:lnTo>
                  <a:pt x="12192000" y="3429000"/>
                </a:lnTo>
                <a:lnTo>
                  <a:pt x="12192000" y="0"/>
                </a:lnTo>
                <a:lnTo>
                  <a:pt x="0" y="0"/>
                </a:lnTo>
                <a:lnTo>
                  <a:pt x="0" y="3429000"/>
                </a:lnTo>
                <a:close/>
              </a:path>
            </a:pathLst>
          </a:custGeom>
          <a:ln w="12192">
            <a:solidFill>
              <a:srgbClr val="87898D"/>
            </a:solidFill>
          </a:ln>
        </p:spPr>
        <p:txBody>
          <a:bodyPr wrap="square" lIns="0" tIns="0" rIns="0" bIns="0" rtlCol="0"/>
          <a:lstStyle/>
          <a:p>
            <a:endParaRPr/>
          </a:p>
        </p:txBody>
      </p:sp>
      <p:pic>
        <p:nvPicPr>
          <p:cNvPr id="18" name="bg object 18"/>
          <p:cNvPicPr/>
          <p:nvPr/>
        </p:nvPicPr>
        <p:blipFill>
          <a:blip r:embed="rId2" cstate="print"/>
          <a:stretch>
            <a:fillRect/>
          </a:stretch>
        </p:blipFill>
        <p:spPr>
          <a:xfrm>
            <a:off x="0" y="0"/>
            <a:ext cx="12192000" cy="3429000"/>
          </a:xfrm>
          <a:prstGeom prst="rect">
            <a:avLst/>
          </a:prstGeom>
        </p:spPr>
      </p:pic>
      <p:pic>
        <p:nvPicPr>
          <p:cNvPr id="19" name="bg object 19"/>
          <p:cNvPicPr/>
          <p:nvPr/>
        </p:nvPicPr>
        <p:blipFill>
          <a:blip r:embed="rId3" cstate="print"/>
          <a:stretch>
            <a:fillRect/>
          </a:stretch>
        </p:blipFill>
        <p:spPr>
          <a:xfrm>
            <a:off x="420623" y="431291"/>
            <a:ext cx="2407920" cy="597408"/>
          </a:xfrm>
          <a:prstGeom prst="rect">
            <a:avLst/>
          </a:prstGeom>
        </p:spPr>
      </p:pic>
      <p:sp>
        <p:nvSpPr>
          <p:cNvPr id="2" name="Holder 2"/>
          <p:cNvSpPr>
            <a:spLocks noGrp="1"/>
          </p:cNvSpPr>
          <p:nvPr>
            <p:ph type="title"/>
          </p:nvPr>
        </p:nvSpPr>
        <p:spPr/>
        <p:txBody>
          <a:bodyPr lIns="0" tIns="0" rIns="0" bIns="0"/>
          <a:lstStyle>
            <a:lvl1pPr>
              <a:defRPr sz="1800" b="0" i="0">
                <a:solidFill>
                  <a:srgbClr val="87898D"/>
                </a:solidFill>
                <a:latin typeface="Microsoft Sans Serif"/>
                <a:cs typeface="Microsoft Sans Serif"/>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r>
              <a:rPr lang="ru-RU" smtClean="0"/>
              <a:t>Внесение изменений в сведения о ОООЦВ/ЦД/ОИС, содержащиеся в реестрах</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38245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ru-RU" smtClean="0"/>
              <a:t>Внесение изменений в сведения о ОООЦВ/ЦД/ОИС, содержащиеся в реестрах</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13605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Tree>
    <p:extLst>
      <p:ext uri="{BB962C8B-B14F-4D97-AF65-F5344CB8AC3E}">
        <p14:creationId xmlns:p14="http://schemas.microsoft.com/office/powerpoint/2010/main" val="1620070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Тезисы в 4 колонки">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a:xfrm>
            <a:off x="9020651" y="253872"/>
            <a:ext cx="2804160" cy="276999"/>
          </a:xfrm>
        </p:spPr>
        <p:txBody>
          <a:bodyPr/>
          <a:lstStyle>
            <a:lvl1pPr>
              <a:defRPr b="0"/>
            </a:lvl1pPr>
          </a:lstStyle>
          <a:p>
            <a:fld id="{10AA99AE-6A35-4C1E-8082-A4A87B5CA521}" type="slidenum">
              <a:rPr lang="ru-RU" smtClean="0"/>
              <a:pPr/>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7">
            <a:extLst>
              <a:ext uri="{FF2B5EF4-FFF2-40B4-BE49-F238E27FC236}">
                <a16:creationId xmlns="" xmlns:a16="http://schemas.microsoft.com/office/drawing/2014/main" id="{19A166C2-0FC5-4C62-B1C8-A2E9D3DA35D5}"/>
              </a:ext>
            </a:extLst>
          </p:cNvPr>
          <p:cNvSpPr>
            <a:spLocks noGrp="1"/>
          </p:cNvSpPr>
          <p:nvPr>
            <p:ph type="body" sz="quarter" idx="14"/>
          </p:nvPr>
        </p:nvSpPr>
        <p:spPr>
          <a:xfrm>
            <a:off x="3317875"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6" name="Текст 7">
            <a:extLst>
              <a:ext uri="{FF2B5EF4-FFF2-40B4-BE49-F238E27FC236}">
                <a16:creationId xmlns="" xmlns:a16="http://schemas.microsoft.com/office/drawing/2014/main" id="{7DF90D02-C38A-4C8E-BE27-B09AFCC1C4C3}"/>
              </a:ext>
            </a:extLst>
          </p:cNvPr>
          <p:cNvSpPr>
            <a:spLocks noGrp="1"/>
          </p:cNvSpPr>
          <p:nvPr>
            <p:ph type="body" sz="quarter" idx="15"/>
          </p:nvPr>
        </p:nvSpPr>
        <p:spPr>
          <a:xfrm>
            <a:off x="6203950"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Текст 7">
            <a:extLst>
              <a:ext uri="{FF2B5EF4-FFF2-40B4-BE49-F238E27FC236}">
                <a16:creationId xmlns="" xmlns:a16="http://schemas.microsoft.com/office/drawing/2014/main" id="{FDC2D01E-6E23-46AF-88FD-5810F4C0FE17}"/>
              </a:ext>
            </a:extLst>
          </p:cNvPr>
          <p:cNvSpPr>
            <a:spLocks noGrp="1"/>
          </p:cNvSpPr>
          <p:nvPr>
            <p:ph type="body" sz="quarter" idx="16"/>
          </p:nvPr>
        </p:nvSpPr>
        <p:spPr>
          <a:xfrm>
            <a:off x="9090025"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8" name="Текст 7">
            <a:extLst>
              <a:ext uri="{FF2B5EF4-FFF2-40B4-BE49-F238E27FC236}">
                <a16:creationId xmlns="" xmlns:a16="http://schemas.microsoft.com/office/drawing/2014/main" id="{8CD2E874-F798-449B-AF52-6E5199286590}"/>
              </a:ext>
            </a:extLst>
          </p:cNvPr>
          <p:cNvSpPr>
            <a:spLocks noGrp="1"/>
          </p:cNvSpPr>
          <p:nvPr>
            <p:ph type="body" sz="quarter" idx="17"/>
          </p:nvPr>
        </p:nvSpPr>
        <p:spPr>
          <a:xfrm>
            <a:off x="433388"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9" name="Текст 7">
            <a:extLst>
              <a:ext uri="{FF2B5EF4-FFF2-40B4-BE49-F238E27FC236}">
                <a16:creationId xmlns="" xmlns:a16="http://schemas.microsoft.com/office/drawing/2014/main" id="{8D8FCC09-FB67-4021-814D-A90AB3AA440A}"/>
              </a:ext>
            </a:extLst>
          </p:cNvPr>
          <p:cNvSpPr>
            <a:spLocks noGrp="1"/>
          </p:cNvSpPr>
          <p:nvPr>
            <p:ph type="body" sz="quarter" idx="18"/>
          </p:nvPr>
        </p:nvSpPr>
        <p:spPr>
          <a:xfrm>
            <a:off x="3317875"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Текст 7">
            <a:extLst>
              <a:ext uri="{FF2B5EF4-FFF2-40B4-BE49-F238E27FC236}">
                <a16:creationId xmlns="" xmlns:a16="http://schemas.microsoft.com/office/drawing/2014/main" id="{F12346B4-8A43-495A-AB40-34684AAD887E}"/>
              </a:ext>
            </a:extLst>
          </p:cNvPr>
          <p:cNvSpPr>
            <a:spLocks noGrp="1"/>
          </p:cNvSpPr>
          <p:nvPr>
            <p:ph type="body" sz="quarter" idx="19"/>
          </p:nvPr>
        </p:nvSpPr>
        <p:spPr>
          <a:xfrm>
            <a:off x="6203950"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1" name="Текст 7">
            <a:extLst>
              <a:ext uri="{FF2B5EF4-FFF2-40B4-BE49-F238E27FC236}">
                <a16:creationId xmlns="" xmlns:a16="http://schemas.microsoft.com/office/drawing/2014/main" id="{5159B785-97A0-4186-AABD-4FE1A5BAF4B6}"/>
              </a:ext>
            </a:extLst>
          </p:cNvPr>
          <p:cNvSpPr>
            <a:spLocks noGrp="1"/>
          </p:cNvSpPr>
          <p:nvPr>
            <p:ph type="body" sz="quarter" idx="20"/>
          </p:nvPr>
        </p:nvSpPr>
        <p:spPr>
          <a:xfrm>
            <a:off x="9090025"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5974071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Обложка 1">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1176339" y="3797299"/>
            <a:ext cx="4062411" cy="2117725"/>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1176339" y="6205566"/>
            <a:ext cx="4062411"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a:t>
            </a:r>
            <a:r>
              <a:rPr lang="ru-RU" dirty="0"/>
              <a:t> г.</a:t>
            </a:r>
          </a:p>
        </p:txBody>
      </p:sp>
      <p:pic>
        <p:nvPicPr>
          <p:cNvPr id="9" name="Рисунок 8">
            <a:extLst>
              <a:ext uri="{FF2B5EF4-FFF2-40B4-BE49-F238E27FC236}">
                <a16:creationId xmlns="" xmlns:a16="http://schemas.microsoft.com/office/drawing/2014/main" id="{1FF4B885-5B69-4FE3-925A-37317C9E4C7A}"/>
              </a:ext>
            </a:extLst>
          </p:cNvPr>
          <p:cNvPicPr>
            <a:picLocks noChangeAspect="1"/>
          </p:cNvPicPr>
          <p:nvPr userDrawn="1"/>
        </p:nvPicPr>
        <p:blipFill>
          <a:blip r:embed="rId2">
            <a:extLst>
              <a:ext uri="{96DAC541-7B7A-43D3-8B79-37D633B846F1}">
                <asvg:svgBlip xmlns:asvg="http://schemas.microsoft.com/office/drawing/2016/SVG/main" xmlns="" r:embed="rId4"/>
              </a:ext>
            </a:extLst>
          </a:blip>
          <a:stretch>
            <a:fillRect/>
          </a:stretch>
        </p:blipFill>
        <p:spPr>
          <a:xfrm>
            <a:off x="417513" y="431800"/>
            <a:ext cx="2414587" cy="596545"/>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113987" y="0"/>
            <a:ext cx="6078013" cy="6858000"/>
          </a:xfrm>
          <a:prstGeom prst="rect">
            <a:avLst/>
          </a:prstGeom>
        </p:spPr>
      </p:pic>
    </p:spTree>
    <p:extLst>
      <p:ext uri="{BB962C8B-B14F-4D97-AF65-F5344CB8AC3E}">
        <p14:creationId xmlns:p14="http://schemas.microsoft.com/office/powerpoint/2010/main" val="19913281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Обложка 2">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6"/>
              </a:gs>
              <a:gs pos="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1176339" y="3797299"/>
            <a:ext cx="4062411" cy="2117725"/>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1176339" y="6205566"/>
            <a:ext cx="4062411"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a:t>
            </a:r>
            <a:r>
              <a:rPr lang="ru-RU" dirty="0"/>
              <a:t> г.</a:t>
            </a:r>
          </a:p>
        </p:txBody>
      </p:sp>
      <p:pic>
        <p:nvPicPr>
          <p:cNvPr id="3" name="Рисунок 2">
            <a:extLst>
              <a:ext uri="{FF2B5EF4-FFF2-40B4-BE49-F238E27FC236}">
                <a16:creationId xmlns="" xmlns:a16="http://schemas.microsoft.com/office/drawing/2014/main" id="{6D5B71E1-4C95-4E0E-82AA-C4C2E1DAE7B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757" r="18281"/>
          <a:stretch/>
        </p:blipFill>
        <p:spPr>
          <a:xfrm>
            <a:off x="6096000" y="0"/>
            <a:ext cx="6096000" cy="6858000"/>
          </a:xfrm>
          <a:prstGeom prst="rect">
            <a:avLst/>
          </a:prstGeom>
        </p:spPr>
      </p:pic>
      <p:pic>
        <p:nvPicPr>
          <p:cNvPr id="8" name="Рисунок 7">
            <a:extLst>
              <a:ext uri="{FF2B5EF4-FFF2-40B4-BE49-F238E27FC236}">
                <a16:creationId xmlns="" xmlns:a16="http://schemas.microsoft.com/office/drawing/2014/main" id="{475B42C9-D670-446A-9583-BD5571714EDE}"/>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5877375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Обложка 2">
    <p:spTree>
      <p:nvGrpSpPr>
        <p:cNvPr id="1" name=""/>
        <p:cNvGrpSpPr/>
        <p:nvPr/>
      </p:nvGrpSpPr>
      <p:grpSpPr>
        <a:xfrm>
          <a:off x="0" y="0"/>
          <a:ext cx="0" cy="0"/>
          <a:chOff x="0" y="0"/>
          <a:chExt cx="0" cy="0"/>
        </a:xfrm>
      </p:grpSpPr>
      <p:sp>
        <p:nvSpPr>
          <p:cNvPr id="9" name="Прямоугольник 5">
            <a:extLst>
              <a:ext uri="{FF2B5EF4-FFF2-40B4-BE49-F238E27FC236}">
                <a16:creationId xmlns="" xmlns:a16="http://schemas.microsoft.com/office/drawing/2014/main" id="{34CC37E1-89DB-F54C-A285-B011317DB0C4}"/>
              </a:ext>
            </a:extLst>
          </p:cNvPr>
          <p:cNvSpPr/>
          <p:nvPr userDrawn="1"/>
        </p:nvSpPr>
        <p:spPr>
          <a:xfrm>
            <a:off x="0" y="0"/>
            <a:ext cx="12192000" cy="3429000"/>
          </a:xfrm>
          <a:prstGeom prst="rect">
            <a:avLst/>
          </a:prstGeom>
          <a:gradFill>
            <a:gsLst>
              <a:gs pos="100000">
                <a:schemeClr val="accent4"/>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1176339" y="3797299"/>
            <a:ext cx="4062411" cy="2117725"/>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1176339" y="6205566"/>
            <a:ext cx="4062411"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a:t>
            </a:r>
            <a:r>
              <a:rPr lang="ru-RU" dirty="0"/>
              <a:t> г.</a:t>
            </a:r>
          </a:p>
        </p:txBody>
      </p:sp>
      <p:pic>
        <p:nvPicPr>
          <p:cNvPr id="3" name="Рисунок 2">
            <a:extLst>
              <a:ext uri="{FF2B5EF4-FFF2-40B4-BE49-F238E27FC236}">
                <a16:creationId xmlns="" xmlns:a16="http://schemas.microsoft.com/office/drawing/2014/main" id="{6D5B71E1-4C95-4E0E-82AA-C4C2E1DAE7B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757" r="18281"/>
          <a:stretch/>
        </p:blipFill>
        <p:spPr>
          <a:xfrm>
            <a:off x="6096000" y="0"/>
            <a:ext cx="6096000" cy="6858000"/>
          </a:xfrm>
          <a:prstGeom prst="rect">
            <a:avLst/>
          </a:prstGeom>
        </p:spPr>
      </p:pic>
      <p:pic>
        <p:nvPicPr>
          <p:cNvPr id="8" name="Рисунок 7">
            <a:extLst>
              <a:ext uri="{FF2B5EF4-FFF2-40B4-BE49-F238E27FC236}">
                <a16:creationId xmlns="" xmlns:a16="http://schemas.microsoft.com/office/drawing/2014/main" id="{475B42C9-D670-446A-9583-BD5571714EDE}"/>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14947707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Обложка 3">
    <p:spTree>
      <p:nvGrpSpPr>
        <p:cNvPr id="1" name=""/>
        <p:cNvGrpSpPr/>
        <p:nvPr/>
      </p:nvGrpSpPr>
      <p:grpSpPr>
        <a:xfrm>
          <a:off x="0" y="0"/>
          <a:ext cx="0" cy="0"/>
          <a:chOff x="0" y="0"/>
          <a:chExt cx="0" cy="0"/>
        </a:xfrm>
      </p:grpSpPr>
      <p:sp>
        <p:nvSpPr>
          <p:cNvPr id="7" name="Прямоугольник 5">
            <a:extLst>
              <a:ext uri="{FF2B5EF4-FFF2-40B4-BE49-F238E27FC236}">
                <a16:creationId xmlns="" xmlns:a16="http://schemas.microsoft.com/office/drawing/2014/main" id="{868D1A79-0555-C24E-AC19-8597029C75B0}"/>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50" y="3797299"/>
            <a:ext cx="4592638" cy="2117725"/>
          </a:xfrm>
        </p:spPr>
        <p:txBody>
          <a:bodyPr/>
          <a:lstStyle>
            <a:lvl1pPr>
              <a:lnSpc>
                <a:spcPct val="100000"/>
              </a:lnSpc>
              <a:spcBef>
                <a:spcPts val="0"/>
              </a:spcBef>
              <a:defRPr sz="28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6205566"/>
            <a:ext cx="4592638"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 </a:t>
            </a:r>
            <a:r>
              <a:rPr lang="ru-RU" dirty="0"/>
              <a:t>г.</a:t>
            </a:r>
          </a:p>
        </p:txBody>
      </p:sp>
      <p:pic>
        <p:nvPicPr>
          <p:cNvPr id="8" name="Рисунок 7">
            <a:extLst>
              <a:ext uri="{FF2B5EF4-FFF2-40B4-BE49-F238E27FC236}">
                <a16:creationId xmlns="" xmlns:a16="http://schemas.microsoft.com/office/drawing/2014/main" id="{5B0CCE6C-1C13-42E8-8E94-10A9B14A537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3649123" cy="901548"/>
          </a:xfrm>
          <a:prstGeom prst="rect">
            <a:avLst/>
          </a:prstGeom>
        </p:spPr>
      </p:pic>
    </p:spTree>
    <p:extLst>
      <p:ext uri="{BB962C8B-B14F-4D97-AF65-F5344CB8AC3E}">
        <p14:creationId xmlns:p14="http://schemas.microsoft.com/office/powerpoint/2010/main" val="2066755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Обложка 3">
    <p:spTree>
      <p:nvGrpSpPr>
        <p:cNvPr id="1" name=""/>
        <p:cNvGrpSpPr/>
        <p:nvPr/>
      </p:nvGrpSpPr>
      <p:grpSpPr>
        <a:xfrm>
          <a:off x="0" y="0"/>
          <a:ext cx="0" cy="0"/>
          <a:chOff x="0" y="0"/>
          <a:chExt cx="0" cy="0"/>
        </a:xfrm>
      </p:grpSpPr>
      <p:sp>
        <p:nvSpPr>
          <p:cNvPr id="7" name="Прямоугольник 5">
            <a:extLst>
              <a:ext uri="{FF2B5EF4-FFF2-40B4-BE49-F238E27FC236}">
                <a16:creationId xmlns="" xmlns:a16="http://schemas.microsoft.com/office/drawing/2014/main" id="{868D1A79-0555-C24E-AC19-8597029C75B0}"/>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50" y="3797299"/>
            <a:ext cx="4592638" cy="2117725"/>
          </a:xfrm>
        </p:spPr>
        <p:txBody>
          <a:bodyPr/>
          <a:lstStyle>
            <a:lvl1pPr>
              <a:lnSpc>
                <a:spcPct val="100000"/>
              </a:lnSpc>
              <a:spcBef>
                <a:spcPts val="0"/>
              </a:spcBef>
              <a:defRPr sz="28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6205566"/>
            <a:ext cx="4592638"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 </a:t>
            </a:r>
            <a:r>
              <a:rPr lang="ru-RU" dirty="0"/>
              <a:t>г.</a:t>
            </a:r>
          </a:p>
        </p:txBody>
      </p:sp>
      <p:pic>
        <p:nvPicPr>
          <p:cNvPr id="8" name="Рисунок 7">
            <a:extLst>
              <a:ext uri="{FF2B5EF4-FFF2-40B4-BE49-F238E27FC236}">
                <a16:creationId xmlns="" xmlns:a16="http://schemas.microsoft.com/office/drawing/2014/main" id="{5B0CCE6C-1C13-42E8-8E94-10A9B14A5377}"/>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3649123" cy="901548"/>
          </a:xfrm>
          <a:prstGeom prst="rect">
            <a:avLst/>
          </a:prstGeom>
        </p:spPr>
      </p:pic>
    </p:spTree>
    <p:extLst>
      <p:ext uri="{BB962C8B-B14F-4D97-AF65-F5344CB8AC3E}">
        <p14:creationId xmlns:p14="http://schemas.microsoft.com/office/powerpoint/2010/main" val="32859357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Обложка 3">
    <p:spTree>
      <p:nvGrpSpPr>
        <p:cNvPr id="1" name=""/>
        <p:cNvGrpSpPr/>
        <p:nvPr/>
      </p:nvGrpSpPr>
      <p:grpSpPr>
        <a:xfrm>
          <a:off x="0" y="0"/>
          <a:ext cx="0" cy="0"/>
          <a:chOff x="0" y="0"/>
          <a:chExt cx="0" cy="0"/>
        </a:xfrm>
      </p:grpSpPr>
      <p:sp>
        <p:nvSpPr>
          <p:cNvPr id="7" name="Прямоугольник 5">
            <a:extLst>
              <a:ext uri="{FF2B5EF4-FFF2-40B4-BE49-F238E27FC236}">
                <a16:creationId xmlns="" xmlns:a16="http://schemas.microsoft.com/office/drawing/2014/main" id="{20E5DCE5-DCC6-9D49-9FD7-9D01D8772A13}"/>
              </a:ext>
            </a:extLst>
          </p:cNvPr>
          <p:cNvSpPr/>
          <p:nvPr userDrawn="1"/>
        </p:nvSpPr>
        <p:spPr>
          <a:xfrm>
            <a:off x="0" y="0"/>
            <a:ext cx="12192000" cy="3429000"/>
          </a:xfrm>
          <a:prstGeom prst="rect">
            <a:avLst/>
          </a:prstGeom>
          <a:gradFill>
            <a:gsLst>
              <a:gs pos="100000">
                <a:schemeClr val="accent6"/>
              </a:gs>
              <a:gs pos="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50" y="3797299"/>
            <a:ext cx="4592638" cy="2117725"/>
          </a:xfrm>
        </p:spPr>
        <p:txBody>
          <a:bodyPr/>
          <a:lstStyle>
            <a:lvl1pPr>
              <a:lnSpc>
                <a:spcPct val="100000"/>
              </a:lnSpc>
              <a:spcBef>
                <a:spcPts val="0"/>
              </a:spcBef>
              <a:defRPr sz="28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6205566"/>
            <a:ext cx="4592638"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 </a:t>
            </a:r>
            <a:r>
              <a:rPr lang="ru-RU" dirty="0"/>
              <a:t>г.</a:t>
            </a:r>
          </a:p>
        </p:txBody>
      </p:sp>
      <p:pic>
        <p:nvPicPr>
          <p:cNvPr id="8" name="Рисунок 7">
            <a:extLst>
              <a:ext uri="{FF2B5EF4-FFF2-40B4-BE49-F238E27FC236}">
                <a16:creationId xmlns="" xmlns:a16="http://schemas.microsoft.com/office/drawing/2014/main" id="{5B0CCE6C-1C13-42E8-8E94-10A9B14A537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3649123" cy="901548"/>
          </a:xfrm>
          <a:prstGeom prst="rect">
            <a:avLst/>
          </a:prstGeom>
        </p:spPr>
      </p:pic>
    </p:spTree>
    <p:extLst>
      <p:ext uri="{BB962C8B-B14F-4D97-AF65-F5344CB8AC3E}">
        <p14:creationId xmlns:p14="http://schemas.microsoft.com/office/powerpoint/2010/main" val="2123866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Обложка 3">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4"/>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50" y="3797299"/>
            <a:ext cx="4592638" cy="2117725"/>
          </a:xfrm>
        </p:spPr>
        <p:txBody>
          <a:bodyPr/>
          <a:lstStyle>
            <a:lvl1pPr>
              <a:lnSpc>
                <a:spcPct val="100000"/>
              </a:lnSpc>
              <a:spcBef>
                <a:spcPts val="0"/>
              </a:spcBef>
              <a:defRPr sz="28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6205566"/>
            <a:ext cx="4592638"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 </a:t>
            </a:r>
            <a:r>
              <a:rPr lang="ru-RU" dirty="0"/>
              <a:t>г.</a:t>
            </a:r>
          </a:p>
        </p:txBody>
      </p:sp>
      <p:pic>
        <p:nvPicPr>
          <p:cNvPr id="8" name="Рисунок 7">
            <a:extLst>
              <a:ext uri="{FF2B5EF4-FFF2-40B4-BE49-F238E27FC236}">
                <a16:creationId xmlns="" xmlns:a16="http://schemas.microsoft.com/office/drawing/2014/main" id="{5B0CCE6C-1C13-42E8-8E94-10A9B14A537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3649123" cy="901548"/>
          </a:xfrm>
          <a:prstGeom prst="rect">
            <a:avLst/>
          </a:prstGeom>
        </p:spPr>
      </p:pic>
    </p:spTree>
    <p:extLst>
      <p:ext uri="{BB962C8B-B14F-4D97-AF65-F5344CB8AC3E}">
        <p14:creationId xmlns:p14="http://schemas.microsoft.com/office/powerpoint/2010/main" val="29183857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Tree>
    <p:extLst>
      <p:ext uri="{BB962C8B-B14F-4D97-AF65-F5344CB8AC3E}">
        <p14:creationId xmlns:p14="http://schemas.microsoft.com/office/powerpoint/2010/main" val="42169687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Тезисы в 4 колонки">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7">
            <a:extLst>
              <a:ext uri="{FF2B5EF4-FFF2-40B4-BE49-F238E27FC236}">
                <a16:creationId xmlns="" xmlns:a16="http://schemas.microsoft.com/office/drawing/2014/main" id="{19A166C2-0FC5-4C62-B1C8-A2E9D3DA35D5}"/>
              </a:ext>
            </a:extLst>
          </p:cNvPr>
          <p:cNvSpPr>
            <a:spLocks noGrp="1"/>
          </p:cNvSpPr>
          <p:nvPr>
            <p:ph type="body" sz="quarter" idx="14"/>
          </p:nvPr>
        </p:nvSpPr>
        <p:spPr>
          <a:xfrm>
            <a:off x="3317875"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6" name="Текст 7">
            <a:extLst>
              <a:ext uri="{FF2B5EF4-FFF2-40B4-BE49-F238E27FC236}">
                <a16:creationId xmlns="" xmlns:a16="http://schemas.microsoft.com/office/drawing/2014/main" id="{7DF90D02-C38A-4C8E-BE27-B09AFCC1C4C3}"/>
              </a:ext>
            </a:extLst>
          </p:cNvPr>
          <p:cNvSpPr>
            <a:spLocks noGrp="1"/>
          </p:cNvSpPr>
          <p:nvPr>
            <p:ph type="body" sz="quarter" idx="15"/>
          </p:nvPr>
        </p:nvSpPr>
        <p:spPr>
          <a:xfrm>
            <a:off x="6203950"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Текст 7">
            <a:extLst>
              <a:ext uri="{FF2B5EF4-FFF2-40B4-BE49-F238E27FC236}">
                <a16:creationId xmlns="" xmlns:a16="http://schemas.microsoft.com/office/drawing/2014/main" id="{FDC2D01E-6E23-46AF-88FD-5810F4C0FE17}"/>
              </a:ext>
            </a:extLst>
          </p:cNvPr>
          <p:cNvSpPr>
            <a:spLocks noGrp="1"/>
          </p:cNvSpPr>
          <p:nvPr>
            <p:ph type="body" sz="quarter" idx="16"/>
          </p:nvPr>
        </p:nvSpPr>
        <p:spPr>
          <a:xfrm>
            <a:off x="9090025"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8" name="Текст 7">
            <a:extLst>
              <a:ext uri="{FF2B5EF4-FFF2-40B4-BE49-F238E27FC236}">
                <a16:creationId xmlns="" xmlns:a16="http://schemas.microsoft.com/office/drawing/2014/main" id="{8CD2E874-F798-449B-AF52-6E5199286590}"/>
              </a:ext>
            </a:extLst>
          </p:cNvPr>
          <p:cNvSpPr>
            <a:spLocks noGrp="1"/>
          </p:cNvSpPr>
          <p:nvPr>
            <p:ph type="body" sz="quarter" idx="17"/>
          </p:nvPr>
        </p:nvSpPr>
        <p:spPr>
          <a:xfrm>
            <a:off x="433388"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9" name="Текст 7">
            <a:extLst>
              <a:ext uri="{FF2B5EF4-FFF2-40B4-BE49-F238E27FC236}">
                <a16:creationId xmlns="" xmlns:a16="http://schemas.microsoft.com/office/drawing/2014/main" id="{8D8FCC09-FB67-4021-814D-A90AB3AA440A}"/>
              </a:ext>
            </a:extLst>
          </p:cNvPr>
          <p:cNvSpPr>
            <a:spLocks noGrp="1"/>
          </p:cNvSpPr>
          <p:nvPr>
            <p:ph type="body" sz="quarter" idx="18"/>
          </p:nvPr>
        </p:nvSpPr>
        <p:spPr>
          <a:xfrm>
            <a:off x="3317875"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Текст 7">
            <a:extLst>
              <a:ext uri="{FF2B5EF4-FFF2-40B4-BE49-F238E27FC236}">
                <a16:creationId xmlns="" xmlns:a16="http://schemas.microsoft.com/office/drawing/2014/main" id="{F12346B4-8A43-495A-AB40-34684AAD887E}"/>
              </a:ext>
            </a:extLst>
          </p:cNvPr>
          <p:cNvSpPr>
            <a:spLocks noGrp="1"/>
          </p:cNvSpPr>
          <p:nvPr>
            <p:ph type="body" sz="quarter" idx="19"/>
          </p:nvPr>
        </p:nvSpPr>
        <p:spPr>
          <a:xfrm>
            <a:off x="6203950"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1" name="Текст 7">
            <a:extLst>
              <a:ext uri="{FF2B5EF4-FFF2-40B4-BE49-F238E27FC236}">
                <a16:creationId xmlns="" xmlns:a16="http://schemas.microsoft.com/office/drawing/2014/main" id="{5159B785-97A0-4186-AABD-4FE1A5BAF4B6}"/>
              </a:ext>
            </a:extLst>
          </p:cNvPr>
          <p:cNvSpPr>
            <a:spLocks noGrp="1"/>
          </p:cNvSpPr>
          <p:nvPr>
            <p:ph type="body" sz="quarter" idx="20"/>
          </p:nvPr>
        </p:nvSpPr>
        <p:spPr>
          <a:xfrm>
            <a:off x="9090025"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971925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Текст и изображ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5554662" cy="4452938"/>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9">
            <a:extLst>
              <a:ext uri="{FF2B5EF4-FFF2-40B4-BE49-F238E27FC236}">
                <a16:creationId xmlns="" xmlns:a16="http://schemas.microsoft.com/office/drawing/2014/main" id="{E8D4A6F7-58EA-4D29-AE28-88336ABCCFAB}"/>
              </a:ext>
            </a:extLst>
          </p:cNvPr>
          <p:cNvSpPr>
            <a:spLocks noGrp="1"/>
          </p:cNvSpPr>
          <p:nvPr>
            <p:ph type="pic" sz="quarter" idx="14"/>
          </p:nvPr>
        </p:nvSpPr>
        <p:spPr>
          <a:xfrm>
            <a:off x="6203951" y="1971675"/>
            <a:ext cx="5554659" cy="4452938"/>
          </a:xfrm>
          <a:solidFill>
            <a:schemeClr val="bg2"/>
          </a:solidFill>
        </p:spPr>
        <p:txBody>
          <a:bodyPr/>
          <a:lstStyle/>
          <a:p>
            <a:endParaRPr lang="ru-RU" dirty="0"/>
          </a:p>
        </p:txBody>
      </p:sp>
    </p:spTree>
    <p:extLst>
      <p:ext uri="{BB962C8B-B14F-4D97-AF65-F5344CB8AC3E}">
        <p14:creationId xmlns:p14="http://schemas.microsoft.com/office/powerpoint/2010/main" val="41957047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Текст и изображение в 2 колонки">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4942103"/>
            <a:ext cx="5554662"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9">
            <a:extLst>
              <a:ext uri="{FF2B5EF4-FFF2-40B4-BE49-F238E27FC236}">
                <a16:creationId xmlns="" xmlns:a16="http://schemas.microsoft.com/office/drawing/2014/main" id="{E8D4A6F7-58EA-4D29-AE28-88336ABCCFAB}"/>
              </a:ext>
            </a:extLst>
          </p:cNvPr>
          <p:cNvSpPr>
            <a:spLocks noGrp="1"/>
          </p:cNvSpPr>
          <p:nvPr>
            <p:ph type="pic" sz="quarter" idx="14"/>
          </p:nvPr>
        </p:nvSpPr>
        <p:spPr>
          <a:xfrm>
            <a:off x="433391" y="1971675"/>
            <a:ext cx="5554659" cy="2733675"/>
          </a:xfrm>
          <a:solidFill>
            <a:schemeClr val="bg2"/>
          </a:solidFill>
        </p:spPr>
        <p:txBody>
          <a:bodyPr>
            <a:noAutofit/>
          </a:bodyPr>
          <a:lstStyle/>
          <a:p>
            <a:endParaRPr lang="ru-RU" dirty="0"/>
          </a:p>
        </p:txBody>
      </p:sp>
      <p:sp>
        <p:nvSpPr>
          <p:cNvPr id="7" name="Текст 7">
            <a:extLst>
              <a:ext uri="{FF2B5EF4-FFF2-40B4-BE49-F238E27FC236}">
                <a16:creationId xmlns="" xmlns:a16="http://schemas.microsoft.com/office/drawing/2014/main" id="{F2786F94-0219-4D50-AE47-BFADD00557D9}"/>
              </a:ext>
            </a:extLst>
          </p:cNvPr>
          <p:cNvSpPr>
            <a:spLocks noGrp="1"/>
          </p:cNvSpPr>
          <p:nvPr>
            <p:ph type="body" sz="quarter" idx="15"/>
          </p:nvPr>
        </p:nvSpPr>
        <p:spPr>
          <a:xfrm>
            <a:off x="6203947" y="4942103"/>
            <a:ext cx="5554662"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9" name="Рисунок 9">
            <a:extLst>
              <a:ext uri="{FF2B5EF4-FFF2-40B4-BE49-F238E27FC236}">
                <a16:creationId xmlns="" xmlns:a16="http://schemas.microsoft.com/office/drawing/2014/main" id="{08194C61-3908-4D9E-ADA8-AD85B6B49F21}"/>
              </a:ext>
            </a:extLst>
          </p:cNvPr>
          <p:cNvSpPr>
            <a:spLocks noGrp="1"/>
          </p:cNvSpPr>
          <p:nvPr>
            <p:ph type="pic" sz="quarter" idx="16"/>
          </p:nvPr>
        </p:nvSpPr>
        <p:spPr>
          <a:xfrm>
            <a:off x="6203950" y="1971675"/>
            <a:ext cx="5554659" cy="2733675"/>
          </a:xfrm>
          <a:solidFill>
            <a:schemeClr val="bg2"/>
          </a:solidFill>
        </p:spPr>
        <p:txBody>
          <a:bodyPr>
            <a:noAutofit/>
          </a:bodyPr>
          <a:lstStyle/>
          <a:p>
            <a:endParaRPr lang="ru-RU" dirty="0"/>
          </a:p>
        </p:txBody>
      </p:sp>
    </p:spTree>
    <p:extLst>
      <p:ext uri="{BB962C8B-B14F-4D97-AF65-F5344CB8AC3E}">
        <p14:creationId xmlns:p14="http://schemas.microsoft.com/office/powerpoint/2010/main" val="24111605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Текст и изображение в 3 колонки">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4942103"/>
            <a:ext cx="3609974"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9">
            <a:extLst>
              <a:ext uri="{FF2B5EF4-FFF2-40B4-BE49-F238E27FC236}">
                <a16:creationId xmlns="" xmlns:a16="http://schemas.microsoft.com/office/drawing/2014/main" id="{E8D4A6F7-58EA-4D29-AE28-88336ABCCFAB}"/>
              </a:ext>
            </a:extLst>
          </p:cNvPr>
          <p:cNvSpPr>
            <a:spLocks noGrp="1"/>
          </p:cNvSpPr>
          <p:nvPr>
            <p:ph type="pic" sz="quarter" idx="14"/>
          </p:nvPr>
        </p:nvSpPr>
        <p:spPr>
          <a:xfrm>
            <a:off x="433392" y="1971675"/>
            <a:ext cx="3609972" cy="2733675"/>
          </a:xfrm>
          <a:solidFill>
            <a:schemeClr val="bg2"/>
          </a:solidFill>
        </p:spPr>
        <p:txBody>
          <a:bodyPr>
            <a:noAutofit/>
          </a:bodyPr>
          <a:lstStyle/>
          <a:p>
            <a:endParaRPr lang="ru-RU" dirty="0"/>
          </a:p>
        </p:txBody>
      </p:sp>
      <p:sp>
        <p:nvSpPr>
          <p:cNvPr id="11" name="Текст 7">
            <a:extLst>
              <a:ext uri="{FF2B5EF4-FFF2-40B4-BE49-F238E27FC236}">
                <a16:creationId xmlns="" xmlns:a16="http://schemas.microsoft.com/office/drawing/2014/main" id="{DCBD97CA-2B21-43E5-B3A6-4E3A6887B720}"/>
              </a:ext>
            </a:extLst>
          </p:cNvPr>
          <p:cNvSpPr>
            <a:spLocks noGrp="1"/>
          </p:cNvSpPr>
          <p:nvPr>
            <p:ph type="body" sz="quarter" idx="15"/>
          </p:nvPr>
        </p:nvSpPr>
        <p:spPr>
          <a:xfrm>
            <a:off x="4279900" y="4942103"/>
            <a:ext cx="3633788"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2" name="Рисунок 9">
            <a:extLst>
              <a:ext uri="{FF2B5EF4-FFF2-40B4-BE49-F238E27FC236}">
                <a16:creationId xmlns="" xmlns:a16="http://schemas.microsoft.com/office/drawing/2014/main" id="{9BB48594-CDF5-4760-829E-7067E397D546}"/>
              </a:ext>
            </a:extLst>
          </p:cNvPr>
          <p:cNvSpPr>
            <a:spLocks noGrp="1"/>
          </p:cNvSpPr>
          <p:nvPr>
            <p:ph type="pic" sz="quarter" idx="16"/>
          </p:nvPr>
        </p:nvSpPr>
        <p:spPr>
          <a:xfrm>
            <a:off x="4279904" y="1971675"/>
            <a:ext cx="3633784" cy="2733675"/>
          </a:xfrm>
          <a:solidFill>
            <a:schemeClr val="bg2"/>
          </a:solidFill>
        </p:spPr>
        <p:txBody>
          <a:bodyPr>
            <a:noAutofit/>
          </a:bodyPr>
          <a:lstStyle/>
          <a:p>
            <a:endParaRPr lang="ru-RU" dirty="0"/>
          </a:p>
        </p:txBody>
      </p:sp>
      <p:sp>
        <p:nvSpPr>
          <p:cNvPr id="13" name="Текст 7">
            <a:extLst>
              <a:ext uri="{FF2B5EF4-FFF2-40B4-BE49-F238E27FC236}">
                <a16:creationId xmlns="" xmlns:a16="http://schemas.microsoft.com/office/drawing/2014/main" id="{8EDE3255-D331-473E-9F80-45DF45BC78A0}"/>
              </a:ext>
            </a:extLst>
          </p:cNvPr>
          <p:cNvSpPr>
            <a:spLocks noGrp="1"/>
          </p:cNvSpPr>
          <p:nvPr>
            <p:ph type="body" sz="quarter" idx="17"/>
          </p:nvPr>
        </p:nvSpPr>
        <p:spPr>
          <a:xfrm>
            <a:off x="8124820" y="4942103"/>
            <a:ext cx="3633788" cy="1482509"/>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4" name="Рисунок 9">
            <a:extLst>
              <a:ext uri="{FF2B5EF4-FFF2-40B4-BE49-F238E27FC236}">
                <a16:creationId xmlns="" xmlns:a16="http://schemas.microsoft.com/office/drawing/2014/main" id="{988FBD5B-1F8B-4DA1-9167-A98867F784DD}"/>
              </a:ext>
            </a:extLst>
          </p:cNvPr>
          <p:cNvSpPr>
            <a:spLocks noGrp="1"/>
          </p:cNvSpPr>
          <p:nvPr>
            <p:ph type="pic" sz="quarter" idx="18"/>
          </p:nvPr>
        </p:nvSpPr>
        <p:spPr>
          <a:xfrm>
            <a:off x="8124824" y="1971675"/>
            <a:ext cx="3633784" cy="2733675"/>
          </a:xfrm>
          <a:solidFill>
            <a:schemeClr val="bg2"/>
          </a:solidFill>
        </p:spPr>
        <p:txBody>
          <a:bodyPr>
            <a:noAutofit/>
          </a:bodyPr>
          <a:lstStyle/>
          <a:p>
            <a:endParaRPr lang="ru-RU" dirty="0"/>
          </a:p>
        </p:txBody>
      </p:sp>
    </p:spTree>
    <p:extLst>
      <p:ext uri="{BB962C8B-B14F-4D97-AF65-F5344CB8AC3E}">
        <p14:creationId xmlns:p14="http://schemas.microsoft.com/office/powerpoint/2010/main" val="7038306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Текст и широкое изображение снизу">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9" y="1971675"/>
            <a:ext cx="11325222" cy="1771650"/>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9" name="Рисунок 3">
            <a:extLst>
              <a:ext uri="{FF2B5EF4-FFF2-40B4-BE49-F238E27FC236}">
                <a16:creationId xmlns="" xmlns:a16="http://schemas.microsoft.com/office/drawing/2014/main" id="{A0A68313-7CA3-4A32-A17E-CB916613E00F}"/>
              </a:ext>
            </a:extLst>
          </p:cNvPr>
          <p:cNvSpPr>
            <a:spLocks noGrp="1"/>
          </p:cNvSpPr>
          <p:nvPr>
            <p:ph type="pic" sz="quarter" idx="15"/>
          </p:nvPr>
        </p:nvSpPr>
        <p:spPr>
          <a:xfrm>
            <a:off x="433388" y="3990975"/>
            <a:ext cx="11325225" cy="2435225"/>
          </a:xfrm>
          <a:solidFill>
            <a:schemeClr val="bg2"/>
          </a:solidFill>
        </p:spPr>
        <p:txBody>
          <a:bodyPr/>
          <a:lstStyle/>
          <a:p>
            <a:endParaRPr lang="ru-RU" dirty="0"/>
          </a:p>
        </p:txBody>
      </p:sp>
    </p:spTree>
    <p:extLst>
      <p:ext uri="{BB962C8B-B14F-4D97-AF65-F5344CB8AC3E}">
        <p14:creationId xmlns:p14="http://schemas.microsoft.com/office/powerpoint/2010/main" val="1549077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Текст и диаграммы">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4591050" cy="4452938"/>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иаграмма 3">
            <a:extLst>
              <a:ext uri="{FF2B5EF4-FFF2-40B4-BE49-F238E27FC236}">
                <a16:creationId xmlns="" xmlns:a16="http://schemas.microsoft.com/office/drawing/2014/main" id="{7D19B8BF-6038-462B-B8EC-3BE4E63232CE}"/>
              </a:ext>
            </a:extLst>
          </p:cNvPr>
          <p:cNvSpPr>
            <a:spLocks noGrp="1"/>
          </p:cNvSpPr>
          <p:nvPr>
            <p:ph type="chart" sz="quarter" idx="14"/>
          </p:nvPr>
        </p:nvSpPr>
        <p:spPr>
          <a:xfrm>
            <a:off x="6203950" y="1971675"/>
            <a:ext cx="2674938" cy="4452938"/>
          </a:xfrm>
          <a:solidFill>
            <a:schemeClr val="bg2"/>
          </a:solidFill>
        </p:spPr>
        <p:txBody>
          <a:bodyPr>
            <a:noAutofit/>
          </a:bodyPr>
          <a:lstStyle/>
          <a:p>
            <a:endParaRPr lang="ru-RU" dirty="0"/>
          </a:p>
        </p:txBody>
      </p:sp>
      <p:sp>
        <p:nvSpPr>
          <p:cNvPr id="9" name="Диаграмма 3">
            <a:extLst>
              <a:ext uri="{FF2B5EF4-FFF2-40B4-BE49-F238E27FC236}">
                <a16:creationId xmlns="" xmlns:a16="http://schemas.microsoft.com/office/drawing/2014/main" id="{167A4ACF-9947-4AF0-89F5-3536622AB2A3}"/>
              </a:ext>
            </a:extLst>
          </p:cNvPr>
          <p:cNvSpPr>
            <a:spLocks noGrp="1"/>
          </p:cNvSpPr>
          <p:nvPr>
            <p:ph type="chart" sz="quarter" idx="15"/>
          </p:nvPr>
        </p:nvSpPr>
        <p:spPr>
          <a:xfrm>
            <a:off x="9090025" y="1971675"/>
            <a:ext cx="2668586" cy="4452938"/>
          </a:xfrm>
          <a:solidFill>
            <a:schemeClr val="bg2"/>
          </a:solidFill>
        </p:spPr>
        <p:txBody>
          <a:bodyPr>
            <a:noAutofit/>
          </a:bodyPr>
          <a:lstStyle/>
          <a:p>
            <a:endParaRPr lang="ru-RU" dirty="0"/>
          </a:p>
        </p:txBody>
      </p:sp>
    </p:spTree>
    <p:extLst>
      <p:ext uri="{BB962C8B-B14F-4D97-AF65-F5344CB8AC3E}">
        <p14:creationId xmlns:p14="http://schemas.microsoft.com/office/powerpoint/2010/main" val="37774055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Текст и широкая диаграмм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3609975" cy="4452938"/>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иаграмма 3">
            <a:extLst>
              <a:ext uri="{FF2B5EF4-FFF2-40B4-BE49-F238E27FC236}">
                <a16:creationId xmlns="" xmlns:a16="http://schemas.microsoft.com/office/drawing/2014/main" id="{7D19B8BF-6038-462B-B8EC-3BE4E63232CE}"/>
              </a:ext>
            </a:extLst>
          </p:cNvPr>
          <p:cNvSpPr>
            <a:spLocks noGrp="1"/>
          </p:cNvSpPr>
          <p:nvPr>
            <p:ph type="chart" sz="quarter" idx="14"/>
          </p:nvPr>
        </p:nvSpPr>
        <p:spPr>
          <a:xfrm>
            <a:off x="4279901" y="1971675"/>
            <a:ext cx="7478712" cy="4452938"/>
          </a:xfrm>
          <a:solidFill>
            <a:schemeClr val="bg2"/>
          </a:solidFill>
        </p:spPr>
        <p:txBody>
          <a:bodyPr>
            <a:noAutofit/>
          </a:bodyPr>
          <a:lstStyle/>
          <a:p>
            <a:endParaRPr lang="ru-RU" dirty="0"/>
          </a:p>
        </p:txBody>
      </p:sp>
    </p:spTree>
    <p:extLst>
      <p:ext uri="{BB962C8B-B14F-4D97-AF65-F5344CB8AC3E}">
        <p14:creationId xmlns:p14="http://schemas.microsoft.com/office/powerpoint/2010/main" val="1922443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Обложка 3">
    <p:spTree>
      <p:nvGrpSpPr>
        <p:cNvPr id="1" name=""/>
        <p:cNvGrpSpPr/>
        <p:nvPr/>
      </p:nvGrpSpPr>
      <p:grpSpPr>
        <a:xfrm>
          <a:off x="0" y="0"/>
          <a:ext cx="0" cy="0"/>
          <a:chOff x="0" y="0"/>
          <a:chExt cx="0" cy="0"/>
        </a:xfrm>
      </p:grpSpPr>
      <p:sp>
        <p:nvSpPr>
          <p:cNvPr id="7" name="Прямоугольник 5">
            <a:extLst>
              <a:ext uri="{FF2B5EF4-FFF2-40B4-BE49-F238E27FC236}">
                <a16:creationId xmlns="" xmlns:a16="http://schemas.microsoft.com/office/drawing/2014/main" id="{20E5DCE5-DCC6-9D49-9FD7-9D01D8772A13}"/>
              </a:ext>
            </a:extLst>
          </p:cNvPr>
          <p:cNvSpPr/>
          <p:nvPr userDrawn="1"/>
        </p:nvSpPr>
        <p:spPr>
          <a:xfrm>
            <a:off x="0" y="0"/>
            <a:ext cx="12192000" cy="3429000"/>
          </a:xfrm>
          <a:prstGeom prst="rect">
            <a:avLst/>
          </a:prstGeom>
          <a:gradFill>
            <a:gsLst>
              <a:gs pos="100000">
                <a:schemeClr val="accent6"/>
              </a:gs>
              <a:gs pos="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50" y="3797299"/>
            <a:ext cx="4592638" cy="2117725"/>
          </a:xfrm>
        </p:spPr>
        <p:txBody>
          <a:bodyPr/>
          <a:lstStyle>
            <a:lvl1pPr>
              <a:lnSpc>
                <a:spcPct val="100000"/>
              </a:lnSpc>
              <a:spcBef>
                <a:spcPts val="0"/>
              </a:spcBef>
              <a:defRPr sz="28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6205566"/>
            <a:ext cx="4592638"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 </a:t>
            </a:r>
            <a:r>
              <a:rPr lang="ru-RU" dirty="0"/>
              <a:t>г.</a:t>
            </a:r>
          </a:p>
        </p:txBody>
      </p:sp>
      <p:pic>
        <p:nvPicPr>
          <p:cNvPr id="8" name="Рисунок 7">
            <a:extLst>
              <a:ext uri="{FF2B5EF4-FFF2-40B4-BE49-F238E27FC236}">
                <a16:creationId xmlns="" xmlns:a16="http://schemas.microsoft.com/office/drawing/2014/main" id="{5B0CCE6C-1C13-42E8-8E94-10A9B14A5377}"/>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3649123" cy="901548"/>
          </a:xfrm>
          <a:prstGeom prst="rect">
            <a:avLst/>
          </a:prstGeom>
        </p:spPr>
      </p:pic>
    </p:spTree>
    <p:extLst>
      <p:ext uri="{BB962C8B-B14F-4D97-AF65-F5344CB8AC3E}">
        <p14:creationId xmlns:p14="http://schemas.microsoft.com/office/powerpoint/2010/main" val="37510530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Текст и таблиц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9" y="1971675"/>
            <a:ext cx="2665412" cy="4452938"/>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Таблица 6">
            <a:extLst>
              <a:ext uri="{FF2B5EF4-FFF2-40B4-BE49-F238E27FC236}">
                <a16:creationId xmlns="" xmlns:a16="http://schemas.microsoft.com/office/drawing/2014/main" id="{A6C0B26A-D5AA-4CB3-9F2B-372E3DBE62A4}"/>
              </a:ext>
            </a:extLst>
          </p:cNvPr>
          <p:cNvSpPr>
            <a:spLocks noGrp="1"/>
          </p:cNvSpPr>
          <p:nvPr>
            <p:ph type="tbl" sz="quarter" idx="14"/>
          </p:nvPr>
        </p:nvSpPr>
        <p:spPr>
          <a:xfrm>
            <a:off x="3317875" y="1971675"/>
            <a:ext cx="8440738" cy="4452938"/>
          </a:xfrm>
          <a:solidFill>
            <a:schemeClr val="bg2"/>
          </a:solidFill>
        </p:spPr>
        <p:txBody>
          <a:bodyPr>
            <a:noAutofit/>
          </a:bodyPr>
          <a:lstStyle/>
          <a:p>
            <a:endParaRPr lang="ru-RU" dirty="0"/>
          </a:p>
        </p:txBody>
      </p:sp>
    </p:spTree>
    <p:extLst>
      <p:ext uri="{BB962C8B-B14F-4D97-AF65-F5344CB8AC3E}">
        <p14:creationId xmlns:p14="http://schemas.microsoft.com/office/powerpoint/2010/main" val="23774411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Широкая таблиц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7" name="Таблица 6">
            <a:extLst>
              <a:ext uri="{FF2B5EF4-FFF2-40B4-BE49-F238E27FC236}">
                <a16:creationId xmlns="" xmlns:a16="http://schemas.microsoft.com/office/drawing/2014/main" id="{A6C0B26A-D5AA-4CB3-9F2B-372E3DBE62A4}"/>
              </a:ext>
            </a:extLst>
          </p:cNvPr>
          <p:cNvSpPr>
            <a:spLocks noGrp="1"/>
          </p:cNvSpPr>
          <p:nvPr>
            <p:ph type="tbl" sz="quarter" idx="14"/>
          </p:nvPr>
        </p:nvSpPr>
        <p:spPr>
          <a:xfrm>
            <a:off x="433387" y="1971675"/>
            <a:ext cx="11325226" cy="4452938"/>
          </a:xfrm>
          <a:solidFill>
            <a:schemeClr val="bg2"/>
          </a:solidFill>
        </p:spPr>
        <p:txBody>
          <a:bodyPr>
            <a:noAutofit/>
          </a:bodyPr>
          <a:lstStyle/>
          <a:p>
            <a:endParaRPr lang="ru-RU" dirty="0"/>
          </a:p>
        </p:txBody>
      </p:sp>
    </p:spTree>
    <p:extLst>
      <p:ext uri="{BB962C8B-B14F-4D97-AF65-F5344CB8AC3E}">
        <p14:creationId xmlns:p14="http://schemas.microsoft.com/office/powerpoint/2010/main" val="5755191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Текст и широкая таблица снизу">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9" y="1971675"/>
            <a:ext cx="11325222" cy="1771650"/>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Таблица 6">
            <a:extLst>
              <a:ext uri="{FF2B5EF4-FFF2-40B4-BE49-F238E27FC236}">
                <a16:creationId xmlns="" xmlns:a16="http://schemas.microsoft.com/office/drawing/2014/main" id="{A6C0B26A-D5AA-4CB3-9F2B-372E3DBE62A4}"/>
              </a:ext>
            </a:extLst>
          </p:cNvPr>
          <p:cNvSpPr>
            <a:spLocks noGrp="1"/>
          </p:cNvSpPr>
          <p:nvPr>
            <p:ph type="tbl" sz="quarter" idx="14"/>
          </p:nvPr>
        </p:nvSpPr>
        <p:spPr>
          <a:xfrm>
            <a:off x="433387" y="4010025"/>
            <a:ext cx="11325226" cy="2414588"/>
          </a:xfrm>
          <a:solidFill>
            <a:schemeClr val="bg2"/>
          </a:solidFill>
        </p:spPr>
        <p:txBody>
          <a:bodyPr>
            <a:noAutofit/>
          </a:bodyPr>
          <a:lstStyle/>
          <a:p>
            <a:endParaRPr lang="ru-RU" dirty="0"/>
          </a:p>
        </p:txBody>
      </p:sp>
    </p:spTree>
    <p:extLst>
      <p:ext uri="{BB962C8B-B14F-4D97-AF65-F5344CB8AC3E}">
        <p14:creationId xmlns:p14="http://schemas.microsoft.com/office/powerpoint/2010/main" val="35321744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Шмуцтитул">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49" y="3797299"/>
            <a:ext cx="5554663" cy="2692402"/>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1971675"/>
            <a:ext cx="5554663" cy="1089027"/>
          </a:xfrm>
        </p:spPr>
        <p:txBody>
          <a:bodyPr anchor="b"/>
          <a:lstStyle>
            <a:lvl1pPr>
              <a:spcBef>
                <a:spcPts val="0"/>
              </a:spcBef>
              <a:defRPr sz="1800" cap="none" spc="0" baseline="0">
                <a:solidFill>
                  <a:schemeClr val="bg1"/>
                </a:solidFill>
              </a:defRPr>
            </a:lvl1pPr>
            <a:lvl2pPr>
              <a:defRPr sz="2400"/>
            </a:lvl2pPr>
            <a:lvl3pPr>
              <a:defRPr sz="2400"/>
            </a:lvl3pPr>
            <a:lvl4pPr>
              <a:defRPr sz="2400"/>
            </a:lvl4pPr>
            <a:lvl5pPr>
              <a:defRPr sz="2400"/>
            </a:lvl5pPr>
          </a:lstStyle>
          <a:p>
            <a:pPr lvl="0"/>
            <a:r>
              <a:rPr lang="ru-RU" dirty="0"/>
              <a:t>Название презентации. </a:t>
            </a:r>
          </a:p>
          <a:p>
            <a:pPr lvl="0"/>
            <a:r>
              <a:rPr lang="ru-RU" dirty="0"/>
              <a:t>Личный финансовый план</a:t>
            </a:r>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pic>
        <p:nvPicPr>
          <p:cNvPr id="11" name="Рисунок 10">
            <a:extLst>
              <a:ext uri="{FF2B5EF4-FFF2-40B4-BE49-F238E27FC236}">
                <a16:creationId xmlns="" xmlns:a16="http://schemas.microsoft.com/office/drawing/2014/main" id="{F5EC893C-D795-4CFC-AFF8-2309A981BDA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12489146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Шмуцтитул">
    <p:spTree>
      <p:nvGrpSpPr>
        <p:cNvPr id="1" name=""/>
        <p:cNvGrpSpPr/>
        <p:nvPr/>
      </p:nvGrpSpPr>
      <p:grpSpPr>
        <a:xfrm>
          <a:off x="0" y="0"/>
          <a:ext cx="0" cy="0"/>
          <a:chOff x="0" y="0"/>
          <a:chExt cx="0" cy="0"/>
        </a:xfrm>
      </p:grpSpPr>
      <p:sp>
        <p:nvSpPr>
          <p:cNvPr id="9" name="Прямоугольник 5">
            <a:extLst>
              <a:ext uri="{FF2B5EF4-FFF2-40B4-BE49-F238E27FC236}">
                <a16:creationId xmlns="" xmlns:a16="http://schemas.microsoft.com/office/drawing/2014/main" id="{D60555C7-2B73-3049-8C33-F281723F5299}"/>
              </a:ext>
            </a:extLst>
          </p:cNvPr>
          <p:cNvSpPr/>
          <p:nvPr userDrawn="1"/>
        </p:nvSpPr>
        <p:spPr>
          <a:xfrm>
            <a:off x="0" y="0"/>
            <a:ext cx="12192000" cy="3429000"/>
          </a:xfrm>
          <a:prstGeom prst="rect">
            <a:avLst/>
          </a:prstGeom>
          <a:gradFill>
            <a:gsLst>
              <a:gs pos="100000">
                <a:schemeClr val="accent6"/>
              </a:gs>
              <a:gs pos="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49" y="3797299"/>
            <a:ext cx="5554663" cy="2692402"/>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1971675"/>
            <a:ext cx="5554663" cy="1089027"/>
          </a:xfrm>
        </p:spPr>
        <p:txBody>
          <a:bodyPr anchor="b"/>
          <a:lstStyle>
            <a:lvl1pPr>
              <a:spcBef>
                <a:spcPts val="0"/>
              </a:spcBef>
              <a:defRPr sz="1800" cap="none" spc="0" baseline="0">
                <a:solidFill>
                  <a:schemeClr val="bg1"/>
                </a:solidFill>
              </a:defRPr>
            </a:lvl1pPr>
            <a:lvl2pPr>
              <a:defRPr sz="2400"/>
            </a:lvl2pPr>
            <a:lvl3pPr>
              <a:defRPr sz="2400"/>
            </a:lvl3pPr>
            <a:lvl4pPr>
              <a:defRPr sz="2400"/>
            </a:lvl4pPr>
            <a:lvl5pPr>
              <a:defRPr sz="2400"/>
            </a:lvl5pPr>
          </a:lstStyle>
          <a:p>
            <a:pPr lvl="0"/>
            <a:r>
              <a:rPr lang="ru-RU" dirty="0"/>
              <a:t>Название презентации. </a:t>
            </a:r>
          </a:p>
          <a:p>
            <a:pPr lvl="0"/>
            <a:r>
              <a:rPr lang="ru-RU" dirty="0"/>
              <a:t>Личный финансовый план</a:t>
            </a:r>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pic>
        <p:nvPicPr>
          <p:cNvPr id="11" name="Рисунок 10">
            <a:extLst>
              <a:ext uri="{FF2B5EF4-FFF2-40B4-BE49-F238E27FC236}">
                <a16:creationId xmlns="" xmlns:a16="http://schemas.microsoft.com/office/drawing/2014/main" id="{F5EC893C-D795-4CFC-AFF8-2309A981BDA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866735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Шмуцтитул">
    <p:spTree>
      <p:nvGrpSpPr>
        <p:cNvPr id="1" name=""/>
        <p:cNvGrpSpPr/>
        <p:nvPr/>
      </p:nvGrpSpPr>
      <p:grpSpPr>
        <a:xfrm>
          <a:off x="0" y="0"/>
          <a:ext cx="0" cy="0"/>
          <a:chOff x="0" y="0"/>
          <a:chExt cx="0" cy="0"/>
        </a:xfrm>
      </p:grpSpPr>
      <p:sp>
        <p:nvSpPr>
          <p:cNvPr id="9" name="Прямоугольник 5">
            <a:extLst>
              <a:ext uri="{FF2B5EF4-FFF2-40B4-BE49-F238E27FC236}">
                <a16:creationId xmlns="" xmlns:a16="http://schemas.microsoft.com/office/drawing/2014/main" id="{149720B7-F087-0D46-8716-D12F8DD56354}"/>
              </a:ext>
            </a:extLst>
          </p:cNvPr>
          <p:cNvSpPr/>
          <p:nvPr userDrawn="1"/>
        </p:nvSpPr>
        <p:spPr>
          <a:xfrm>
            <a:off x="0" y="0"/>
            <a:ext cx="12192000" cy="3429000"/>
          </a:xfrm>
          <a:prstGeom prst="rect">
            <a:avLst/>
          </a:prstGeom>
          <a:gradFill>
            <a:gsLst>
              <a:gs pos="100000">
                <a:schemeClr val="accent4"/>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49" y="3797299"/>
            <a:ext cx="5554663" cy="2692402"/>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1971675"/>
            <a:ext cx="5554663" cy="1089027"/>
          </a:xfrm>
        </p:spPr>
        <p:txBody>
          <a:bodyPr anchor="b"/>
          <a:lstStyle>
            <a:lvl1pPr>
              <a:spcBef>
                <a:spcPts val="0"/>
              </a:spcBef>
              <a:defRPr sz="1800" cap="none" spc="0" baseline="0">
                <a:solidFill>
                  <a:schemeClr val="tx2"/>
                </a:solidFill>
              </a:defRPr>
            </a:lvl1pPr>
            <a:lvl2pPr>
              <a:defRPr sz="2400"/>
            </a:lvl2pPr>
            <a:lvl3pPr>
              <a:defRPr sz="2400"/>
            </a:lvl3pPr>
            <a:lvl4pPr>
              <a:defRPr sz="2400"/>
            </a:lvl4pPr>
            <a:lvl5pPr>
              <a:defRPr sz="2400"/>
            </a:lvl5pPr>
          </a:lstStyle>
          <a:p>
            <a:pPr lvl="0"/>
            <a:r>
              <a:rPr lang="ru-RU" dirty="0"/>
              <a:t>Название презентации. </a:t>
            </a:r>
          </a:p>
          <a:p>
            <a:pPr lvl="0"/>
            <a:r>
              <a:rPr lang="ru-RU" dirty="0"/>
              <a:t>Личный финансовый план</a:t>
            </a:r>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pic>
        <p:nvPicPr>
          <p:cNvPr id="11" name="Рисунок 10">
            <a:extLst>
              <a:ext uri="{FF2B5EF4-FFF2-40B4-BE49-F238E27FC236}">
                <a16:creationId xmlns="" xmlns:a16="http://schemas.microsoft.com/office/drawing/2014/main" id="{F5EC893C-D795-4CFC-AFF8-2309A981BDA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4234268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Шмуцтитул с подразделами">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5988049" y="3787775"/>
            <a:ext cx="5770563" cy="2636838"/>
          </a:xfrm>
        </p:spPr>
        <p:txBody>
          <a:bodyPr anchor="t" anchorCtr="0"/>
          <a:lstStyle>
            <a:lvl1pPr marL="216000" marR="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Подраздел презентации 1</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2</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3</a:t>
            </a:r>
          </a:p>
          <a:p>
            <a:pPr lvl="0"/>
            <a:endParaRPr lang="ru-RU" dirty="0"/>
          </a:p>
          <a:p>
            <a:pPr lvl="0"/>
            <a:endParaRPr lang="ru-RU" dirty="0"/>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sp>
        <p:nvSpPr>
          <p:cNvPr id="9" name="Текст 9">
            <a:extLst>
              <a:ext uri="{FF2B5EF4-FFF2-40B4-BE49-F238E27FC236}">
                <a16:creationId xmlns="" xmlns:a16="http://schemas.microsoft.com/office/drawing/2014/main" id="{FE565448-C04C-453B-AA54-32A758A947EB}"/>
              </a:ext>
            </a:extLst>
          </p:cNvPr>
          <p:cNvSpPr>
            <a:spLocks noGrp="1"/>
          </p:cNvSpPr>
          <p:nvPr>
            <p:ph type="body" sz="quarter" idx="10" hasCustomPrompt="1"/>
          </p:nvPr>
        </p:nvSpPr>
        <p:spPr>
          <a:xfrm>
            <a:off x="6203949" y="1104901"/>
            <a:ext cx="5554663" cy="1965324"/>
          </a:xfrm>
        </p:spPr>
        <p:txBody>
          <a:bodyPr anchor="b" anchorCtr="0"/>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pic>
        <p:nvPicPr>
          <p:cNvPr id="10" name="Рисунок 9">
            <a:extLst>
              <a:ext uri="{FF2B5EF4-FFF2-40B4-BE49-F238E27FC236}">
                <a16:creationId xmlns="" xmlns:a16="http://schemas.microsoft.com/office/drawing/2014/main" id="{6C4DB284-29AA-4820-BBD7-507FB00402A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24276102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Шмуцтитул с подразделами">
    <p:spTree>
      <p:nvGrpSpPr>
        <p:cNvPr id="1" name=""/>
        <p:cNvGrpSpPr/>
        <p:nvPr/>
      </p:nvGrpSpPr>
      <p:grpSpPr>
        <a:xfrm>
          <a:off x="0" y="0"/>
          <a:ext cx="0" cy="0"/>
          <a:chOff x="0" y="0"/>
          <a:chExt cx="0" cy="0"/>
        </a:xfrm>
      </p:grpSpPr>
      <p:sp>
        <p:nvSpPr>
          <p:cNvPr id="11" name="Прямоугольник 5">
            <a:extLst>
              <a:ext uri="{FF2B5EF4-FFF2-40B4-BE49-F238E27FC236}">
                <a16:creationId xmlns="" xmlns:a16="http://schemas.microsoft.com/office/drawing/2014/main" id="{576F7CF3-5215-9E41-B00F-A2467B5A4064}"/>
              </a:ext>
            </a:extLst>
          </p:cNvPr>
          <p:cNvSpPr/>
          <p:nvPr userDrawn="1"/>
        </p:nvSpPr>
        <p:spPr>
          <a:xfrm>
            <a:off x="0" y="0"/>
            <a:ext cx="12192000" cy="3429000"/>
          </a:xfrm>
          <a:prstGeom prst="rect">
            <a:avLst/>
          </a:prstGeom>
          <a:gradFill>
            <a:gsLst>
              <a:gs pos="100000">
                <a:schemeClr val="accent6"/>
              </a:gs>
              <a:gs pos="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5988049" y="3787775"/>
            <a:ext cx="5770563" cy="2636838"/>
          </a:xfrm>
        </p:spPr>
        <p:txBody>
          <a:bodyPr anchor="t" anchorCtr="0"/>
          <a:lstStyle>
            <a:lvl1pPr marL="216000" marR="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Подраздел презентации 1</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2</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3</a:t>
            </a:r>
          </a:p>
          <a:p>
            <a:pPr lvl="0"/>
            <a:endParaRPr lang="ru-RU" dirty="0"/>
          </a:p>
          <a:p>
            <a:pPr lvl="0"/>
            <a:endParaRPr lang="ru-RU" dirty="0"/>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sp>
        <p:nvSpPr>
          <p:cNvPr id="9" name="Текст 9">
            <a:extLst>
              <a:ext uri="{FF2B5EF4-FFF2-40B4-BE49-F238E27FC236}">
                <a16:creationId xmlns="" xmlns:a16="http://schemas.microsoft.com/office/drawing/2014/main" id="{FE565448-C04C-453B-AA54-32A758A947EB}"/>
              </a:ext>
            </a:extLst>
          </p:cNvPr>
          <p:cNvSpPr>
            <a:spLocks noGrp="1"/>
          </p:cNvSpPr>
          <p:nvPr>
            <p:ph type="body" sz="quarter" idx="10" hasCustomPrompt="1"/>
          </p:nvPr>
        </p:nvSpPr>
        <p:spPr>
          <a:xfrm>
            <a:off x="6203949" y="1104901"/>
            <a:ext cx="5554663" cy="1965324"/>
          </a:xfrm>
        </p:spPr>
        <p:txBody>
          <a:bodyPr anchor="b" anchorCtr="0"/>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pic>
        <p:nvPicPr>
          <p:cNvPr id="10" name="Рисунок 9">
            <a:extLst>
              <a:ext uri="{FF2B5EF4-FFF2-40B4-BE49-F238E27FC236}">
                <a16:creationId xmlns="" xmlns:a16="http://schemas.microsoft.com/office/drawing/2014/main" id="{6C4DB284-29AA-4820-BBD7-507FB00402A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3291692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Шмуцтитул с подразделами">
    <p:spTree>
      <p:nvGrpSpPr>
        <p:cNvPr id="1" name=""/>
        <p:cNvGrpSpPr/>
        <p:nvPr/>
      </p:nvGrpSpPr>
      <p:grpSpPr>
        <a:xfrm>
          <a:off x="0" y="0"/>
          <a:ext cx="0" cy="0"/>
          <a:chOff x="0" y="0"/>
          <a:chExt cx="0" cy="0"/>
        </a:xfrm>
      </p:grpSpPr>
      <p:sp>
        <p:nvSpPr>
          <p:cNvPr id="11" name="Прямоугольник 5">
            <a:extLst>
              <a:ext uri="{FF2B5EF4-FFF2-40B4-BE49-F238E27FC236}">
                <a16:creationId xmlns="" xmlns:a16="http://schemas.microsoft.com/office/drawing/2014/main" id="{D893A5DB-B2E0-3B4E-9B24-2C07CA7DBDEE}"/>
              </a:ext>
            </a:extLst>
          </p:cNvPr>
          <p:cNvSpPr/>
          <p:nvPr userDrawn="1"/>
        </p:nvSpPr>
        <p:spPr>
          <a:xfrm>
            <a:off x="0" y="0"/>
            <a:ext cx="12192000" cy="3429000"/>
          </a:xfrm>
          <a:prstGeom prst="rect">
            <a:avLst/>
          </a:prstGeom>
          <a:gradFill>
            <a:gsLst>
              <a:gs pos="100000">
                <a:schemeClr val="accent4"/>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5988049" y="3787775"/>
            <a:ext cx="5770563" cy="2636838"/>
          </a:xfrm>
        </p:spPr>
        <p:txBody>
          <a:bodyPr anchor="t" anchorCtr="0"/>
          <a:lstStyle>
            <a:lvl1pPr marL="216000" marR="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Подраздел презентации 1</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2</a:t>
            </a:r>
          </a:p>
          <a:p>
            <a:pPr marL="216000" marR="0" lvl="0" indent="-216000" algn="l" defTabSz="914400" rtl="0" eaLnBrk="1" fontAlgn="auto" latinLnBrk="0" hangingPunct="1">
              <a:lnSpc>
                <a:spcPct val="90000"/>
              </a:lnSpc>
              <a:spcBef>
                <a:spcPts val="0"/>
              </a:spcBef>
              <a:spcAft>
                <a:spcPts val="1600"/>
              </a:spcAft>
              <a:buClrTx/>
              <a:buSzTx/>
              <a:buFont typeface="Arial" panose="020B0604020202020204" pitchFamily="34" charset="0"/>
              <a:buChar char="•"/>
              <a:tabLst/>
              <a:defRPr/>
            </a:pPr>
            <a:r>
              <a:rPr lang="ru-RU" dirty="0"/>
              <a:t>Подраздел презентации 3</a:t>
            </a:r>
          </a:p>
          <a:p>
            <a:pPr lvl="0"/>
            <a:endParaRPr lang="ru-RU" dirty="0"/>
          </a:p>
          <a:p>
            <a:pPr lvl="0"/>
            <a:endParaRPr lang="ru-RU" dirty="0"/>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sp>
        <p:nvSpPr>
          <p:cNvPr id="9" name="Текст 9">
            <a:extLst>
              <a:ext uri="{FF2B5EF4-FFF2-40B4-BE49-F238E27FC236}">
                <a16:creationId xmlns="" xmlns:a16="http://schemas.microsoft.com/office/drawing/2014/main" id="{FE565448-C04C-453B-AA54-32A758A947EB}"/>
              </a:ext>
            </a:extLst>
          </p:cNvPr>
          <p:cNvSpPr>
            <a:spLocks noGrp="1"/>
          </p:cNvSpPr>
          <p:nvPr>
            <p:ph type="body" sz="quarter" idx="10" hasCustomPrompt="1"/>
          </p:nvPr>
        </p:nvSpPr>
        <p:spPr>
          <a:xfrm>
            <a:off x="6203949" y="1104901"/>
            <a:ext cx="5554663" cy="1965324"/>
          </a:xfrm>
        </p:spPr>
        <p:txBody>
          <a:bodyPr anchor="b" anchorCtr="0"/>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pic>
        <p:nvPicPr>
          <p:cNvPr id="10" name="Рисунок 9">
            <a:extLst>
              <a:ext uri="{FF2B5EF4-FFF2-40B4-BE49-F238E27FC236}">
                <a16:creationId xmlns="" xmlns:a16="http://schemas.microsoft.com/office/drawing/2014/main" id="{6C4DB284-29AA-4820-BBD7-507FB00402A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41645432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Слайд с крупным показателем 1">
    <p:bg>
      <p:bgPr>
        <a:gradFill>
          <a:gsLst>
            <a:gs pos="100000">
              <a:schemeClr val="accent2"/>
            </a:gs>
            <a:gs pos="0">
              <a:schemeClr val="accent1"/>
            </a:gs>
          </a:gsLst>
          <a:lin ang="5400000" scaled="1"/>
        </a:gradFill>
        <a:effectLst/>
      </p:bgPr>
    </p:bg>
    <p:spTree>
      <p:nvGrpSpPr>
        <p:cNvPr id="1" name=""/>
        <p:cNvGrpSpPr/>
        <p:nvPr/>
      </p:nvGrpSpPr>
      <p:grpSpPr>
        <a:xfrm>
          <a:off x="0" y="0"/>
          <a:ext cx="0" cy="0"/>
          <a:chOff x="0" y="0"/>
          <a:chExt cx="0" cy="0"/>
        </a:xfrm>
      </p:grpSpPr>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lvl1pPr>
              <a:defRPr>
                <a:solidFill>
                  <a:schemeClr val="bg1"/>
                </a:solidFill>
              </a:defRPr>
            </a:lvl1p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lvl1pPr>
              <a:defRPr>
                <a:solidFill>
                  <a:schemeClr val="bg1"/>
                </a:solidFill>
              </a:defRPr>
            </a:lvl1pPr>
          </a:lstStyle>
          <a:p>
            <a:fld id="{10AA99AE-6A35-4C1E-8082-A4A87B5CA521}" type="slidenum">
              <a:rPr lang="ru-RU" smtClean="0"/>
              <a:pPr/>
              <a:t>‹#›</a:t>
            </a:fld>
            <a:endParaRPr lang="ru-RU" dirty="0"/>
          </a:p>
        </p:txBody>
      </p:sp>
      <p:cxnSp>
        <p:nvCxnSpPr>
          <p:cNvPr id="4" name="Прямая соединительная линия 3">
            <a:extLst>
              <a:ext uri="{FF2B5EF4-FFF2-40B4-BE49-F238E27FC236}">
                <a16:creationId xmlns="" xmlns:a16="http://schemas.microsoft.com/office/drawing/2014/main" id="{80C1A66E-447C-497E-B791-484EC723AC3C}"/>
              </a:ext>
            </a:extLst>
          </p:cNvPr>
          <p:cNvCxnSpPr/>
          <p:nvPr userDrawn="1"/>
        </p:nvCxnSpPr>
        <p:spPr>
          <a:xfrm>
            <a:off x="433388" y="863600"/>
            <a:ext cx="11325223"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Текст 7">
            <a:extLst>
              <a:ext uri="{FF2B5EF4-FFF2-40B4-BE49-F238E27FC236}">
                <a16:creationId xmlns="" xmlns:a16="http://schemas.microsoft.com/office/drawing/2014/main" id="{328E8370-30AB-4722-8DBA-593A635980E7}"/>
              </a:ext>
            </a:extLst>
          </p:cNvPr>
          <p:cNvSpPr>
            <a:spLocks noGrp="1"/>
          </p:cNvSpPr>
          <p:nvPr>
            <p:ph type="body" sz="quarter" idx="13"/>
          </p:nvPr>
        </p:nvSpPr>
        <p:spPr>
          <a:xfrm>
            <a:off x="6203949" y="1971675"/>
            <a:ext cx="5554662" cy="4452938"/>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7">
            <a:extLst>
              <a:ext uri="{FF2B5EF4-FFF2-40B4-BE49-F238E27FC236}">
                <a16:creationId xmlns="" xmlns:a16="http://schemas.microsoft.com/office/drawing/2014/main" id="{093F2368-AD98-4728-93E4-1B37173036A6}"/>
              </a:ext>
            </a:extLst>
          </p:cNvPr>
          <p:cNvSpPr>
            <a:spLocks noGrp="1"/>
          </p:cNvSpPr>
          <p:nvPr>
            <p:ph type="body" sz="quarter" idx="14" hasCustomPrompt="1"/>
          </p:nvPr>
        </p:nvSpPr>
        <p:spPr>
          <a:xfrm>
            <a:off x="433390" y="1743075"/>
            <a:ext cx="5554662" cy="1857354"/>
          </a:xfrm>
        </p:spPr>
        <p:txBody>
          <a:bodyPr>
            <a:noAutofit/>
          </a:bodyPr>
          <a:lstStyle>
            <a:lvl1pPr>
              <a:spcBef>
                <a:spcPts val="0"/>
              </a:spcBef>
              <a:defRPr sz="15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4%</a:t>
            </a:r>
            <a:endParaRPr lang="ru-RU" dirty="0"/>
          </a:p>
        </p:txBody>
      </p:sp>
      <p:pic>
        <p:nvPicPr>
          <p:cNvPr id="15" name="Рисунок 14">
            <a:extLst>
              <a:ext uri="{FF2B5EF4-FFF2-40B4-BE49-F238E27FC236}">
                <a16:creationId xmlns="" xmlns:a16="http://schemas.microsoft.com/office/drawing/2014/main" id="{5F859D6E-70E9-4228-98FB-67588EF5121C}"/>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33388" y="431800"/>
            <a:ext cx="1266826" cy="316707"/>
          </a:xfrm>
          <a:prstGeom prst="rect">
            <a:avLst/>
          </a:prstGeom>
        </p:spPr>
      </p:pic>
      <p:sp>
        <p:nvSpPr>
          <p:cNvPr id="16" name="Текст 7">
            <a:extLst>
              <a:ext uri="{FF2B5EF4-FFF2-40B4-BE49-F238E27FC236}">
                <a16:creationId xmlns="" xmlns:a16="http://schemas.microsoft.com/office/drawing/2014/main" id="{35BF7473-8909-436F-9AC2-13A304FD553F}"/>
              </a:ext>
            </a:extLst>
          </p:cNvPr>
          <p:cNvSpPr>
            <a:spLocks noGrp="1"/>
          </p:cNvSpPr>
          <p:nvPr>
            <p:ph type="body" sz="quarter" idx="15" hasCustomPrompt="1"/>
          </p:nvPr>
        </p:nvSpPr>
        <p:spPr>
          <a:xfrm>
            <a:off x="433388" y="3838574"/>
            <a:ext cx="5554662" cy="2586039"/>
          </a:xfrm>
        </p:spPr>
        <p:txBody>
          <a:bodyPr>
            <a:noAutofit/>
          </a:bodyPr>
          <a:lstStyle>
            <a:lvl1pPr>
              <a:spcBef>
                <a:spcPts val="0"/>
              </a:spcBef>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dirty="0"/>
              <a:t>подпись к показателю в несколько строк</a:t>
            </a:r>
          </a:p>
        </p:txBody>
      </p:sp>
    </p:spTree>
    <p:extLst>
      <p:ext uri="{BB962C8B-B14F-4D97-AF65-F5344CB8AC3E}">
        <p14:creationId xmlns:p14="http://schemas.microsoft.com/office/powerpoint/2010/main" val="2133861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Обложка 3">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4"/>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50" y="3797299"/>
            <a:ext cx="4592638" cy="2117725"/>
          </a:xfrm>
        </p:spPr>
        <p:txBody>
          <a:bodyPr/>
          <a:lstStyle>
            <a:lvl1pPr>
              <a:lnSpc>
                <a:spcPct val="100000"/>
              </a:lnSpc>
              <a:spcBef>
                <a:spcPts val="0"/>
              </a:spcBef>
              <a:defRPr sz="28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6205566"/>
            <a:ext cx="4592638"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 </a:t>
            </a:r>
            <a:r>
              <a:rPr lang="ru-RU" dirty="0"/>
              <a:t>г.</a:t>
            </a:r>
          </a:p>
        </p:txBody>
      </p:sp>
      <p:pic>
        <p:nvPicPr>
          <p:cNvPr id="8" name="Рисунок 7">
            <a:extLst>
              <a:ext uri="{FF2B5EF4-FFF2-40B4-BE49-F238E27FC236}">
                <a16:creationId xmlns="" xmlns:a16="http://schemas.microsoft.com/office/drawing/2014/main" id="{5B0CCE6C-1C13-42E8-8E94-10A9B14A5377}"/>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17513" y="431800"/>
            <a:ext cx="3649123" cy="901548"/>
          </a:xfrm>
          <a:prstGeom prst="rect">
            <a:avLst/>
          </a:prstGeom>
        </p:spPr>
      </p:pic>
    </p:spTree>
    <p:extLst>
      <p:ext uri="{BB962C8B-B14F-4D97-AF65-F5344CB8AC3E}">
        <p14:creationId xmlns:p14="http://schemas.microsoft.com/office/powerpoint/2010/main" val="4447779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Слайд с крупным показателем 2">
    <p:bg>
      <p:bgPr>
        <a:gradFill>
          <a:gsLst>
            <a:gs pos="100000">
              <a:schemeClr val="accent6"/>
            </a:gs>
            <a:gs pos="0">
              <a:schemeClr val="accent5"/>
            </a:gs>
          </a:gsLst>
          <a:lin ang="5400000" scaled="1"/>
        </a:gradFill>
        <a:effectLst/>
      </p:bgPr>
    </p:bg>
    <p:spTree>
      <p:nvGrpSpPr>
        <p:cNvPr id="1" name=""/>
        <p:cNvGrpSpPr/>
        <p:nvPr/>
      </p:nvGrpSpPr>
      <p:grpSpPr>
        <a:xfrm>
          <a:off x="0" y="0"/>
          <a:ext cx="0" cy="0"/>
          <a:chOff x="0" y="0"/>
          <a:chExt cx="0" cy="0"/>
        </a:xfrm>
      </p:grpSpPr>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lvl1pPr>
              <a:defRPr>
                <a:solidFill>
                  <a:schemeClr val="bg1"/>
                </a:solidFill>
              </a:defRPr>
            </a:lvl1p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lvl1pPr>
              <a:defRPr>
                <a:solidFill>
                  <a:schemeClr val="bg1"/>
                </a:solidFill>
              </a:defRPr>
            </a:lvl1pPr>
          </a:lstStyle>
          <a:p>
            <a:fld id="{10AA99AE-6A35-4C1E-8082-A4A87B5CA521}" type="slidenum">
              <a:rPr lang="ru-RU" smtClean="0"/>
              <a:pPr/>
              <a:t>‹#›</a:t>
            </a:fld>
            <a:endParaRPr lang="ru-RU" dirty="0"/>
          </a:p>
        </p:txBody>
      </p:sp>
      <p:cxnSp>
        <p:nvCxnSpPr>
          <p:cNvPr id="4" name="Прямая соединительная линия 3">
            <a:extLst>
              <a:ext uri="{FF2B5EF4-FFF2-40B4-BE49-F238E27FC236}">
                <a16:creationId xmlns="" xmlns:a16="http://schemas.microsoft.com/office/drawing/2014/main" id="{80C1A66E-447C-497E-B791-484EC723AC3C}"/>
              </a:ext>
            </a:extLst>
          </p:cNvPr>
          <p:cNvCxnSpPr/>
          <p:nvPr userDrawn="1"/>
        </p:nvCxnSpPr>
        <p:spPr>
          <a:xfrm>
            <a:off x="433388" y="863600"/>
            <a:ext cx="11325223"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Текст 7">
            <a:extLst>
              <a:ext uri="{FF2B5EF4-FFF2-40B4-BE49-F238E27FC236}">
                <a16:creationId xmlns="" xmlns:a16="http://schemas.microsoft.com/office/drawing/2014/main" id="{328E8370-30AB-4722-8DBA-593A635980E7}"/>
              </a:ext>
            </a:extLst>
          </p:cNvPr>
          <p:cNvSpPr>
            <a:spLocks noGrp="1"/>
          </p:cNvSpPr>
          <p:nvPr>
            <p:ph type="body" sz="quarter" idx="13"/>
          </p:nvPr>
        </p:nvSpPr>
        <p:spPr>
          <a:xfrm>
            <a:off x="6203949" y="1971675"/>
            <a:ext cx="5554662" cy="4452938"/>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7">
            <a:extLst>
              <a:ext uri="{FF2B5EF4-FFF2-40B4-BE49-F238E27FC236}">
                <a16:creationId xmlns="" xmlns:a16="http://schemas.microsoft.com/office/drawing/2014/main" id="{093F2368-AD98-4728-93E4-1B37173036A6}"/>
              </a:ext>
            </a:extLst>
          </p:cNvPr>
          <p:cNvSpPr>
            <a:spLocks noGrp="1"/>
          </p:cNvSpPr>
          <p:nvPr>
            <p:ph type="body" sz="quarter" idx="14" hasCustomPrompt="1"/>
          </p:nvPr>
        </p:nvSpPr>
        <p:spPr>
          <a:xfrm>
            <a:off x="433390" y="1743075"/>
            <a:ext cx="5554662" cy="1857354"/>
          </a:xfrm>
        </p:spPr>
        <p:txBody>
          <a:bodyPr>
            <a:noAutofit/>
          </a:bodyPr>
          <a:lstStyle>
            <a:lvl1pPr>
              <a:spcBef>
                <a:spcPts val="0"/>
              </a:spcBef>
              <a:defRPr sz="15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4%</a:t>
            </a:r>
            <a:endParaRPr lang="ru-RU" dirty="0"/>
          </a:p>
        </p:txBody>
      </p:sp>
      <p:pic>
        <p:nvPicPr>
          <p:cNvPr id="15" name="Рисунок 14">
            <a:extLst>
              <a:ext uri="{FF2B5EF4-FFF2-40B4-BE49-F238E27FC236}">
                <a16:creationId xmlns="" xmlns:a16="http://schemas.microsoft.com/office/drawing/2014/main" id="{5F859D6E-70E9-4228-98FB-67588EF5121C}"/>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33388" y="431800"/>
            <a:ext cx="1266826" cy="316707"/>
          </a:xfrm>
          <a:prstGeom prst="rect">
            <a:avLst/>
          </a:prstGeom>
        </p:spPr>
      </p:pic>
      <p:sp>
        <p:nvSpPr>
          <p:cNvPr id="16" name="Текст 7">
            <a:extLst>
              <a:ext uri="{FF2B5EF4-FFF2-40B4-BE49-F238E27FC236}">
                <a16:creationId xmlns="" xmlns:a16="http://schemas.microsoft.com/office/drawing/2014/main" id="{35BF7473-8909-436F-9AC2-13A304FD553F}"/>
              </a:ext>
            </a:extLst>
          </p:cNvPr>
          <p:cNvSpPr>
            <a:spLocks noGrp="1"/>
          </p:cNvSpPr>
          <p:nvPr>
            <p:ph type="body" sz="quarter" idx="15" hasCustomPrompt="1"/>
          </p:nvPr>
        </p:nvSpPr>
        <p:spPr>
          <a:xfrm>
            <a:off x="433388" y="3838574"/>
            <a:ext cx="5554662" cy="2586039"/>
          </a:xfrm>
        </p:spPr>
        <p:txBody>
          <a:bodyPr>
            <a:noAutofit/>
          </a:bodyPr>
          <a:lstStyle>
            <a:lvl1pPr>
              <a:spcBef>
                <a:spcPts val="0"/>
              </a:spcBef>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dirty="0"/>
              <a:t>подпись к показателю в несколько строк</a:t>
            </a:r>
          </a:p>
        </p:txBody>
      </p:sp>
    </p:spTree>
    <p:extLst>
      <p:ext uri="{BB962C8B-B14F-4D97-AF65-F5344CB8AC3E}">
        <p14:creationId xmlns:p14="http://schemas.microsoft.com/office/powerpoint/2010/main" val="861115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5_Пользовательский макет">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4743" y="3844925"/>
            <a:ext cx="5770563" cy="2636838"/>
          </a:xfrm>
        </p:spPr>
        <p:txBody>
          <a:bodyPr anchor="b" anchorCtr="0"/>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Пункт приема корреспонденции: </a:t>
            </a:r>
          </a:p>
          <a:p>
            <a:pPr lvl="0"/>
            <a:r>
              <a:rPr lang="ru-RU" dirty="0"/>
              <a:t>Москва, </a:t>
            </a:r>
            <a:r>
              <a:rPr lang="ru-RU" dirty="0" err="1"/>
              <a:t>Сандуновский</a:t>
            </a:r>
            <a:r>
              <a:rPr lang="ru-RU" dirty="0"/>
              <a:t> пер., д. 3, стр. 1, телефон +7 495 621-09-61</a:t>
            </a:r>
          </a:p>
          <a:p>
            <a:pPr lvl="0"/>
            <a:r>
              <a:rPr lang="ru-RU" dirty="0"/>
              <a:t>Почтовый адрес: 107016, Москва, ул. Неглинная, д. 12</a:t>
            </a:r>
          </a:p>
          <a:p>
            <a:pPr lvl="0"/>
            <a:r>
              <a:rPr lang="ru-RU" dirty="0"/>
              <a:t>Контактный центр: 8 800 250-40-72, +7 495 771-91-00</a:t>
            </a:r>
          </a:p>
          <a:p>
            <a:pPr lvl="0"/>
            <a:r>
              <a:rPr lang="ru-RU" dirty="0"/>
              <a:t>Факс: +7 495 621-64-65, +7 495 621-62-88</a:t>
            </a:r>
          </a:p>
          <a:p>
            <a:pPr lvl="0"/>
            <a:r>
              <a:rPr lang="ru-RU" dirty="0"/>
              <a:t>Сайт: www.cbr.ru</a:t>
            </a:r>
          </a:p>
          <a:p>
            <a:pPr lvl="0"/>
            <a:r>
              <a:rPr lang="ru-RU" dirty="0"/>
              <a:t>Электронная почта: fps@cbr.ru</a:t>
            </a:r>
          </a:p>
        </p:txBody>
      </p:sp>
      <p:sp>
        <p:nvSpPr>
          <p:cNvPr id="9" name="Текст 9">
            <a:extLst>
              <a:ext uri="{FF2B5EF4-FFF2-40B4-BE49-F238E27FC236}">
                <a16:creationId xmlns="" xmlns:a16="http://schemas.microsoft.com/office/drawing/2014/main" id="{FE565448-C04C-453B-AA54-32A758A947EB}"/>
              </a:ext>
            </a:extLst>
          </p:cNvPr>
          <p:cNvSpPr>
            <a:spLocks noGrp="1"/>
          </p:cNvSpPr>
          <p:nvPr>
            <p:ph type="body" sz="quarter" idx="10" hasCustomPrompt="1"/>
          </p:nvPr>
        </p:nvSpPr>
        <p:spPr>
          <a:xfrm>
            <a:off x="6203949" y="1104901"/>
            <a:ext cx="5554663" cy="1965324"/>
          </a:xfrm>
        </p:spPr>
        <p:txBody>
          <a:bodyPr anchor="b" anchorCtr="0"/>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Спасибо </a:t>
            </a:r>
          </a:p>
          <a:p>
            <a:pPr lvl="0"/>
            <a:r>
              <a:rPr lang="ru-RU" dirty="0"/>
              <a:t>за внимание</a:t>
            </a:r>
          </a:p>
        </p:txBody>
      </p:sp>
      <p:pic>
        <p:nvPicPr>
          <p:cNvPr id="7" name="Рисунок 6">
            <a:extLst>
              <a:ext uri="{FF2B5EF4-FFF2-40B4-BE49-F238E27FC236}">
                <a16:creationId xmlns="" xmlns:a16="http://schemas.microsoft.com/office/drawing/2014/main" id="{90A5C40E-F195-4350-B935-ADE7C8F7299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42513004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6_Пользовательский макет">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433389" y="4178299"/>
            <a:ext cx="11325224" cy="2303463"/>
          </a:xfrm>
        </p:spPr>
        <p:txBody>
          <a:bodyPr anchor="b" anchorCtr="0"/>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Служба по защите прав потребителей </a:t>
            </a:r>
          </a:p>
          <a:p>
            <a:pPr lvl="0"/>
            <a:r>
              <a:rPr lang="ru-RU" dirty="0"/>
              <a:t>финансовых услуг и миноритарных акционеров</a:t>
            </a:r>
          </a:p>
          <a:p>
            <a:pPr lvl="0"/>
            <a:r>
              <a:rPr lang="ru-RU" dirty="0"/>
              <a:t>Пункт приема корреспонденции: Москва, </a:t>
            </a:r>
            <a:r>
              <a:rPr lang="ru-RU" dirty="0" err="1"/>
              <a:t>Сандуновский</a:t>
            </a:r>
            <a:r>
              <a:rPr lang="ru-RU" dirty="0"/>
              <a:t> пер., д. 3, стр. 1, телефон +7 495 621-09-61</a:t>
            </a:r>
          </a:p>
          <a:p>
            <a:pPr lvl="0"/>
            <a:r>
              <a:rPr lang="ru-RU" dirty="0"/>
              <a:t>Почтовый адрес: 107016, Москва, ул. Неглинная, д. 12</a:t>
            </a:r>
          </a:p>
          <a:p>
            <a:pPr lvl="0"/>
            <a:r>
              <a:rPr lang="ru-RU" dirty="0"/>
              <a:t>Контактный центр: 8 800 250-40-72, +7 495 771-91-00</a:t>
            </a:r>
          </a:p>
          <a:p>
            <a:pPr lvl="0"/>
            <a:r>
              <a:rPr lang="ru-RU" dirty="0"/>
              <a:t>Факс: +7 495 621-64-65, +7 495 621-62-88</a:t>
            </a:r>
          </a:p>
          <a:p>
            <a:pPr lvl="0"/>
            <a:r>
              <a:rPr lang="ru-RU" dirty="0"/>
              <a:t>Сайт: www.cbr.ru</a:t>
            </a:r>
          </a:p>
          <a:p>
            <a:pPr lvl="0"/>
            <a:r>
              <a:rPr lang="ru-RU" dirty="0"/>
              <a:t>Электронная почта: fps@cbr.ru</a:t>
            </a:r>
          </a:p>
        </p:txBody>
      </p:sp>
      <p:pic>
        <p:nvPicPr>
          <p:cNvPr id="7" name="Рисунок 6">
            <a:extLst>
              <a:ext uri="{FF2B5EF4-FFF2-40B4-BE49-F238E27FC236}">
                <a16:creationId xmlns="" xmlns:a16="http://schemas.microsoft.com/office/drawing/2014/main" id="{502FD43A-C81A-4B12-B731-C0200E4E9CA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39252452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Разделитель слайдов 1">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 name="Прямоугольник 5">
            <a:extLst>
              <a:ext uri="{FF2B5EF4-FFF2-40B4-BE49-F238E27FC236}">
                <a16:creationId xmlns=""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49" y="3797299"/>
            <a:ext cx="5554663" cy="2692402"/>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1971675"/>
            <a:ext cx="5554663" cy="1089027"/>
          </a:xfrm>
        </p:spPr>
        <p:txBody>
          <a:bodyPr anchor="b"/>
          <a:lstStyle>
            <a:lvl1pPr>
              <a:spcBef>
                <a:spcPts val="0"/>
              </a:spcBef>
              <a:defRPr sz="1800" cap="none" spc="0" baseline="0">
                <a:solidFill>
                  <a:schemeClr val="bg1"/>
                </a:solidFill>
              </a:defRPr>
            </a:lvl1pPr>
            <a:lvl2pPr>
              <a:defRPr sz="2400"/>
            </a:lvl2pPr>
            <a:lvl3pPr>
              <a:defRPr sz="2400"/>
            </a:lvl3pPr>
            <a:lvl4pPr>
              <a:defRPr sz="2400"/>
            </a:lvl4pPr>
            <a:lvl5pPr>
              <a:defRPr sz="2400"/>
            </a:lvl5pPr>
          </a:lstStyle>
          <a:p>
            <a:pPr lvl="0"/>
            <a:r>
              <a:rPr lang="ru-RU" dirty="0"/>
              <a:t>Название презентации. </a:t>
            </a:r>
          </a:p>
          <a:p>
            <a:pPr lvl="0"/>
            <a:r>
              <a:rPr lang="ru-RU" dirty="0"/>
              <a:t>Личный финансовый план</a:t>
            </a:r>
          </a:p>
        </p:txBody>
      </p:sp>
      <p:sp>
        <p:nvSpPr>
          <p:cNvPr id="8" name="Текст 9">
            <a:extLst>
              <a:ext uri="{FF2B5EF4-FFF2-40B4-BE49-F238E27FC236}">
                <a16:creationId xmlns="" xmlns:a16="http://schemas.microsoft.com/office/drawing/2014/main" id="{1A1A2E58-2F29-4123-8EDA-08E6F8311E02}"/>
              </a:ext>
            </a:extLst>
          </p:cNvPr>
          <p:cNvSpPr>
            <a:spLocks noGrp="1"/>
          </p:cNvSpPr>
          <p:nvPr>
            <p:ph type="body" sz="quarter" idx="12" hasCustomPrompt="1"/>
          </p:nvPr>
        </p:nvSpPr>
        <p:spPr>
          <a:xfrm>
            <a:off x="400844" y="2409825"/>
            <a:ext cx="2697956" cy="2171700"/>
          </a:xfrm>
        </p:spPr>
        <p:txBody>
          <a:bodyPr anchor="ctr" anchorCtr="0"/>
          <a:lstStyle>
            <a:lvl1pPr>
              <a:spcBef>
                <a:spcPts val="0"/>
              </a:spcBef>
              <a:defRPr sz="15000" b="1" cap="all" spc="30" baseline="0">
                <a:solidFill>
                  <a:schemeClr val="bg1"/>
                </a:solidFill>
              </a:defRPr>
            </a:lvl1pPr>
            <a:lvl2pPr>
              <a:defRPr sz="2400"/>
            </a:lvl2pPr>
            <a:lvl3pPr>
              <a:defRPr sz="2400"/>
            </a:lvl3pPr>
            <a:lvl4pPr>
              <a:defRPr sz="2400"/>
            </a:lvl4pPr>
            <a:lvl5pPr>
              <a:defRPr sz="2400"/>
            </a:lvl5pPr>
          </a:lstStyle>
          <a:p>
            <a:pPr lvl="0"/>
            <a:r>
              <a:rPr lang="ru-RU" dirty="0"/>
              <a:t>1</a:t>
            </a:r>
          </a:p>
        </p:txBody>
      </p:sp>
      <p:pic>
        <p:nvPicPr>
          <p:cNvPr id="9" name="Рисунок 6">
            <a:extLst>
              <a:ext uri="{FF2B5EF4-FFF2-40B4-BE49-F238E27FC236}">
                <a16:creationId xmlns="" xmlns:a16="http://schemas.microsoft.com/office/drawing/2014/main" id="{2D09C9D3-356B-3846-94B4-E4F8438C66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1064" y="431800"/>
            <a:ext cx="2407485" cy="596545"/>
          </a:xfrm>
          <a:prstGeom prst="rect">
            <a:avLst/>
          </a:prstGeom>
        </p:spPr>
      </p:pic>
    </p:spTree>
    <p:extLst>
      <p:ext uri="{BB962C8B-B14F-4D97-AF65-F5344CB8AC3E}">
        <p14:creationId xmlns:p14="http://schemas.microsoft.com/office/powerpoint/2010/main" val="14395952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Обложка 4">
    <p:spTree>
      <p:nvGrpSpPr>
        <p:cNvPr id="1" name=""/>
        <p:cNvGrpSpPr/>
        <p:nvPr/>
      </p:nvGrpSpPr>
      <p:grpSpPr>
        <a:xfrm>
          <a:off x="0" y="0"/>
          <a:ext cx="0" cy="0"/>
          <a:chOff x="0" y="0"/>
          <a:chExt cx="0" cy="0"/>
        </a:xfrm>
      </p:grpSpPr>
      <p:sp>
        <p:nvSpPr>
          <p:cNvPr id="7" name="Прямоугольник 5">
            <a:extLst>
              <a:ext uri="{FF2B5EF4-FFF2-40B4-BE49-F238E27FC236}">
                <a16:creationId xmlns="" xmlns:a16="http://schemas.microsoft.com/office/drawing/2014/main" id="{868D1A79-0555-C24E-AC19-8597029C75B0}"/>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 name="Прямоугольник 4">
            <a:extLst>
              <a:ext uri="{FF2B5EF4-FFF2-40B4-BE49-F238E27FC236}">
                <a16:creationId xmlns=""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0" name="Текст 9">
            <a:extLst>
              <a:ext uri="{FF2B5EF4-FFF2-40B4-BE49-F238E27FC236}">
                <a16:creationId xmlns="" xmlns:a16="http://schemas.microsoft.com/office/drawing/2014/main" id="{04C6BB40-4343-4C50-9834-EF2C038F0E50}"/>
              </a:ext>
            </a:extLst>
          </p:cNvPr>
          <p:cNvSpPr>
            <a:spLocks noGrp="1"/>
          </p:cNvSpPr>
          <p:nvPr>
            <p:ph type="body" sz="quarter" idx="10" hasCustomPrompt="1"/>
          </p:nvPr>
        </p:nvSpPr>
        <p:spPr>
          <a:xfrm>
            <a:off x="6203950" y="3797299"/>
            <a:ext cx="4592638" cy="2117725"/>
          </a:xfrm>
        </p:spPr>
        <p:txBody>
          <a:bodyPr/>
          <a:lstStyle>
            <a:lvl1pPr>
              <a:lnSpc>
                <a:spcPct val="100000"/>
              </a:lnSpc>
              <a:spcBef>
                <a:spcPts val="0"/>
              </a:spcBef>
              <a:defRPr sz="28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 xmlns:a16="http://schemas.microsoft.com/office/drawing/2014/main" id="{FE885E8D-9430-4D38-97E0-03CA59A8F81E}"/>
              </a:ext>
            </a:extLst>
          </p:cNvPr>
          <p:cNvSpPr>
            <a:spLocks noGrp="1"/>
          </p:cNvSpPr>
          <p:nvPr>
            <p:ph type="body" sz="quarter" idx="11" hasCustomPrompt="1"/>
          </p:nvPr>
        </p:nvSpPr>
        <p:spPr>
          <a:xfrm>
            <a:off x="6203950" y="6205566"/>
            <a:ext cx="4592638"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2017 </a:t>
            </a:r>
            <a:r>
              <a:rPr lang="ru-RU" dirty="0"/>
              <a:t>г.</a:t>
            </a:r>
          </a:p>
        </p:txBody>
      </p:sp>
      <p:pic>
        <p:nvPicPr>
          <p:cNvPr id="8" name="Рисунок 7">
            <a:extLst>
              <a:ext uri="{FF2B5EF4-FFF2-40B4-BE49-F238E27FC236}">
                <a16:creationId xmlns="" xmlns:a16="http://schemas.microsoft.com/office/drawing/2014/main" id="{5B0CCE6C-1C13-42E8-8E94-10A9B14A53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879" y="431800"/>
            <a:ext cx="3638390" cy="901548"/>
          </a:xfrm>
          <a:prstGeom prst="rect">
            <a:avLst/>
          </a:prstGeom>
        </p:spPr>
      </p:pic>
    </p:spTree>
    <p:extLst>
      <p:ext uri="{BB962C8B-B14F-4D97-AF65-F5344CB8AC3E}">
        <p14:creationId xmlns:p14="http://schemas.microsoft.com/office/powerpoint/2010/main" val="2216753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Tree>
    <p:extLst>
      <p:ext uri="{BB962C8B-B14F-4D97-AF65-F5344CB8AC3E}">
        <p14:creationId xmlns:p14="http://schemas.microsoft.com/office/powerpoint/2010/main" val="370186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Тезисы в 4 колонки">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lvl1pPr>
              <a:defRPr b="0"/>
            </a:lvl1pPr>
          </a:lstStyle>
          <a:p>
            <a:fld id="{10AA99AE-6A35-4C1E-8082-A4A87B5CA521}" type="slidenum">
              <a:rPr lang="ru-RU" smtClean="0"/>
              <a:pPr/>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7">
            <a:extLst>
              <a:ext uri="{FF2B5EF4-FFF2-40B4-BE49-F238E27FC236}">
                <a16:creationId xmlns="" xmlns:a16="http://schemas.microsoft.com/office/drawing/2014/main" id="{19A166C2-0FC5-4C62-B1C8-A2E9D3DA35D5}"/>
              </a:ext>
            </a:extLst>
          </p:cNvPr>
          <p:cNvSpPr>
            <a:spLocks noGrp="1"/>
          </p:cNvSpPr>
          <p:nvPr>
            <p:ph type="body" sz="quarter" idx="14"/>
          </p:nvPr>
        </p:nvSpPr>
        <p:spPr>
          <a:xfrm>
            <a:off x="3317875"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6" name="Текст 7">
            <a:extLst>
              <a:ext uri="{FF2B5EF4-FFF2-40B4-BE49-F238E27FC236}">
                <a16:creationId xmlns="" xmlns:a16="http://schemas.microsoft.com/office/drawing/2014/main" id="{7DF90D02-C38A-4C8E-BE27-B09AFCC1C4C3}"/>
              </a:ext>
            </a:extLst>
          </p:cNvPr>
          <p:cNvSpPr>
            <a:spLocks noGrp="1"/>
          </p:cNvSpPr>
          <p:nvPr>
            <p:ph type="body" sz="quarter" idx="15"/>
          </p:nvPr>
        </p:nvSpPr>
        <p:spPr>
          <a:xfrm>
            <a:off x="6203950"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Текст 7">
            <a:extLst>
              <a:ext uri="{FF2B5EF4-FFF2-40B4-BE49-F238E27FC236}">
                <a16:creationId xmlns="" xmlns:a16="http://schemas.microsoft.com/office/drawing/2014/main" id="{FDC2D01E-6E23-46AF-88FD-5810F4C0FE17}"/>
              </a:ext>
            </a:extLst>
          </p:cNvPr>
          <p:cNvSpPr>
            <a:spLocks noGrp="1"/>
          </p:cNvSpPr>
          <p:nvPr>
            <p:ph type="body" sz="quarter" idx="16"/>
          </p:nvPr>
        </p:nvSpPr>
        <p:spPr>
          <a:xfrm>
            <a:off x="9090025" y="1971675"/>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8" name="Текст 7">
            <a:extLst>
              <a:ext uri="{FF2B5EF4-FFF2-40B4-BE49-F238E27FC236}">
                <a16:creationId xmlns="" xmlns:a16="http://schemas.microsoft.com/office/drawing/2014/main" id="{8CD2E874-F798-449B-AF52-6E5199286590}"/>
              </a:ext>
            </a:extLst>
          </p:cNvPr>
          <p:cNvSpPr>
            <a:spLocks noGrp="1"/>
          </p:cNvSpPr>
          <p:nvPr>
            <p:ph type="body" sz="quarter" idx="17"/>
          </p:nvPr>
        </p:nvSpPr>
        <p:spPr>
          <a:xfrm>
            <a:off x="433388"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9" name="Текст 7">
            <a:extLst>
              <a:ext uri="{FF2B5EF4-FFF2-40B4-BE49-F238E27FC236}">
                <a16:creationId xmlns="" xmlns:a16="http://schemas.microsoft.com/office/drawing/2014/main" id="{8D8FCC09-FB67-4021-814D-A90AB3AA440A}"/>
              </a:ext>
            </a:extLst>
          </p:cNvPr>
          <p:cNvSpPr>
            <a:spLocks noGrp="1"/>
          </p:cNvSpPr>
          <p:nvPr>
            <p:ph type="body" sz="quarter" idx="18"/>
          </p:nvPr>
        </p:nvSpPr>
        <p:spPr>
          <a:xfrm>
            <a:off x="3317875"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Текст 7">
            <a:extLst>
              <a:ext uri="{FF2B5EF4-FFF2-40B4-BE49-F238E27FC236}">
                <a16:creationId xmlns="" xmlns:a16="http://schemas.microsoft.com/office/drawing/2014/main" id="{F12346B4-8A43-495A-AB40-34684AAD887E}"/>
              </a:ext>
            </a:extLst>
          </p:cNvPr>
          <p:cNvSpPr>
            <a:spLocks noGrp="1"/>
          </p:cNvSpPr>
          <p:nvPr>
            <p:ph type="body" sz="quarter" idx="19"/>
          </p:nvPr>
        </p:nvSpPr>
        <p:spPr>
          <a:xfrm>
            <a:off x="6203950"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1" name="Текст 7">
            <a:extLst>
              <a:ext uri="{FF2B5EF4-FFF2-40B4-BE49-F238E27FC236}">
                <a16:creationId xmlns="" xmlns:a16="http://schemas.microsoft.com/office/drawing/2014/main" id="{5159B785-97A0-4186-AABD-4FE1A5BAF4B6}"/>
              </a:ext>
            </a:extLst>
          </p:cNvPr>
          <p:cNvSpPr>
            <a:spLocks noGrp="1"/>
          </p:cNvSpPr>
          <p:nvPr>
            <p:ph type="body" sz="quarter" idx="20"/>
          </p:nvPr>
        </p:nvSpPr>
        <p:spPr>
          <a:xfrm>
            <a:off x="9090025" y="4189628"/>
            <a:ext cx="2665412" cy="1847850"/>
          </a:xfrm>
        </p:spPr>
        <p:txBody>
          <a:bodyPr/>
          <a:lstStyle>
            <a:lvl1pPr>
              <a:defRPr sz="1400"/>
            </a:lvl1pPr>
            <a:lvl2pPr>
              <a:defRPr sz="1400"/>
            </a:lvl2pPr>
            <a:lvl3pPr>
              <a:defRPr sz="1400"/>
            </a:lvl3pPr>
            <a:lvl4pPr>
              <a:defRPr sz="1400"/>
            </a:lvl4pPr>
            <a:lvl5pP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090538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Текст и изображ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 xmlns:a16="http://schemas.microsoft.com/office/drawing/2014/main" id="{F2E04EFD-558E-42EB-B3D8-20C5D2FB0271}"/>
              </a:ext>
            </a:extLst>
          </p:cNvPr>
          <p:cNvSpPr>
            <a:spLocks noGrp="1"/>
          </p:cNvSpPr>
          <p:nvPr>
            <p:ph type="ftr" sz="quarter" idx="11"/>
          </p:nvPr>
        </p:nvSpPr>
        <p:spPr/>
        <p:txBody>
          <a:body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t>‹#›</a:t>
            </a:fld>
            <a:endParaRPr lang="ru-RU" dirty="0"/>
          </a:p>
        </p:txBody>
      </p:sp>
      <p:sp>
        <p:nvSpPr>
          <p:cNvPr id="8" name="Текст 7">
            <a:extLst>
              <a:ext uri="{FF2B5EF4-FFF2-40B4-BE49-F238E27FC236}">
                <a16:creationId xmlns="" xmlns:a16="http://schemas.microsoft.com/office/drawing/2014/main" id="{09DE3508-AAB2-4123-AB8D-333ED8A7D197}"/>
              </a:ext>
            </a:extLst>
          </p:cNvPr>
          <p:cNvSpPr>
            <a:spLocks noGrp="1"/>
          </p:cNvSpPr>
          <p:nvPr>
            <p:ph type="body" sz="quarter" idx="13"/>
          </p:nvPr>
        </p:nvSpPr>
        <p:spPr>
          <a:xfrm>
            <a:off x="433388" y="1971675"/>
            <a:ext cx="5554662" cy="4452938"/>
          </a:xfrm>
        </p:spPr>
        <p:txBody>
          <a:bodyPr>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9">
            <a:extLst>
              <a:ext uri="{FF2B5EF4-FFF2-40B4-BE49-F238E27FC236}">
                <a16:creationId xmlns="" xmlns:a16="http://schemas.microsoft.com/office/drawing/2014/main" id="{E8D4A6F7-58EA-4D29-AE28-88336ABCCFAB}"/>
              </a:ext>
            </a:extLst>
          </p:cNvPr>
          <p:cNvSpPr>
            <a:spLocks noGrp="1"/>
          </p:cNvSpPr>
          <p:nvPr>
            <p:ph type="pic" sz="quarter" idx="14"/>
          </p:nvPr>
        </p:nvSpPr>
        <p:spPr>
          <a:xfrm>
            <a:off x="6203951" y="1971675"/>
            <a:ext cx="5554659" cy="4452938"/>
          </a:xfrm>
          <a:solidFill>
            <a:schemeClr val="bg2"/>
          </a:solidFill>
        </p:spPr>
        <p:txBody>
          <a:bodyPr/>
          <a:lstStyle/>
          <a:p>
            <a:endParaRPr lang="ru-RU" dirty="0"/>
          </a:p>
        </p:txBody>
      </p:sp>
    </p:spTree>
    <p:extLst>
      <p:ext uri="{BB962C8B-B14F-4D97-AF65-F5344CB8AC3E}">
        <p14:creationId xmlns:p14="http://schemas.microsoft.com/office/powerpoint/2010/main" val="665193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9"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image" Target="../media/image20.svg"/><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image" Target="../media/image1.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45F56CF-2AEF-4193-83AF-48D8AA396BAD}"/>
              </a:ext>
            </a:extLst>
          </p:cNvPr>
          <p:cNvSpPr>
            <a:spLocks noGrp="1"/>
          </p:cNvSpPr>
          <p:nvPr>
            <p:ph type="title"/>
          </p:nvPr>
        </p:nvSpPr>
        <p:spPr>
          <a:xfrm>
            <a:off x="433387" y="1107506"/>
            <a:ext cx="11325225" cy="606994"/>
          </a:xfrm>
          <a:prstGeom prst="rect">
            <a:avLst/>
          </a:prstGeom>
        </p:spPr>
        <p:txBody>
          <a:bodyPr vert="horz" lIns="0" tIns="0" rIns="0" bIns="0" rtlCol="0" anchor="t" anchorCtr="0">
            <a:normAutofit/>
          </a:bodyPr>
          <a:lstStyle/>
          <a:p>
            <a:r>
              <a:rPr lang="ru-RU" dirty="0"/>
              <a:t>Образец заголовка</a:t>
            </a:r>
          </a:p>
        </p:txBody>
      </p:sp>
      <p:sp>
        <p:nvSpPr>
          <p:cNvPr id="3" name="Текст 2">
            <a:extLst>
              <a:ext uri="{FF2B5EF4-FFF2-40B4-BE49-F238E27FC236}">
                <a16:creationId xmlns="" xmlns:a16="http://schemas.microsoft.com/office/drawing/2014/main" id="{8DEABFE4-ED0F-4CD1-9EC3-8D558C175CE6}"/>
              </a:ext>
            </a:extLst>
          </p:cNvPr>
          <p:cNvSpPr>
            <a:spLocks noGrp="1"/>
          </p:cNvSpPr>
          <p:nvPr>
            <p:ph type="body" idx="1"/>
          </p:nvPr>
        </p:nvSpPr>
        <p:spPr>
          <a:xfrm>
            <a:off x="438153" y="1975652"/>
            <a:ext cx="11320460" cy="2761445"/>
          </a:xfrm>
          <a:prstGeom prst="rect">
            <a:avLst/>
          </a:prstGeom>
        </p:spPr>
        <p:txBody>
          <a:bodyPr vert="horz" lIns="0" tIns="0" rIns="0" bIns="0" rtlCol="0">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5" name="Нижний колонтитул 4">
            <a:extLst>
              <a:ext uri="{FF2B5EF4-FFF2-40B4-BE49-F238E27FC236}">
                <a16:creationId xmlns="" xmlns:a16="http://schemas.microsoft.com/office/drawing/2014/main" id="{795DE65F-AEC4-42F8-AE14-6CFCF7F12CD5}"/>
              </a:ext>
            </a:extLst>
          </p:cNvPr>
          <p:cNvSpPr>
            <a:spLocks noGrp="1"/>
          </p:cNvSpPr>
          <p:nvPr>
            <p:ph type="ftr" sz="quarter" idx="3"/>
          </p:nvPr>
        </p:nvSpPr>
        <p:spPr>
          <a:xfrm>
            <a:off x="2357438" y="431800"/>
            <a:ext cx="8439150" cy="324001"/>
          </a:xfrm>
          <a:prstGeom prst="rect">
            <a:avLst/>
          </a:prstGeom>
        </p:spPr>
        <p:txBody>
          <a:bodyPr vert="horz" lIns="0" tIns="0" rIns="0" bIns="0" rtlCol="0" anchor="ctr"/>
          <a:lstStyle>
            <a:lvl1pPr algn="l">
              <a:defRPr sz="1200">
                <a:solidFill>
                  <a:schemeClr val="tx2"/>
                </a:solidFill>
                <a:latin typeface="Arial" panose="020B0604020202020204" pitchFamily="34" charset="0"/>
                <a:cs typeface="Arial" panose="020B0604020202020204" pitchFamily="34" charset="0"/>
              </a:defRPr>
            </a:lvl1p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58F2AC6-6672-44E2-A8A9-32EB81226948}"/>
              </a:ext>
            </a:extLst>
          </p:cNvPr>
          <p:cNvSpPr>
            <a:spLocks noGrp="1"/>
          </p:cNvSpPr>
          <p:nvPr>
            <p:ph type="sldNum" sz="quarter" idx="4"/>
          </p:nvPr>
        </p:nvSpPr>
        <p:spPr>
          <a:xfrm>
            <a:off x="11014074" y="431801"/>
            <a:ext cx="744537" cy="324000"/>
          </a:xfrm>
          <a:prstGeom prst="rect">
            <a:avLst/>
          </a:prstGeom>
        </p:spPr>
        <p:txBody>
          <a:bodyPr vert="horz" lIns="0" tIns="0" rIns="0" bIns="0" rtlCol="0" anchor="ctr"/>
          <a:lstStyle>
            <a:lvl1pPr algn="r">
              <a:defRPr sz="1600" b="1">
                <a:solidFill>
                  <a:schemeClr val="tx2"/>
                </a:solidFill>
                <a:latin typeface="Arial" panose="020B0604020202020204" pitchFamily="34" charset="0"/>
                <a:cs typeface="Arial" panose="020B0604020202020204" pitchFamily="34" charset="0"/>
              </a:defRPr>
            </a:lvl1pPr>
          </a:lstStyle>
          <a:p>
            <a:fld id="{10AA99AE-6A35-4C1E-8082-A4A87B5CA521}" type="slidenum">
              <a:rPr lang="ru-RU" smtClean="0"/>
              <a:pPr/>
              <a:t>‹#›</a:t>
            </a:fld>
            <a:endParaRPr lang="ru-RU" dirty="0"/>
          </a:p>
        </p:txBody>
      </p:sp>
      <p:cxnSp>
        <p:nvCxnSpPr>
          <p:cNvPr id="22" name="Прямая соединительная линия 21">
            <a:extLst>
              <a:ext uri="{FF2B5EF4-FFF2-40B4-BE49-F238E27FC236}">
                <a16:creationId xmlns="" xmlns:a16="http://schemas.microsoft.com/office/drawing/2014/main" id="{1CB045B0-C148-4BCB-A129-CADC19CDA1E7}"/>
              </a:ext>
            </a:extLst>
          </p:cNvPr>
          <p:cNvCxnSpPr/>
          <p:nvPr userDrawn="1"/>
        </p:nvCxnSpPr>
        <p:spPr>
          <a:xfrm>
            <a:off x="433388" y="866775"/>
            <a:ext cx="11325225"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Рисунок 8">
            <a:extLst>
              <a:ext uri="{FF2B5EF4-FFF2-40B4-BE49-F238E27FC236}">
                <a16:creationId xmlns="" xmlns:a16="http://schemas.microsoft.com/office/drawing/2014/main" id="{DD8C4910-12A5-47A1-A219-F6CDF997B2AA}"/>
              </a:ext>
            </a:extLst>
          </p:cNvPr>
          <p:cNvPicPr>
            <a:picLocks noChangeAspect="1"/>
          </p:cNvPicPr>
          <p:nvPr userDrawn="1"/>
        </p:nvPicPr>
        <p:blipFill>
          <a:blip r:embed="rId30">
            <a:extLst>
              <a:ext uri="{96DAC541-7B7A-43D3-8B79-37D633B846F1}">
                <asvg:svgBlip xmlns="" xmlns:asvg="http://schemas.microsoft.com/office/drawing/2016/SVG/main" r:embed="rId33"/>
              </a:ext>
            </a:extLst>
          </a:blip>
          <a:stretch>
            <a:fillRect/>
          </a:stretch>
        </p:blipFill>
        <p:spPr>
          <a:xfrm>
            <a:off x="433388" y="431800"/>
            <a:ext cx="1266826" cy="316707"/>
          </a:xfrm>
          <a:prstGeom prst="rect">
            <a:avLst/>
          </a:prstGeom>
        </p:spPr>
      </p:pic>
    </p:spTree>
    <p:extLst>
      <p:ext uri="{BB962C8B-B14F-4D97-AF65-F5344CB8AC3E}">
        <p14:creationId xmlns:p14="http://schemas.microsoft.com/office/powerpoint/2010/main" val="32489409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70" r:id="rId3"/>
    <p:sldLayoutId id="2147483661" r:id="rId4"/>
    <p:sldLayoutId id="2147483671" r:id="rId5"/>
    <p:sldLayoutId id="2147483672" r:id="rId6"/>
    <p:sldLayoutId id="2147483658" r:id="rId7"/>
    <p:sldLayoutId id="2147483657" r:id="rId8"/>
    <p:sldLayoutId id="2147483650" r:id="rId9"/>
    <p:sldLayoutId id="2147483651" r:id="rId10"/>
    <p:sldLayoutId id="2147483652" r:id="rId11"/>
    <p:sldLayoutId id="2147483669" r:id="rId12"/>
    <p:sldLayoutId id="2147483653" r:id="rId13"/>
    <p:sldLayoutId id="2147483654" r:id="rId14"/>
    <p:sldLayoutId id="2147483655" r:id="rId15"/>
    <p:sldLayoutId id="2147483656" r:id="rId16"/>
    <p:sldLayoutId id="2147483668" r:id="rId17"/>
    <p:sldLayoutId id="2147483662" r:id="rId18"/>
    <p:sldLayoutId id="2147483673" r:id="rId19"/>
    <p:sldLayoutId id="2147483674" r:id="rId20"/>
    <p:sldLayoutId id="2147483663" r:id="rId21"/>
    <p:sldLayoutId id="2147483675" r:id="rId22"/>
    <p:sldLayoutId id="2147483676" r:id="rId23"/>
    <p:sldLayoutId id="2147483666" r:id="rId24"/>
    <p:sldLayoutId id="2147483667" r:id="rId25"/>
    <p:sldLayoutId id="2147483664" r:id="rId26"/>
    <p:sldLayoutId id="2147483665" r:id="rId27"/>
    <p:sldLayoutId id="2147483688" r:id="rId28"/>
  </p:sldLayoutIdLst>
  <p:hf hdr="0" ftr="0" dt="0"/>
  <p:txStyles>
    <p:title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047">
          <p15:clr>
            <a:srgbClr val="F26B43"/>
          </p15:clr>
        </p15:guide>
        <p15:guide id="2" pos="7407">
          <p15:clr>
            <a:srgbClr val="F26B43"/>
          </p15:clr>
        </p15:guide>
        <p15:guide id="3" pos="273">
          <p15:clr>
            <a:srgbClr val="F26B43"/>
          </p15:clr>
        </p15:guide>
        <p15:guide id="4" orient="horz" pos="272">
          <p15:clr>
            <a:srgbClr val="F26B43"/>
          </p15:clr>
        </p15:guide>
        <p15:guide id="5" pos="879">
          <p15:clr>
            <a:srgbClr val="F26B43"/>
          </p15:clr>
        </p15:guide>
        <p15:guide id="6" pos="741">
          <p15:clr>
            <a:srgbClr val="F26B43"/>
          </p15:clr>
        </p15:guide>
        <p15:guide id="7" pos="1368">
          <p15:clr>
            <a:srgbClr val="F26B43"/>
          </p15:clr>
        </p15:guide>
        <p15:guide id="8" pos="1485">
          <p15:clr>
            <a:srgbClr val="F26B43"/>
          </p15:clr>
        </p15:guide>
        <p15:guide id="9" pos="1952">
          <p15:clr>
            <a:srgbClr val="F26B43"/>
          </p15:clr>
        </p15:guide>
        <p15:guide id="10" pos="2090">
          <p15:clr>
            <a:srgbClr val="F26B43"/>
          </p15:clr>
        </p15:guide>
        <p15:guide id="11" pos="2547">
          <p15:clr>
            <a:srgbClr val="F26B43"/>
          </p15:clr>
        </p15:guide>
        <p15:guide id="12" pos="2696">
          <p15:clr>
            <a:srgbClr val="F26B43"/>
          </p15:clr>
        </p15:guide>
        <p15:guide id="13" pos="3165">
          <p15:clr>
            <a:srgbClr val="F26B43"/>
          </p15:clr>
        </p15:guide>
        <p15:guide id="14" pos="3300">
          <p15:clr>
            <a:srgbClr val="F26B43"/>
          </p15:clr>
        </p15:guide>
        <p15:guide id="15" pos="3772">
          <p15:clr>
            <a:srgbClr val="F26B43"/>
          </p15:clr>
        </p15:guide>
        <p15:guide id="16" pos="3908">
          <p15:clr>
            <a:srgbClr val="F26B43"/>
          </p15:clr>
        </p15:guide>
        <p15:guide id="17" pos="4377">
          <p15:clr>
            <a:srgbClr val="F26B43"/>
          </p15:clr>
        </p15:guide>
        <p15:guide id="18" pos="4512">
          <p15:clr>
            <a:srgbClr val="F26B43"/>
          </p15:clr>
        </p15:guide>
        <p15:guide id="19" pos="4985">
          <p15:clr>
            <a:srgbClr val="F26B43"/>
          </p15:clr>
        </p15:guide>
        <p15:guide id="20" pos="5118">
          <p15:clr>
            <a:srgbClr val="F26B43"/>
          </p15:clr>
        </p15:guide>
        <p15:guide id="21" pos="5589">
          <p15:clr>
            <a:srgbClr val="F26B43"/>
          </p15:clr>
        </p15:guide>
        <p15:guide id="22" pos="5726">
          <p15:clr>
            <a:srgbClr val="F26B43"/>
          </p15:clr>
        </p15:guide>
        <p15:guide id="23" pos="6195">
          <p15:clr>
            <a:srgbClr val="F26B43"/>
          </p15:clr>
        </p15:guide>
        <p15:guide id="24" pos="6332">
          <p15:clr>
            <a:srgbClr val="F26B43"/>
          </p15:clr>
        </p15:guide>
        <p15:guide id="25" pos="6801">
          <p15:clr>
            <a:srgbClr val="F26B43"/>
          </p15:clr>
        </p15:guide>
        <p15:guide id="26" pos="6938">
          <p15:clr>
            <a:srgbClr val="F26B43"/>
          </p15:clr>
        </p15:guide>
        <p15:guide id="27" orient="horz" pos="2160">
          <p15:clr>
            <a:srgbClr val="F26B43"/>
          </p15:clr>
        </p15:guide>
        <p15:guide id="28" orient="horz" pos="696">
          <p15:clr>
            <a:srgbClr val="F26B43"/>
          </p15:clr>
        </p15:guide>
        <p15:guide id="29" orient="horz" pos="1242">
          <p15:clr>
            <a:srgbClr val="F26B43"/>
          </p15:clr>
        </p15:guide>
        <p15:guide id="30" orient="horz" pos="10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32816" y="867155"/>
            <a:ext cx="11325225" cy="0"/>
          </a:xfrm>
          <a:custGeom>
            <a:avLst/>
            <a:gdLst/>
            <a:ahLst/>
            <a:cxnLst/>
            <a:rect l="l" t="t" r="r" b="b"/>
            <a:pathLst>
              <a:path w="11325225">
                <a:moveTo>
                  <a:pt x="0" y="0"/>
                </a:moveTo>
                <a:lnTo>
                  <a:pt x="11325225" y="0"/>
                </a:lnTo>
              </a:path>
            </a:pathLst>
          </a:custGeom>
          <a:ln w="6096">
            <a:solidFill>
              <a:srgbClr val="87898D"/>
            </a:solidFill>
          </a:ln>
        </p:spPr>
        <p:txBody>
          <a:bodyPr wrap="square" lIns="0" tIns="0" rIns="0" bIns="0" rtlCol="0"/>
          <a:lstStyle/>
          <a:p>
            <a:endParaRPr/>
          </a:p>
        </p:txBody>
      </p:sp>
      <p:pic>
        <p:nvPicPr>
          <p:cNvPr id="17" name="bg object 17"/>
          <p:cNvPicPr/>
          <p:nvPr/>
        </p:nvPicPr>
        <p:blipFill>
          <a:blip r:embed="rId9" cstate="print"/>
          <a:stretch>
            <a:fillRect/>
          </a:stretch>
        </p:blipFill>
        <p:spPr>
          <a:xfrm>
            <a:off x="432816" y="437387"/>
            <a:ext cx="1239011" cy="304800"/>
          </a:xfrm>
          <a:prstGeom prst="rect">
            <a:avLst/>
          </a:prstGeom>
        </p:spPr>
      </p:pic>
      <p:sp>
        <p:nvSpPr>
          <p:cNvPr id="2" name="Holder 2"/>
          <p:cNvSpPr>
            <a:spLocks noGrp="1"/>
          </p:cNvSpPr>
          <p:nvPr>
            <p:ph type="title"/>
          </p:nvPr>
        </p:nvSpPr>
        <p:spPr>
          <a:xfrm>
            <a:off x="2344927" y="425322"/>
            <a:ext cx="4424045" cy="312547"/>
          </a:xfrm>
          <a:prstGeom prst="rect">
            <a:avLst/>
          </a:prstGeom>
        </p:spPr>
        <p:txBody>
          <a:bodyPr wrap="square" lIns="0" tIns="0" rIns="0" bIns="0">
            <a:spAutoFit/>
          </a:bodyPr>
          <a:lstStyle>
            <a:lvl1pPr>
              <a:defRPr sz="1800" b="0" i="0">
                <a:solidFill>
                  <a:srgbClr val="87898D"/>
                </a:solidFill>
                <a:latin typeface="Microsoft Sans Serif"/>
                <a:cs typeface="Microsoft Sans Serif"/>
              </a:defRPr>
            </a:lvl1pPr>
          </a:lstStyle>
          <a:p>
            <a:endParaRPr/>
          </a:p>
        </p:txBody>
      </p:sp>
      <p:sp>
        <p:nvSpPr>
          <p:cNvPr id="3" name="Holder 3"/>
          <p:cNvSpPr>
            <a:spLocks noGrp="1"/>
          </p:cNvSpPr>
          <p:nvPr>
            <p:ph type="body" idx="1"/>
          </p:nvPr>
        </p:nvSpPr>
        <p:spPr>
          <a:xfrm>
            <a:off x="509117" y="1994661"/>
            <a:ext cx="10848975" cy="2494915"/>
          </a:xfrm>
          <a:prstGeom prst="rect">
            <a:avLst/>
          </a:prstGeom>
        </p:spPr>
        <p:txBody>
          <a:bodyPr wrap="square" lIns="0" tIns="0" rIns="0" bIns="0">
            <a:spAutoFit/>
          </a:bodyPr>
          <a:lstStyle>
            <a:lvl1pPr>
              <a:defRPr sz="18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r>
              <a:rPr lang="ru-RU" smtClean="0"/>
              <a:t>Внесение изменений в сведения о ОООЦВ/ЦД/ОИС, содержащиеся в реестрах</a:t>
            </a:r>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7729740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45F56CF-2AEF-4193-83AF-48D8AA396BAD}"/>
              </a:ext>
            </a:extLst>
          </p:cNvPr>
          <p:cNvSpPr>
            <a:spLocks noGrp="1"/>
          </p:cNvSpPr>
          <p:nvPr>
            <p:ph type="title"/>
          </p:nvPr>
        </p:nvSpPr>
        <p:spPr>
          <a:xfrm>
            <a:off x="433387" y="1107506"/>
            <a:ext cx="11325225" cy="606994"/>
          </a:xfrm>
          <a:prstGeom prst="rect">
            <a:avLst/>
          </a:prstGeom>
        </p:spPr>
        <p:txBody>
          <a:bodyPr vert="horz" lIns="0" tIns="0" rIns="0" bIns="0" rtlCol="0" anchor="t" anchorCtr="0">
            <a:normAutofit/>
          </a:bodyPr>
          <a:lstStyle/>
          <a:p>
            <a:r>
              <a:rPr lang="ru-RU" dirty="0"/>
              <a:t>Образец заголовка</a:t>
            </a:r>
          </a:p>
        </p:txBody>
      </p:sp>
      <p:sp>
        <p:nvSpPr>
          <p:cNvPr id="3" name="Текст 2">
            <a:extLst>
              <a:ext uri="{FF2B5EF4-FFF2-40B4-BE49-F238E27FC236}">
                <a16:creationId xmlns="" xmlns:a16="http://schemas.microsoft.com/office/drawing/2014/main" id="{8DEABFE4-ED0F-4CD1-9EC3-8D558C175CE6}"/>
              </a:ext>
            </a:extLst>
          </p:cNvPr>
          <p:cNvSpPr>
            <a:spLocks noGrp="1"/>
          </p:cNvSpPr>
          <p:nvPr>
            <p:ph type="body" idx="1"/>
          </p:nvPr>
        </p:nvSpPr>
        <p:spPr>
          <a:xfrm>
            <a:off x="438153" y="1975652"/>
            <a:ext cx="11320460" cy="2761445"/>
          </a:xfrm>
          <a:prstGeom prst="rect">
            <a:avLst/>
          </a:prstGeom>
        </p:spPr>
        <p:txBody>
          <a:bodyPr vert="horz" lIns="0" tIns="0" rIns="0" bIns="0" rtlCol="0">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5" name="Нижний колонтитул 4">
            <a:extLst>
              <a:ext uri="{FF2B5EF4-FFF2-40B4-BE49-F238E27FC236}">
                <a16:creationId xmlns="" xmlns:a16="http://schemas.microsoft.com/office/drawing/2014/main" id="{795DE65F-AEC4-42F8-AE14-6CFCF7F12CD5}"/>
              </a:ext>
            </a:extLst>
          </p:cNvPr>
          <p:cNvSpPr>
            <a:spLocks noGrp="1"/>
          </p:cNvSpPr>
          <p:nvPr>
            <p:ph type="ftr" sz="quarter" idx="3"/>
          </p:nvPr>
        </p:nvSpPr>
        <p:spPr>
          <a:xfrm>
            <a:off x="2357438" y="431800"/>
            <a:ext cx="8439150" cy="324001"/>
          </a:xfrm>
          <a:prstGeom prst="rect">
            <a:avLst/>
          </a:prstGeom>
        </p:spPr>
        <p:txBody>
          <a:bodyPr vert="horz" lIns="0" tIns="0" rIns="0" bIns="0" rtlCol="0" anchor="ctr"/>
          <a:lstStyle>
            <a:lvl1pPr algn="l">
              <a:defRPr sz="1200">
                <a:solidFill>
                  <a:schemeClr val="tx2"/>
                </a:solidFill>
                <a:latin typeface="Arial" panose="020B0604020202020204" pitchFamily="34" charset="0"/>
                <a:cs typeface="Arial" panose="020B0604020202020204" pitchFamily="34" charset="0"/>
              </a:defRPr>
            </a:lvl1pPr>
          </a:lstStyle>
          <a:p>
            <a:r>
              <a:rPr lang="ru-RU" smtClean="0"/>
              <a:t>Внесение изменений в сведения о ОООЦВ/ЦД/ОИС, содержащиеся в реестрах</a:t>
            </a:r>
            <a:endParaRPr lang="ru-RU" dirty="0"/>
          </a:p>
        </p:txBody>
      </p:sp>
      <p:sp>
        <p:nvSpPr>
          <p:cNvPr id="6" name="Номер слайда 5">
            <a:extLst>
              <a:ext uri="{FF2B5EF4-FFF2-40B4-BE49-F238E27FC236}">
                <a16:creationId xmlns="" xmlns:a16="http://schemas.microsoft.com/office/drawing/2014/main" id="{758F2AC6-6672-44E2-A8A9-32EB81226948}"/>
              </a:ext>
            </a:extLst>
          </p:cNvPr>
          <p:cNvSpPr>
            <a:spLocks noGrp="1"/>
          </p:cNvSpPr>
          <p:nvPr>
            <p:ph type="sldNum" sz="quarter" idx="4"/>
          </p:nvPr>
        </p:nvSpPr>
        <p:spPr>
          <a:xfrm>
            <a:off x="11014074" y="431801"/>
            <a:ext cx="744537" cy="324000"/>
          </a:xfrm>
          <a:prstGeom prst="rect">
            <a:avLst/>
          </a:prstGeom>
        </p:spPr>
        <p:txBody>
          <a:bodyPr vert="horz" lIns="0" tIns="0" rIns="0" bIns="0" rtlCol="0" anchor="ctr"/>
          <a:lstStyle>
            <a:lvl1pPr algn="r">
              <a:defRPr sz="1600" b="1">
                <a:solidFill>
                  <a:schemeClr val="tx2"/>
                </a:solidFill>
                <a:latin typeface="Arial" panose="020B0604020202020204" pitchFamily="34" charset="0"/>
                <a:cs typeface="Arial" panose="020B0604020202020204" pitchFamily="34" charset="0"/>
              </a:defRPr>
            </a:lvl1pPr>
          </a:lstStyle>
          <a:p>
            <a:fld id="{10AA99AE-6A35-4C1E-8082-A4A87B5CA521}" type="slidenum">
              <a:rPr lang="ru-RU" smtClean="0"/>
              <a:pPr/>
              <a:t>‹#›</a:t>
            </a:fld>
            <a:endParaRPr lang="ru-RU" dirty="0"/>
          </a:p>
        </p:txBody>
      </p:sp>
      <p:cxnSp>
        <p:nvCxnSpPr>
          <p:cNvPr id="22" name="Прямая соединительная линия 21">
            <a:extLst>
              <a:ext uri="{FF2B5EF4-FFF2-40B4-BE49-F238E27FC236}">
                <a16:creationId xmlns="" xmlns:a16="http://schemas.microsoft.com/office/drawing/2014/main" id="{1CB045B0-C148-4BCB-A129-CADC19CDA1E7}"/>
              </a:ext>
            </a:extLst>
          </p:cNvPr>
          <p:cNvCxnSpPr/>
          <p:nvPr userDrawn="1"/>
        </p:nvCxnSpPr>
        <p:spPr>
          <a:xfrm>
            <a:off x="433388" y="866775"/>
            <a:ext cx="11325225"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Рисунок 8">
            <a:extLst>
              <a:ext uri="{FF2B5EF4-FFF2-40B4-BE49-F238E27FC236}">
                <a16:creationId xmlns="" xmlns:a16="http://schemas.microsoft.com/office/drawing/2014/main" id="{DD8C4910-12A5-47A1-A219-F6CDF997B2AA}"/>
              </a:ext>
            </a:extLst>
          </p:cNvPr>
          <p:cNvPicPr>
            <a:picLocks noChangeAspect="1"/>
          </p:cNvPicPr>
          <p:nvPr userDrawn="1"/>
        </p:nvPicPr>
        <p:blipFill>
          <a:blip r:embed="rId31">
            <a:extLst>
              <a:ext uri="{96DAC541-7B7A-43D3-8B79-37D633B846F1}">
                <asvg:svgBlip xmlns:asvg="http://schemas.microsoft.com/office/drawing/2016/SVG/main" xmlns="" r:embed="rId33"/>
              </a:ext>
            </a:extLst>
          </a:blip>
          <a:stretch>
            <a:fillRect/>
          </a:stretch>
        </p:blipFill>
        <p:spPr>
          <a:xfrm>
            <a:off x="433388" y="431800"/>
            <a:ext cx="1266826" cy="316707"/>
          </a:xfrm>
          <a:prstGeom prst="rect">
            <a:avLst/>
          </a:prstGeom>
        </p:spPr>
      </p:pic>
    </p:spTree>
    <p:extLst>
      <p:ext uri="{BB962C8B-B14F-4D97-AF65-F5344CB8AC3E}">
        <p14:creationId xmlns:p14="http://schemas.microsoft.com/office/powerpoint/2010/main" val="92648038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Lst>
  <p:hf hdr="0" ftr="0" dt="0"/>
  <p:txStyles>
    <p:title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047">
          <p15:clr>
            <a:srgbClr val="F26B43"/>
          </p15:clr>
        </p15:guide>
        <p15:guide id="2" pos="7407">
          <p15:clr>
            <a:srgbClr val="F26B43"/>
          </p15:clr>
        </p15:guide>
        <p15:guide id="3" pos="273">
          <p15:clr>
            <a:srgbClr val="F26B43"/>
          </p15:clr>
        </p15:guide>
        <p15:guide id="4" orient="horz" pos="272">
          <p15:clr>
            <a:srgbClr val="F26B43"/>
          </p15:clr>
        </p15:guide>
        <p15:guide id="5" pos="879">
          <p15:clr>
            <a:srgbClr val="F26B43"/>
          </p15:clr>
        </p15:guide>
        <p15:guide id="6" pos="741">
          <p15:clr>
            <a:srgbClr val="F26B43"/>
          </p15:clr>
        </p15:guide>
        <p15:guide id="7" pos="1368">
          <p15:clr>
            <a:srgbClr val="F26B43"/>
          </p15:clr>
        </p15:guide>
        <p15:guide id="8" pos="1485">
          <p15:clr>
            <a:srgbClr val="F26B43"/>
          </p15:clr>
        </p15:guide>
        <p15:guide id="9" pos="1952">
          <p15:clr>
            <a:srgbClr val="F26B43"/>
          </p15:clr>
        </p15:guide>
        <p15:guide id="10" pos="2090">
          <p15:clr>
            <a:srgbClr val="F26B43"/>
          </p15:clr>
        </p15:guide>
        <p15:guide id="11" pos="2547">
          <p15:clr>
            <a:srgbClr val="F26B43"/>
          </p15:clr>
        </p15:guide>
        <p15:guide id="12" pos="2696">
          <p15:clr>
            <a:srgbClr val="F26B43"/>
          </p15:clr>
        </p15:guide>
        <p15:guide id="13" pos="3165">
          <p15:clr>
            <a:srgbClr val="F26B43"/>
          </p15:clr>
        </p15:guide>
        <p15:guide id="14" pos="3300">
          <p15:clr>
            <a:srgbClr val="F26B43"/>
          </p15:clr>
        </p15:guide>
        <p15:guide id="15" pos="3772">
          <p15:clr>
            <a:srgbClr val="F26B43"/>
          </p15:clr>
        </p15:guide>
        <p15:guide id="16" pos="3908">
          <p15:clr>
            <a:srgbClr val="F26B43"/>
          </p15:clr>
        </p15:guide>
        <p15:guide id="17" pos="4377">
          <p15:clr>
            <a:srgbClr val="F26B43"/>
          </p15:clr>
        </p15:guide>
        <p15:guide id="18" pos="4512">
          <p15:clr>
            <a:srgbClr val="F26B43"/>
          </p15:clr>
        </p15:guide>
        <p15:guide id="19" pos="4985">
          <p15:clr>
            <a:srgbClr val="F26B43"/>
          </p15:clr>
        </p15:guide>
        <p15:guide id="20" pos="5118">
          <p15:clr>
            <a:srgbClr val="F26B43"/>
          </p15:clr>
        </p15:guide>
        <p15:guide id="21" pos="5589">
          <p15:clr>
            <a:srgbClr val="F26B43"/>
          </p15:clr>
        </p15:guide>
        <p15:guide id="22" pos="5726">
          <p15:clr>
            <a:srgbClr val="F26B43"/>
          </p15:clr>
        </p15:guide>
        <p15:guide id="23" pos="6195">
          <p15:clr>
            <a:srgbClr val="F26B43"/>
          </p15:clr>
        </p15:guide>
        <p15:guide id="24" pos="6332">
          <p15:clr>
            <a:srgbClr val="F26B43"/>
          </p15:clr>
        </p15:guide>
        <p15:guide id="25" pos="6801">
          <p15:clr>
            <a:srgbClr val="F26B43"/>
          </p15:clr>
        </p15:guide>
        <p15:guide id="26" pos="6938">
          <p15:clr>
            <a:srgbClr val="F26B43"/>
          </p15:clr>
        </p15:guide>
        <p15:guide id="27" orient="horz" pos="2160">
          <p15:clr>
            <a:srgbClr val="F26B43"/>
          </p15:clr>
        </p15:guide>
        <p15:guide id="28" orient="horz" pos="696">
          <p15:clr>
            <a:srgbClr val="F26B43"/>
          </p15:clr>
        </p15:guide>
        <p15:guide id="29" orient="horz" pos="1242">
          <p15:clr>
            <a:srgbClr val="F26B43"/>
          </p15:clr>
        </p15:guide>
        <p15:guide id="30" orient="horz" pos="10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 Id="rId11" Type="http://schemas.openxmlformats.org/officeDocument/2006/relationships/image" Target="../media/image17.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png"/><Relationship Id="rId7" Type="http://schemas.openxmlformats.org/officeDocument/2006/relationships/image" Target="../media/image27.sv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3.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 Id="rId11" Type="http://schemas.openxmlformats.org/officeDocument/2006/relationships/image" Target="../media/image17.svg"/></Relationships>
</file>

<file path=ppt/slides/_rels/slide19.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notesSlide" Target="../notesSlides/notesSlide10.xml"/><Relationship Id="rId7" Type="http://schemas.openxmlformats.org/officeDocument/2006/relationships/oleObject" Target="../embeddings/oleObject2.bin"/><Relationship Id="rId2" Type="http://schemas.openxmlformats.org/officeDocument/2006/relationships/slideLayout" Target="../slideLayouts/slideLayout8.xml"/><Relationship Id="rId1" Type="http://schemas.openxmlformats.org/officeDocument/2006/relationships/vmlDrawing" Target="../drawings/vmlDrawing2.vml"/><Relationship Id="rId6" Type="http://schemas.openxmlformats.org/officeDocument/2006/relationships/image" Target="../media/image25.svg"/><Relationship Id="rId10"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26.emf"/></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16.svg"/></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hyperlink" Target="https://rutube.ru/video/private/ec9048a447737525adc50452ec73896f/?p=A0TyKDj54nePJupRWQXLPw"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8.xml"/><Relationship Id="rId11" Type="http://schemas.openxmlformats.org/officeDocument/2006/relationships/image" Target="../media/image13.sv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hyperlink" Target="https://rutube.ru/video/private/ec9048a447737525adc50452ec73896f/?p=A0TyKDj54nePJupRWQXLPw"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35.png"/><Relationship Id="rId4" Type="http://schemas.openxmlformats.org/officeDocument/2006/relationships/hyperlink" Target="https://portal5.cbr.ru/"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hyperlink" Target="http://cbr.ru/content/document/file/139006/instruction_form.pdf" TargetMode="Externa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50.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11" Type="http://schemas.openxmlformats.org/officeDocument/2006/relationships/image" Target="../media/image29.svg"/><Relationship Id="rId9" Type="http://schemas.openxmlformats.org/officeDocument/2006/relationships/image" Target="../media/image15.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35.xml"/><Relationship Id="rId5" Type="http://schemas.openxmlformats.org/officeDocument/2006/relationships/image" Target="../media/image16.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image" Target="../media/image16.svg"/></Relationships>
</file>

<file path=ppt/slides/_rels/slide8.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notesSlide" Target="../notesSlides/notesSlide6.xml"/><Relationship Id="rId7"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6" Type="http://schemas.openxmlformats.org/officeDocument/2006/relationships/image" Target="../media/image25.sv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hyperlink" Target="https://rutube.ru/video/private/ec9048a447737525adc50452ec73896f/?p=A0TyKDj54nePJupRWQXLPw" TargetMode="External"/><Relationship Id="rId2" Type="http://schemas.openxmlformats.org/officeDocument/2006/relationships/image" Target="../media/image19.emf"/><Relationship Id="rId1" Type="http://schemas.openxmlformats.org/officeDocument/2006/relationships/slideLayout" Target="../slideLayouts/slideLayout8.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 xmlns:a16="http://schemas.microsoft.com/office/drawing/2014/main" id="{A2BDF602-1014-19CA-4190-69191BD34411}"/>
              </a:ext>
            </a:extLst>
          </p:cNvPr>
          <p:cNvSpPr txBox="1"/>
          <p:nvPr/>
        </p:nvSpPr>
        <p:spPr>
          <a:xfrm>
            <a:off x="380998" y="2655650"/>
            <a:ext cx="4737848" cy="584775"/>
          </a:xfrm>
          <a:prstGeom prst="rect">
            <a:avLst/>
          </a:prstGeom>
          <a:noFill/>
        </p:spPr>
        <p:txBody>
          <a:bodyPr wrap="square">
            <a:spAutoFit/>
          </a:bodyPr>
          <a:lstStyle/>
          <a:p>
            <a:r>
              <a:rPr lang="ru-RU" sz="3200" dirty="0" smtClean="0">
                <a:solidFill>
                  <a:schemeClr val="bg1"/>
                </a:solidFill>
              </a:rPr>
              <a:t>Допуск к деятельности</a:t>
            </a:r>
          </a:p>
        </p:txBody>
      </p:sp>
      <p:sp>
        <p:nvSpPr>
          <p:cNvPr id="9" name="TextBox 8">
            <a:extLst>
              <a:ext uri="{FF2B5EF4-FFF2-40B4-BE49-F238E27FC236}">
                <a16:creationId xmlns="" xmlns:a16="http://schemas.microsoft.com/office/drawing/2014/main" id="{E4CF12F5-0894-83AB-1049-B1F2578F7359}"/>
              </a:ext>
            </a:extLst>
          </p:cNvPr>
          <p:cNvSpPr txBox="1"/>
          <p:nvPr/>
        </p:nvSpPr>
        <p:spPr>
          <a:xfrm>
            <a:off x="757084" y="3416145"/>
            <a:ext cx="5348748" cy="1569660"/>
          </a:xfrm>
          <a:prstGeom prst="rect">
            <a:avLst/>
          </a:prstGeom>
          <a:noFill/>
        </p:spPr>
        <p:txBody>
          <a:bodyPr wrap="square">
            <a:spAutoFit/>
          </a:bodyPr>
          <a:lstStyle/>
          <a:p>
            <a:pPr marL="285750" indent="-285750">
              <a:buFont typeface="Symbol" panose="05050102010706020507" pitchFamily="18" charset="2"/>
              <a:buChar char=""/>
            </a:pPr>
            <a:r>
              <a:rPr lang="ru-RU" sz="1600" dirty="0">
                <a:solidFill>
                  <a:schemeClr val="bg1"/>
                </a:solidFill>
              </a:rPr>
              <a:t>о</a:t>
            </a:r>
            <a:r>
              <a:rPr lang="ru-RU" sz="1600" dirty="0" smtClean="0">
                <a:solidFill>
                  <a:schemeClr val="bg1"/>
                </a:solidFill>
              </a:rPr>
              <a:t>рганизаций</a:t>
            </a:r>
            <a:r>
              <a:rPr lang="en-US" sz="1600" dirty="0">
                <a:solidFill>
                  <a:schemeClr val="bg1"/>
                </a:solidFill>
              </a:rPr>
              <a:t>, </a:t>
            </a:r>
            <a:r>
              <a:rPr lang="ru-RU" sz="1600" dirty="0">
                <a:solidFill>
                  <a:schemeClr val="bg1"/>
                </a:solidFill>
              </a:rPr>
              <a:t>осуществляющих обмен цифровых валют</a:t>
            </a:r>
          </a:p>
          <a:p>
            <a:pPr marL="285750" indent="-285750">
              <a:buFont typeface="Symbol" panose="05050102010706020507" pitchFamily="18" charset="2"/>
              <a:buChar char=""/>
            </a:pPr>
            <a:r>
              <a:rPr lang="ru-RU" sz="1600" dirty="0">
                <a:solidFill>
                  <a:schemeClr val="bg1"/>
                </a:solidFill>
              </a:rPr>
              <a:t>ц</a:t>
            </a:r>
            <a:r>
              <a:rPr lang="ru-RU" sz="1600" dirty="0" smtClean="0">
                <a:solidFill>
                  <a:schemeClr val="bg1"/>
                </a:solidFill>
              </a:rPr>
              <a:t>ифровых </a:t>
            </a:r>
            <a:r>
              <a:rPr lang="ru-RU" sz="1600" dirty="0">
                <a:solidFill>
                  <a:schemeClr val="bg1"/>
                </a:solidFill>
              </a:rPr>
              <a:t>депозитариев</a:t>
            </a:r>
          </a:p>
          <a:p>
            <a:pPr marL="285750" indent="-285750">
              <a:buFont typeface="Symbol" panose="05050102010706020507" pitchFamily="18" charset="2"/>
              <a:buChar char=""/>
            </a:pPr>
            <a:r>
              <a:rPr lang="ru-RU" sz="1600" dirty="0">
                <a:solidFill>
                  <a:schemeClr val="bg1"/>
                </a:solidFill>
              </a:rPr>
              <a:t>о</a:t>
            </a:r>
            <a:r>
              <a:rPr lang="ru-RU" sz="1600" dirty="0" smtClean="0">
                <a:solidFill>
                  <a:schemeClr val="bg1"/>
                </a:solidFill>
              </a:rPr>
              <a:t>ператоров </a:t>
            </a:r>
            <a:r>
              <a:rPr lang="ru-RU" sz="1600" dirty="0">
                <a:solidFill>
                  <a:schemeClr val="bg1"/>
                </a:solidFill>
              </a:rPr>
              <a:t>информационных систем</a:t>
            </a:r>
            <a:r>
              <a:rPr lang="en-US" sz="1600" dirty="0">
                <a:solidFill>
                  <a:schemeClr val="bg1"/>
                </a:solidFill>
              </a:rPr>
              <a:t>, </a:t>
            </a:r>
            <a:r>
              <a:rPr lang="ru-RU" sz="1600" dirty="0">
                <a:solidFill>
                  <a:schemeClr val="bg1"/>
                </a:solidFill>
              </a:rPr>
              <a:t>в которых осуществляется выпуск цифровых финансовых активов </a:t>
            </a:r>
          </a:p>
        </p:txBody>
      </p:sp>
      <p:sp>
        <p:nvSpPr>
          <p:cNvPr id="10" name="TextBox 9">
            <a:extLst>
              <a:ext uri="{FF2B5EF4-FFF2-40B4-BE49-F238E27FC236}">
                <a16:creationId xmlns="" xmlns:a16="http://schemas.microsoft.com/office/drawing/2014/main" id="{CDE1E9A7-8FB0-299E-9051-81D2E1E48FBE}"/>
              </a:ext>
            </a:extLst>
          </p:cNvPr>
          <p:cNvSpPr txBox="1"/>
          <p:nvPr/>
        </p:nvSpPr>
        <p:spPr>
          <a:xfrm>
            <a:off x="380998" y="5566789"/>
            <a:ext cx="5195777" cy="523220"/>
          </a:xfrm>
          <a:prstGeom prst="rect">
            <a:avLst/>
          </a:prstGeom>
          <a:noFill/>
        </p:spPr>
        <p:txBody>
          <a:bodyPr wrap="square" rtlCol="0">
            <a:spAutoFit/>
          </a:bodyPr>
          <a:lstStyle/>
          <a:p>
            <a:r>
              <a:rPr lang="ru-RU" sz="1400" dirty="0">
                <a:solidFill>
                  <a:schemeClr val="bg1"/>
                </a:solidFill>
              </a:rPr>
              <a:t>Департамент допуска и прекращения </a:t>
            </a:r>
            <a:r>
              <a:rPr lang="ru-RU" sz="1400" dirty="0" smtClean="0">
                <a:solidFill>
                  <a:schemeClr val="bg1"/>
                </a:solidFill>
              </a:rPr>
              <a:t/>
            </a:r>
            <a:br>
              <a:rPr lang="ru-RU" sz="1400" dirty="0" smtClean="0">
                <a:solidFill>
                  <a:schemeClr val="bg1"/>
                </a:solidFill>
              </a:rPr>
            </a:br>
            <a:r>
              <a:rPr lang="ru-RU" sz="1400" dirty="0" smtClean="0">
                <a:solidFill>
                  <a:schemeClr val="bg1"/>
                </a:solidFill>
              </a:rPr>
              <a:t>деятельности </a:t>
            </a:r>
            <a:r>
              <a:rPr lang="ru-RU" sz="1400" dirty="0">
                <a:solidFill>
                  <a:schemeClr val="bg1"/>
                </a:solidFill>
              </a:rPr>
              <a:t>финансовых организаций</a:t>
            </a:r>
          </a:p>
        </p:txBody>
      </p:sp>
      <p:sp>
        <p:nvSpPr>
          <p:cNvPr id="11" name="TextBox 10">
            <a:extLst>
              <a:ext uri="{FF2B5EF4-FFF2-40B4-BE49-F238E27FC236}">
                <a16:creationId xmlns="" xmlns:a16="http://schemas.microsoft.com/office/drawing/2014/main" id="{297830B3-7684-337C-DE91-627297535F36}"/>
              </a:ext>
            </a:extLst>
          </p:cNvPr>
          <p:cNvSpPr txBox="1"/>
          <p:nvPr/>
        </p:nvSpPr>
        <p:spPr>
          <a:xfrm>
            <a:off x="380998" y="6090009"/>
            <a:ext cx="1316514" cy="307777"/>
          </a:xfrm>
          <a:prstGeom prst="rect">
            <a:avLst/>
          </a:prstGeom>
          <a:noFill/>
        </p:spPr>
        <p:txBody>
          <a:bodyPr wrap="none" rtlCol="0">
            <a:spAutoFit/>
          </a:bodyPr>
          <a:lstStyle/>
          <a:p>
            <a:r>
              <a:rPr lang="ru-RU" sz="1400" dirty="0" smtClean="0">
                <a:solidFill>
                  <a:schemeClr val="bg1"/>
                </a:solidFill>
              </a:rPr>
              <a:t>Август</a:t>
            </a:r>
            <a:r>
              <a:rPr lang="en-US" sz="1400" dirty="0" smtClean="0">
                <a:solidFill>
                  <a:schemeClr val="bg1"/>
                </a:solidFill>
              </a:rPr>
              <a:t> </a:t>
            </a:r>
            <a:r>
              <a:rPr lang="ru-RU" sz="1400" dirty="0">
                <a:solidFill>
                  <a:schemeClr val="bg1"/>
                </a:solidFill>
              </a:rPr>
              <a:t>2026 г</a:t>
            </a:r>
            <a:r>
              <a:rPr lang="en-US" sz="1400" dirty="0">
                <a:solidFill>
                  <a:schemeClr val="bg1"/>
                </a:solidFill>
              </a:rPr>
              <a:t>.</a:t>
            </a:r>
            <a:endParaRPr lang="ru-RU" sz="1400" dirty="0">
              <a:solidFill>
                <a:schemeClr val="bg1"/>
              </a:solidFill>
            </a:endParaRPr>
          </a:p>
        </p:txBody>
      </p:sp>
    </p:spTree>
    <p:extLst>
      <p:ext uri="{BB962C8B-B14F-4D97-AF65-F5344CB8AC3E}">
        <p14:creationId xmlns:p14="http://schemas.microsoft.com/office/powerpoint/2010/main" val="1879206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2" y="1132385"/>
            <a:ext cx="12192001" cy="5819206"/>
          </a:xfrm>
          <a:prstGeom prst="round2SameRect">
            <a:avLst/>
          </a:prstGeom>
          <a:solidFill>
            <a:srgbClr val="EBF0F3"/>
          </a:solidFill>
          <a:ln w="7620">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lang="ru-RU" dirty="0">
              <a:solidFill>
                <a:schemeClr val="lt1"/>
              </a:solidFill>
            </a:endParaRPr>
          </a:p>
        </p:txBody>
      </p:sp>
      <p:sp>
        <p:nvSpPr>
          <p:cNvPr id="11" name="Прямоугольник 10"/>
          <p:cNvSpPr/>
          <p:nvPr/>
        </p:nvSpPr>
        <p:spPr>
          <a:xfrm>
            <a:off x="347671" y="2210717"/>
            <a:ext cx="11410940" cy="1831271"/>
          </a:xfrm>
          <a:prstGeom prst="rect">
            <a:avLst/>
          </a:prstGeom>
        </p:spPr>
        <p:txBody>
          <a:bodyPr wrap="square">
            <a:spAutoFit/>
          </a:bodyPr>
          <a:lstStyle/>
          <a:p>
            <a:pPr>
              <a:spcAft>
                <a:spcPts val="1200"/>
              </a:spcAft>
            </a:pPr>
            <a:r>
              <a:rPr lang="ru-RU" sz="1400" dirty="0" smtClean="0"/>
              <a:t>3. </a:t>
            </a:r>
            <a:r>
              <a:rPr lang="ru-RU" sz="1400" b="1" dirty="0" smtClean="0"/>
              <a:t>Документы </a:t>
            </a:r>
            <a:r>
              <a:rPr lang="ru-RU" sz="1400" b="1" dirty="0" smtClean="0">
                <a:solidFill>
                  <a:srgbClr val="000000"/>
                </a:solidFill>
                <a:ea typeface="Calibri" panose="020F0502020204030204" pitchFamily="34" charset="0"/>
                <a:cs typeface="Times New Roman" panose="02020603050405020304" pitchFamily="18" charset="0"/>
              </a:rPr>
              <a:t>в отношении акционеров (участников) </a:t>
            </a:r>
            <a:r>
              <a:rPr lang="ru-RU" sz="1400" dirty="0" smtClean="0">
                <a:solidFill>
                  <a:srgbClr val="000000"/>
                </a:solidFill>
                <a:ea typeface="Calibri" panose="020F0502020204030204" pitchFamily="34" charset="0"/>
                <a:cs typeface="Times New Roman" panose="02020603050405020304" pitchFamily="18" charset="0"/>
              </a:rPr>
              <a:t>ЮЛ, </a:t>
            </a:r>
            <a:r>
              <a:rPr lang="ru-RU" sz="1400" dirty="0" smtClean="0">
                <a:ea typeface="Calibri" panose="020F0502020204030204" pitchFamily="34" charset="0"/>
                <a:cs typeface="Times New Roman" panose="02020603050405020304" pitchFamily="18" charset="0"/>
              </a:rPr>
              <a:t>владеющих более 10% акций </a:t>
            </a:r>
            <a:r>
              <a:rPr lang="ru-RU" sz="1400" dirty="0" smtClean="0">
                <a:solidFill>
                  <a:srgbClr val="000000"/>
                </a:solidFill>
                <a:ea typeface="Calibri" panose="020F0502020204030204" pitchFamily="34" charset="0"/>
                <a:cs typeface="Times New Roman" panose="02020603050405020304" pitchFamily="18" charset="0"/>
              </a:rPr>
              <a:t>(долей) ЮЛ, акционеров (участников) ЮЛ, владеющих 10 и менее </a:t>
            </a:r>
            <a:r>
              <a:rPr lang="ru-RU" sz="1400" dirty="0">
                <a:solidFill>
                  <a:srgbClr val="000000"/>
                </a:solidFill>
                <a:ea typeface="Calibri" panose="020F0502020204030204" pitchFamily="34" charset="0"/>
                <a:cs typeface="Times New Roman" panose="02020603050405020304" pitchFamily="18" charset="0"/>
              </a:rPr>
              <a:t>%</a:t>
            </a:r>
            <a:r>
              <a:rPr lang="ru-RU" sz="1400" dirty="0" smtClean="0">
                <a:solidFill>
                  <a:srgbClr val="000000"/>
                </a:solidFill>
                <a:ea typeface="Calibri" panose="020F0502020204030204" pitchFamily="34" charset="0"/>
                <a:cs typeface="Times New Roman" panose="02020603050405020304" pitchFamily="18" charset="0"/>
              </a:rPr>
              <a:t> акций (долей) ЮЛ, и входящих в состав группы лиц, </a:t>
            </a:r>
            <a:r>
              <a:rPr lang="ru-RU" sz="1400" dirty="0" smtClean="0">
                <a:ea typeface="Calibri" panose="020F0502020204030204" pitchFamily="34" charset="0"/>
                <a:cs typeface="Times New Roman" panose="02020603050405020304" pitchFamily="18" charset="0"/>
              </a:rPr>
              <a:t>владеющей более 10 % акций (долей) ЮЛ, лиц, осуществляющих контроль в отношении указанных акционеров (участников) ЮЛ (</a:t>
            </a:r>
            <a:r>
              <a:rPr lang="ru-RU" sz="1400" i="1" dirty="0" smtClean="0">
                <a:ea typeface="Calibri" panose="020F0502020204030204" pitchFamily="34" charset="0"/>
                <a:cs typeface="Times New Roman" panose="02020603050405020304" pitchFamily="18" charset="0"/>
              </a:rPr>
              <a:t>в соответствии с абзацем вторым пункта 3, пунктами 4-6 Указания Банка России от 12.01.2026 № 7278-У)</a:t>
            </a:r>
            <a:r>
              <a:rPr lang="ru-RU" sz="1400" i="1" spc="30" dirty="0" smtClean="0">
                <a:solidFill>
                  <a:schemeClr val="accent1">
                    <a:lumMod val="75000"/>
                  </a:schemeClr>
                </a:solidFill>
                <a:latin typeface="Stem "/>
                <a:cs typeface="Arial" panose="020B0604020202020204" pitchFamily="34" charset="0"/>
              </a:rPr>
              <a:t>.</a:t>
            </a:r>
            <a:endParaRPr lang="ru-RU" sz="1400" i="1" spc="30" dirty="0">
              <a:solidFill>
                <a:schemeClr val="accent1">
                  <a:lumMod val="75000"/>
                </a:schemeClr>
              </a:solidFill>
              <a:latin typeface="Stem "/>
              <a:cs typeface="Arial" panose="020B0604020202020204" pitchFamily="34" charset="0"/>
            </a:endParaRPr>
          </a:p>
          <a:p>
            <a:pPr>
              <a:spcAft>
                <a:spcPts val="600"/>
              </a:spcAft>
            </a:pPr>
            <a:r>
              <a:rPr lang="ru-RU" sz="1400" spc="-30" dirty="0" smtClean="0">
                <a:ea typeface="Calibri" panose="020F0502020204030204" pitchFamily="34" charset="0"/>
                <a:cs typeface="Times New Roman" panose="02020603050405020304" pitchFamily="18" charset="0"/>
              </a:rPr>
              <a:t>4. </a:t>
            </a:r>
            <a:r>
              <a:rPr lang="ru-RU" sz="1400" b="1" spc="-30" dirty="0" smtClean="0">
                <a:ea typeface="Calibri" panose="020F0502020204030204" pitchFamily="34" charset="0"/>
                <a:cs typeface="Times New Roman" panose="02020603050405020304" pitchFamily="18" charset="0"/>
              </a:rPr>
              <a:t>План мероприятий </a:t>
            </a:r>
            <a:r>
              <a:rPr lang="ru-RU" sz="1400" spc="-30" dirty="0" smtClean="0">
                <a:ea typeface="Calibri" panose="020F0502020204030204" pitchFamily="34" charset="0"/>
                <a:cs typeface="Times New Roman" panose="02020603050405020304" pitchFamily="18" charset="0"/>
              </a:rPr>
              <a:t>по приведению деятельности </a:t>
            </a:r>
            <a:r>
              <a:rPr lang="ru-RU" sz="1400" b="1" spc="-30" dirty="0" smtClean="0">
                <a:ea typeface="Calibri" panose="020F0502020204030204" pitchFamily="34" charset="0"/>
                <a:cs typeface="Times New Roman" panose="02020603050405020304" pitchFamily="18" charset="0"/>
              </a:rPr>
              <a:t>ЦД в соответствие </a:t>
            </a:r>
            <a:r>
              <a:rPr lang="ru-RU" sz="1400" b="1" spc="-30" dirty="0">
                <a:ea typeface="Calibri" panose="020F0502020204030204" pitchFamily="34" charset="0"/>
                <a:cs typeface="Times New Roman" panose="02020603050405020304" pitchFamily="18" charset="0"/>
              </a:rPr>
              <a:t>с требованиями по защите информации и </a:t>
            </a:r>
            <a:r>
              <a:rPr lang="ru-RU" sz="1400" b="1" spc="-30" dirty="0" smtClean="0">
                <a:ea typeface="Calibri" panose="020F0502020204030204" pitchFamily="34" charset="0"/>
                <a:cs typeface="Times New Roman" panose="02020603050405020304" pitchFamily="18" charset="0"/>
              </a:rPr>
              <a:t>операционной надежности </a:t>
            </a:r>
            <a:r>
              <a:rPr lang="ru-RU" sz="1400" i="1" spc="30" dirty="0">
                <a:solidFill>
                  <a:schemeClr val="accent1">
                    <a:lumMod val="75000"/>
                  </a:schemeClr>
                </a:solidFill>
                <a:latin typeface="Stem "/>
                <a:cs typeface="Arial" panose="020B0604020202020204" pitchFamily="34" charset="0"/>
              </a:rPr>
              <a:t>(в отношении ЮЛ, намеревающегося получить право на осуществление деятельности ЦД</a:t>
            </a:r>
            <a:r>
              <a:rPr lang="ru-RU" sz="1400" i="1" spc="30" dirty="0" smtClean="0">
                <a:solidFill>
                  <a:schemeClr val="accent1">
                    <a:lumMod val="75000"/>
                  </a:schemeClr>
                </a:solidFill>
                <a:latin typeface="Stem "/>
                <a:cs typeface="Arial" panose="020B0604020202020204" pitchFamily="34" charset="0"/>
              </a:rPr>
              <a:t>).</a:t>
            </a:r>
            <a:endParaRPr lang="ru-RU" sz="1400" i="1" spc="30" dirty="0">
              <a:solidFill>
                <a:schemeClr val="accent1">
                  <a:lumMod val="75000"/>
                </a:schemeClr>
              </a:solidFill>
              <a:latin typeface="Stem "/>
              <a:cs typeface="Arial" panose="020B0604020202020204" pitchFamily="34" charset="0"/>
            </a:endParaRPr>
          </a:p>
          <a:p>
            <a:pPr>
              <a:spcAft>
                <a:spcPts val="600"/>
              </a:spcAft>
            </a:pPr>
            <a:endParaRPr lang="ru-RU" sz="1400" i="1" spc="30" dirty="0">
              <a:solidFill>
                <a:schemeClr val="accent1">
                  <a:lumMod val="75000"/>
                </a:schemeClr>
              </a:solidFill>
              <a:latin typeface="Stem "/>
              <a:cs typeface="Arial" panose="020B0604020202020204" pitchFamily="34" charset="0"/>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10</a:t>
            </a:fld>
            <a:endParaRPr lang="ru-RU" dirty="0"/>
          </a:p>
        </p:txBody>
      </p:sp>
      <p:sp>
        <p:nvSpPr>
          <p:cNvPr id="6"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
        <p:nvSpPr>
          <p:cNvPr id="7"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о </a:t>
            </a:r>
            <a:r>
              <a:rPr lang="ru-RU" sz="1800" b="1" spc="-30" dirty="0">
                <a:solidFill>
                  <a:schemeClr val="accent1">
                    <a:lumMod val="75000"/>
                  </a:schemeClr>
                </a:solidFill>
              </a:rPr>
              <a:t>допуске </a:t>
            </a:r>
            <a:r>
              <a:rPr lang="ru-RU" sz="1800" b="1" spc="-30" dirty="0" smtClean="0">
                <a:solidFill>
                  <a:schemeClr val="accent1">
                    <a:lumMod val="75000"/>
                  </a:schemeClr>
                </a:solidFill>
              </a:rPr>
              <a:t>ОООЦВ/ЦД в </a:t>
            </a:r>
            <a:r>
              <a:rPr lang="ru-RU" sz="1800" b="1" spc="-30" dirty="0">
                <a:solidFill>
                  <a:schemeClr val="accent1">
                    <a:lumMod val="75000"/>
                  </a:schemeClr>
                </a:solidFill>
              </a:rPr>
              <a:t>рамках </a:t>
            </a:r>
            <a:r>
              <a:rPr lang="ru-RU" sz="1800" b="1" spc="-30" dirty="0" smtClean="0">
                <a:solidFill>
                  <a:schemeClr val="accent1">
                    <a:lumMod val="75000"/>
                  </a:schemeClr>
                </a:solidFill>
              </a:rPr>
              <a:t>УПД (3/3)</a:t>
            </a:r>
            <a:endParaRPr lang="en-US" sz="1800" b="1" spc="-30" dirty="0">
              <a:solidFill>
                <a:schemeClr val="accent1">
                  <a:lumMod val="75000"/>
                </a:schemeClr>
              </a:solidFill>
            </a:endParaRPr>
          </a:p>
        </p:txBody>
      </p:sp>
    </p:spTree>
    <p:extLst>
      <p:ext uri="{BB962C8B-B14F-4D97-AF65-F5344CB8AC3E}">
        <p14:creationId xmlns:p14="http://schemas.microsoft.com/office/powerpoint/2010/main" val="2823558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 xmlns:a16="http://schemas.microsoft.com/office/drawing/2014/main" id="{B3149B26-724C-43CF-8642-239C59F66311}"/>
              </a:ext>
            </a:extLst>
          </p:cNvPr>
          <p:cNvSpPr txBox="1">
            <a:spLocks/>
          </p:cNvSpPr>
          <p:nvPr/>
        </p:nvSpPr>
        <p:spPr>
          <a:xfrm>
            <a:off x="433386" y="1039400"/>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Документы в рамках допуска ОООЦВ/ЦД </a:t>
            </a:r>
            <a:r>
              <a:rPr lang="ru-RU" sz="1800" b="1" spc="-30" dirty="0" smtClean="0">
                <a:solidFill>
                  <a:schemeClr val="accent1">
                    <a:lumMod val="75000"/>
                  </a:schemeClr>
                </a:solidFill>
              </a:rPr>
              <a:t>предоставляются </a:t>
            </a:r>
            <a:r>
              <a:rPr lang="ru-RU" sz="1800" b="1" spc="-30" dirty="0">
                <a:solidFill>
                  <a:schemeClr val="accent1">
                    <a:lumMod val="75000"/>
                  </a:schemeClr>
                </a:solidFill>
              </a:rPr>
              <a:t>в </a:t>
            </a:r>
            <a:r>
              <a:rPr lang="ru-RU" sz="1800" b="1" spc="-30" dirty="0" smtClean="0">
                <a:solidFill>
                  <a:schemeClr val="accent1">
                    <a:lumMod val="75000"/>
                  </a:schemeClr>
                </a:solidFill>
              </a:rPr>
              <a:t>отношении (</a:t>
            </a:r>
            <a:r>
              <a:rPr lang="ru-RU" sz="1800" b="1" spc="-30" dirty="0">
                <a:solidFill>
                  <a:schemeClr val="accent1">
                    <a:lumMod val="75000"/>
                  </a:schemeClr>
                </a:solidFill>
              </a:rPr>
              <a:t>УПД</a:t>
            </a:r>
            <a:r>
              <a:rPr lang="ru-RU" sz="1800" b="1" spc="-30" dirty="0" smtClean="0">
                <a:solidFill>
                  <a:schemeClr val="accent1">
                    <a:lumMod val="75000"/>
                  </a:schemeClr>
                </a:solidFill>
              </a:rPr>
              <a:t>):</a:t>
            </a:r>
            <a:r>
              <a:rPr lang="ru-RU" sz="1800" b="1" spc="-30" dirty="0">
                <a:solidFill>
                  <a:schemeClr val="accent1">
                    <a:lumMod val="75000"/>
                  </a:schemeClr>
                </a:solidFill>
              </a:rPr>
              <a:t/>
            </a:r>
            <a:br>
              <a:rPr lang="ru-RU" sz="1800" b="1" spc="-30" dirty="0">
                <a:solidFill>
                  <a:schemeClr val="accent1">
                    <a:lumMod val="75000"/>
                  </a:schemeClr>
                </a:solidFill>
              </a:rPr>
            </a:br>
            <a:endParaRPr lang="ru-RU" sz="1800" b="1" spc="-30" dirty="0">
              <a:solidFill>
                <a:schemeClr val="accent1">
                  <a:lumMod val="75000"/>
                </a:schemeClr>
              </a:solidFill>
            </a:endParaRPr>
          </a:p>
        </p:txBody>
      </p:sp>
      <p:graphicFrame>
        <p:nvGraphicFramePr>
          <p:cNvPr id="8" name="Таблица 7"/>
          <p:cNvGraphicFramePr>
            <a:graphicFrameLocks noGrp="1"/>
          </p:cNvGraphicFramePr>
          <p:nvPr>
            <p:extLst>
              <p:ext uri="{D42A27DB-BD31-4B8C-83A1-F6EECF244321}">
                <p14:modId xmlns:p14="http://schemas.microsoft.com/office/powerpoint/2010/main" val="3086538666"/>
              </p:ext>
            </p:extLst>
          </p:nvPr>
        </p:nvGraphicFramePr>
        <p:xfrm>
          <a:off x="446546" y="1748914"/>
          <a:ext cx="11325225" cy="4776939"/>
        </p:xfrm>
        <a:graphic>
          <a:graphicData uri="http://schemas.openxmlformats.org/drawingml/2006/table">
            <a:tbl>
              <a:tblPr firstRow="1">
                <a:tableStyleId>{BC89EF96-8CEA-46FF-86C4-4CE0E7609802}</a:tableStyleId>
              </a:tblPr>
              <a:tblGrid>
                <a:gridCol w="3424239">
                  <a:extLst>
                    <a:ext uri="{9D8B030D-6E8A-4147-A177-3AD203B41FA5}">
                      <a16:colId xmlns="" xmlns:a16="http://schemas.microsoft.com/office/drawing/2014/main" val="1947934049"/>
                    </a:ext>
                  </a:extLst>
                </a:gridCol>
                <a:gridCol w="1790700">
                  <a:extLst>
                    <a:ext uri="{9D8B030D-6E8A-4147-A177-3AD203B41FA5}">
                      <a16:colId xmlns="" xmlns:a16="http://schemas.microsoft.com/office/drawing/2014/main" val="697194224"/>
                    </a:ext>
                  </a:extLst>
                </a:gridCol>
                <a:gridCol w="1657350">
                  <a:extLst>
                    <a:ext uri="{9D8B030D-6E8A-4147-A177-3AD203B41FA5}">
                      <a16:colId xmlns="" xmlns:a16="http://schemas.microsoft.com/office/drawing/2014/main" val="2734893886"/>
                    </a:ext>
                  </a:extLst>
                </a:gridCol>
                <a:gridCol w="4452936">
                  <a:extLst>
                    <a:ext uri="{9D8B030D-6E8A-4147-A177-3AD203B41FA5}">
                      <a16:colId xmlns="" xmlns:a16="http://schemas.microsoft.com/office/drawing/2014/main" val="3376973031"/>
                    </a:ext>
                  </a:extLst>
                </a:gridCol>
              </a:tblGrid>
              <a:tr h="440383">
                <a:tc>
                  <a:txBody>
                    <a:bodyPr/>
                    <a:lstStyle/>
                    <a:p>
                      <a:pPr indent="0" algn="ctr"/>
                      <a:r>
                        <a:rPr lang="ru" sz="1400" b="1" dirty="0" smtClean="0">
                          <a:solidFill>
                            <a:schemeClr val="tx1"/>
                          </a:solidFill>
                          <a:effectLst/>
                          <a:latin typeface="+mn-lt"/>
                        </a:rPr>
                        <a:t>Органы</a:t>
                      </a:r>
                      <a:r>
                        <a:rPr lang="ru" sz="1400" b="1" baseline="0" dirty="0" smtClean="0">
                          <a:solidFill>
                            <a:schemeClr val="tx1"/>
                          </a:solidFill>
                          <a:effectLst/>
                          <a:latin typeface="+mn-lt"/>
                        </a:rPr>
                        <a:t> управления /</a:t>
                      </a:r>
                      <a:br>
                        <a:rPr lang="ru" sz="1400" b="1" baseline="0" dirty="0" smtClean="0">
                          <a:solidFill>
                            <a:schemeClr val="tx1"/>
                          </a:solidFill>
                          <a:effectLst/>
                          <a:latin typeface="+mn-lt"/>
                        </a:rPr>
                      </a:br>
                      <a:r>
                        <a:rPr lang="ru" sz="1400" b="1" baseline="0" dirty="0" smtClean="0">
                          <a:solidFill>
                            <a:schemeClr val="tx1"/>
                          </a:solidFill>
                          <a:effectLst/>
                          <a:latin typeface="+mn-lt"/>
                        </a:rPr>
                        <a:t> должностные лица</a:t>
                      </a:r>
                      <a:endParaRPr lang="ru" sz="1400" b="1" dirty="0">
                        <a:solidFill>
                          <a:schemeClr val="tx1"/>
                        </a:solidFill>
                        <a:effectLst/>
                        <a:latin typeface="+mn-lt"/>
                      </a:endParaRPr>
                    </a:p>
                  </a:txBody>
                  <a:tcPr marL="0" marR="0" marT="0" marB="0" anchor="ctr">
                    <a:solidFill>
                      <a:schemeClr val="tx2">
                        <a:lumMod val="20000"/>
                        <a:lumOff val="80000"/>
                      </a:schemeClr>
                    </a:solidFill>
                  </a:tcPr>
                </a:tc>
                <a:tc>
                  <a:txBody>
                    <a:bodyPr/>
                    <a:lstStyle/>
                    <a:p>
                      <a:pPr marL="0" indent="0" algn="ctr"/>
                      <a:r>
                        <a:rPr lang="ru-RU" sz="1600" b="1" dirty="0" smtClean="0">
                          <a:solidFill>
                            <a:schemeClr val="tx1"/>
                          </a:solidFill>
                          <a:effectLst/>
                          <a:latin typeface="+mn-lt"/>
                        </a:rPr>
                        <a:t>ОООЦВ</a:t>
                      </a:r>
                      <a:endParaRPr lang="en-US" sz="1600" b="1" dirty="0">
                        <a:solidFill>
                          <a:schemeClr val="tx1"/>
                        </a:solidFill>
                        <a:effectLst/>
                        <a:latin typeface="+mn-lt"/>
                      </a:endParaRPr>
                    </a:p>
                  </a:txBody>
                  <a:tcPr marL="0" marR="0" marT="0" marB="0" anchor="ctr">
                    <a:solidFill>
                      <a:schemeClr val="tx2">
                        <a:lumMod val="20000"/>
                        <a:lumOff val="80000"/>
                      </a:schemeClr>
                    </a:solidFill>
                  </a:tcPr>
                </a:tc>
                <a:tc>
                  <a:txBody>
                    <a:bodyPr/>
                    <a:lstStyle/>
                    <a:p>
                      <a:pPr marL="0" indent="85725" algn="ctr"/>
                      <a:r>
                        <a:rPr lang="ru-RU" sz="1600" b="1" dirty="0" smtClean="0">
                          <a:solidFill>
                            <a:schemeClr val="tx1"/>
                          </a:solidFill>
                          <a:effectLst/>
                          <a:latin typeface="+mn-lt"/>
                        </a:rPr>
                        <a:t>ЦД</a:t>
                      </a:r>
                      <a:endParaRPr lang="en-US" sz="1600" b="1" dirty="0">
                        <a:solidFill>
                          <a:schemeClr val="tx1"/>
                        </a:solidFill>
                        <a:effectLst/>
                        <a:latin typeface="+mn-lt"/>
                      </a:endParaRPr>
                    </a:p>
                  </a:txBody>
                  <a:tcPr marL="0" marR="0" marT="0" marB="0" anchor="ctr">
                    <a:solidFill>
                      <a:schemeClr val="tx2">
                        <a:lumMod val="20000"/>
                        <a:lumOff val="80000"/>
                      </a:schemeClr>
                    </a:solidFill>
                  </a:tcPr>
                </a:tc>
                <a:tc>
                  <a:txBody>
                    <a:bodyPr/>
                    <a:lstStyle/>
                    <a:p>
                      <a:pPr indent="0" algn="ctr">
                        <a:tabLst>
                          <a:tab pos="3316288" algn="l"/>
                          <a:tab pos="3589338" algn="l"/>
                        </a:tabLst>
                      </a:pPr>
                      <a:r>
                        <a:rPr lang="ru-RU" sz="1400" b="1" dirty="0" smtClean="0">
                          <a:solidFill>
                            <a:schemeClr val="tx1"/>
                          </a:solidFill>
                          <a:effectLst/>
                          <a:latin typeface="+mn-lt"/>
                        </a:rPr>
                        <a:t>Примечание</a:t>
                      </a:r>
                      <a:endParaRPr lang="en-US" sz="1400" b="1" dirty="0">
                        <a:solidFill>
                          <a:schemeClr val="tx1"/>
                        </a:solidFill>
                        <a:effectLst/>
                        <a:latin typeface="+mn-lt"/>
                      </a:endParaRPr>
                    </a:p>
                  </a:txBody>
                  <a:tcPr marL="0" marR="0" marT="0" marB="0" anchor="ctr">
                    <a:solidFill>
                      <a:schemeClr val="tx2">
                        <a:lumMod val="20000"/>
                        <a:lumOff val="80000"/>
                      </a:schemeClr>
                    </a:solidFill>
                  </a:tcPr>
                </a:tc>
                <a:extLst>
                  <a:ext uri="{0D108BD9-81ED-4DB2-BD59-A6C34878D82A}">
                    <a16:rowId xmlns="" xmlns:a16="http://schemas.microsoft.com/office/drawing/2014/main" val="1530475637"/>
                  </a:ext>
                </a:extLst>
              </a:tr>
              <a:tr h="278470">
                <a:tc>
                  <a:txBody>
                    <a:bodyPr/>
                    <a:lstStyle/>
                    <a:p>
                      <a:pPr indent="0" algn="ctr"/>
                      <a:r>
                        <a:rPr lang="ru-RU" sz="1200" dirty="0" smtClean="0">
                          <a:latin typeface="+mn-lt"/>
                          <a:cs typeface="Arial" panose="020B0604020202020204" pitchFamily="34" charset="0"/>
                        </a:rPr>
                        <a:t>ЕИО</a:t>
                      </a:r>
                    </a:p>
                  </a:txBody>
                  <a:tcPr marL="0" marR="0" marT="0" marB="0" anchor="ctr"/>
                </a:tc>
                <a:tc>
                  <a:txBody>
                    <a:bodyPr/>
                    <a:lstStyle/>
                    <a:p>
                      <a:pPr marL="0" marR="0" indent="0" algn="ctr" defTabSz="71755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3917882742"/>
                  </a:ext>
                </a:extLst>
              </a:tr>
              <a:tr h="313721">
                <a:tc>
                  <a:txBody>
                    <a:bodyPr/>
                    <a:lstStyle/>
                    <a:p>
                      <a:pPr indent="0" algn="ctr"/>
                      <a:r>
                        <a:rPr lang="ru-RU" sz="1200" dirty="0" smtClean="0">
                          <a:latin typeface="+mn-lt"/>
                          <a:cs typeface="Arial" panose="020B0604020202020204" pitchFamily="34" charset="0"/>
                        </a:rPr>
                        <a:t>Члены КИО* </a:t>
                      </a:r>
                      <a:r>
                        <a:rPr lang="ru-RU" sz="1200" i="1" dirty="0" smtClean="0">
                          <a:latin typeface="+mn-lt"/>
                          <a:cs typeface="Arial" panose="020B0604020202020204" pitchFamily="34" charset="0"/>
                        </a:rPr>
                        <a:t>(при наличии)</a:t>
                      </a:r>
                      <a:endParaRPr lang="ru" sz="1200" i="1" dirty="0">
                        <a:latin typeface="+mn-lt"/>
                        <a:cs typeface="Arial" panose="020B0604020202020204" pitchFamily="34"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FD0000"/>
                          </a:solidFill>
                          <a:latin typeface="+mn-lt"/>
                        </a:rPr>
                        <a:t>X</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2190654910"/>
                  </a:ext>
                </a:extLst>
              </a:tr>
              <a:tr h="343515">
                <a:tc>
                  <a:txBody>
                    <a:bodyPr/>
                    <a:lstStyle/>
                    <a:p>
                      <a:pPr indent="0" algn="ctr"/>
                      <a:r>
                        <a:rPr lang="ru" sz="1200" dirty="0" smtClean="0">
                          <a:latin typeface="+mn-lt"/>
                          <a:cs typeface="Arial" panose="020B0604020202020204" pitchFamily="34" charset="0"/>
                        </a:rPr>
                        <a:t>Члены совета директоров </a:t>
                      </a:r>
                      <a:r>
                        <a:rPr lang="ru" sz="1200" i="1" baseline="0" dirty="0" smtClean="0">
                          <a:latin typeface="+mn-lt"/>
                          <a:cs typeface="Arial" panose="020B0604020202020204" pitchFamily="34" charset="0"/>
                        </a:rPr>
                        <a:t>(при наличии)</a:t>
                      </a:r>
                      <a:endParaRPr lang="ru" sz="1200" i="1" dirty="0">
                        <a:latin typeface="+mn-lt"/>
                        <a:cs typeface="Arial" panose="020B0604020202020204" pitchFamily="34"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FD0000"/>
                          </a:solidFill>
                          <a:latin typeface="+mn-lt"/>
                        </a:rPr>
                        <a:t>X</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3692265085"/>
                  </a:ext>
                </a:extLst>
              </a:tr>
              <a:tr h="610328">
                <a:tc>
                  <a:txBody>
                    <a:bodyPr/>
                    <a:lstStyle/>
                    <a:p>
                      <a:pPr indent="0" algn="ctr">
                        <a:lnSpc>
                          <a:spcPct val="105000"/>
                        </a:lnSpc>
                      </a:pPr>
                      <a:r>
                        <a:rPr lang="ru" sz="1200" dirty="0" smtClean="0">
                          <a:latin typeface="+mn-lt"/>
                          <a:cs typeface="Arial" panose="020B0604020202020204" pitchFamily="34" charset="0"/>
                        </a:rPr>
                        <a:t>Контролер</a:t>
                      </a:r>
                      <a:r>
                        <a:rPr lang="ru" sz="1200" baseline="0" dirty="0" smtClean="0">
                          <a:latin typeface="+mn-lt"/>
                          <a:cs typeface="Arial" panose="020B0604020202020204" pitchFamily="34" charset="0"/>
                        </a:rPr>
                        <a:t> (руководитель СВК)</a:t>
                      </a:r>
                      <a:endParaRPr lang="ru" sz="1200" dirty="0">
                        <a:latin typeface="+mn-lt"/>
                        <a:cs typeface="Arial" panose="020B0604020202020204" pitchFamily="34" charset="0"/>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i="0" dirty="0" smtClean="0">
                          <a:solidFill>
                            <a:srgbClr val="00AE50"/>
                          </a:solidFill>
                          <a:latin typeface="+mn-lt"/>
                        </a:rPr>
                        <a:t>✓</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b="1" i="0" dirty="0" smtClean="0">
                          <a:solidFill>
                            <a:schemeClr val="accent1">
                              <a:lumMod val="50000"/>
                            </a:schemeClr>
                          </a:solidFill>
                        </a:rPr>
                        <a:t>В отношении КО документы только по</a:t>
                      </a:r>
                    </a:p>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i="0" dirty="0" smtClean="0">
                          <a:ea typeface="Calibri" panose="020F0502020204030204" pitchFamily="34" charset="0"/>
                          <a:cs typeface="Times New Roman" panose="02020603050405020304" pitchFamily="18" charset="0"/>
                        </a:rPr>
                        <a:t>руководителю</a:t>
                      </a:r>
                      <a:r>
                        <a:rPr lang="ru-RU" sz="1200" i="0" baseline="0" dirty="0" smtClean="0">
                          <a:ea typeface="Calibri" panose="020F0502020204030204" pitchFamily="34" charset="0"/>
                          <a:cs typeface="Times New Roman" panose="02020603050405020304" pitchFamily="18" charset="0"/>
                        </a:rPr>
                        <a:t> </a:t>
                      </a:r>
                      <a:r>
                        <a:rPr lang="ru-RU" sz="1200" i="0" dirty="0" smtClean="0">
                          <a:ea typeface="Calibri" panose="020F0502020204030204" pitchFamily="34" charset="0"/>
                          <a:cs typeface="Times New Roman" panose="02020603050405020304" pitchFamily="18" charset="0"/>
                        </a:rPr>
                        <a:t>СВК</a:t>
                      </a:r>
                      <a:r>
                        <a:rPr lang="ru-RU" sz="1200" i="0" baseline="0" dirty="0" smtClean="0">
                          <a:ea typeface="Calibri" panose="020F0502020204030204" pitchFamily="34" charset="0"/>
                          <a:cs typeface="Times New Roman" panose="02020603050405020304" pitchFamily="18" charset="0"/>
                        </a:rPr>
                        <a:t> </a:t>
                      </a:r>
                      <a:r>
                        <a:rPr lang="ru-RU" sz="1200" i="0" dirty="0" smtClean="0">
                          <a:ea typeface="Calibri" panose="020F0502020204030204" pitchFamily="34" charset="0"/>
                          <a:cs typeface="Times New Roman" panose="02020603050405020304" pitchFamily="18" charset="0"/>
                        </a:rPr>
                        <a:t>исключительно</a:t>
                      </a:r>
                      <a:r>
                        <a:rPr lang="ru-RU" sz="1200" i="0" baseline="0" dirty="0" smtClean="0">
                          <a:ea typeface="Calibri" panose="020F0502020204030204" pitchFamily="34" charset="0"/>
                          <a:cs typeface="Times New Roman" panose="02020603050405020304" pitchFamily="18" charset="0"/>
                        </a:rPr>
                        <a:t> </a:t>
                      </a:r>
                      <a:r>
                        <a:rPr lang="ru-RU" sz="1200" i="0" dirty="0" smtClean="0">
                          <a:ea typeface="Calibri" panose="020F0502020204030204" pitchFamily="34" charset="0"/>
                          <a:cs typeface="Times New Roman" panose="02020603050405020304" pitchFamily="18" charset="0"/>
                        </a:rPr>
                        <a:t>по деятельности ОООЦВ/ЦД либо</a:t>
                      </a:r>
                      <a:r>
                        <a:rPr lang="ru-RU" sz="1200" i="0" baseline="0" dirty="0" smtClean="0">
                          <a:ea typeface="Calibri" panose="020F0502020204030204" pitchFamily="34" charset="0"/>
                          <a:cs typeface="Times New Roman" panose="02020603050405020304" pitchFamily="18" charset="0"/>
                        </a:rPr>
                        <a:t> документ, подтверждающий возложение </a:t>
                      </a:r>
                      <a:br>
                        <a:rPr lang="ru-RU" sz="1200" i="0" baseline="0" dirty="0" smtClean="0">
                          <a:ea typeface="Calibri" panose="020F0502020204030204" pitchFamily="34" charset="0"/>
                          <a:cs typeface="Times New Roman" panose="02020603050405020304" pitchFamily="18" charset="0"/>
                        </a:rPr>
                      </a:br>
                      <a:r>
                        <a:rPr lang="ru-RU" sz="1200" i="0" baseline="0" dirty="0" smtClean="0">
                          <a:ea typeface="Calibri" panose="020F0502020204030204" pitchFamily="34" charset="0"/>
                          <a:cs typeface="Times New Roman" panose="02020603050405020304" pitchFamily="18" charset="0"/>
                        </a:rPr>
                        <a:t>функций на </a:t>
                      </a:r>
                      <a:r>
                        <a:rPr lang="ru-RU" sz="1200" i="0" dirty="0" smtClean="0">
                          <a:ea typeface="Calibri" panose="020F0502020204030204" pitchFamily="34" charset="0"/>
                          <a:cs typeface="Times New Roman" panose="02020603050405020304" pitchFamily="18" charset="0"/>
                        </a:rPr>
                        <a:t>руководителя СВК КО</a:t>
                      </a:r>
                    </a:p>
                  </a:txBody>
                  <a:tcPr marL="0" marR="0" marT="0" marB="0" anchor="ctr"/>
                </a:tc>
                <a:extLst>
                  <a:ext uri="{0D108BD9-81ED-4DB2-BD59-A6C34878D82A}">
                    <a16:rowId xmlns="" xmlns:a16="http://schemas.microsoft.com/office/drawing/2014/main" val="2058104303"/>
                  </a:ext>
                </a:extLst>
              </a:tr>
              <a:tr h="563135">
                <a:tc>
                  <a:txBody>
                    <a:bodyPr/>
                    <a:lstStyle/>
                    <a:p>
                      <a:pPr indent="0" algn="ctr" defTabSz="925513">
                        <a:lnSpc>
                          <a:spcPct val="105000"/>
                        </a:lnSpc>
                      </a:pPr>
                      <a:r>
                        <a:rPr lang="ru-RU" sz="1200" dirty="0" smtClean="0">
                          <a:ea typeface="Calibri" panose="020F0502020204030204" pitchFamily="34" charset="0"/>
                          <a:cs typeface="Times New Roman" panose="02020603050405020304" pitchFamily="18" charset="0"/>
                        </a:rPr>
                        <a:t>Должностное лицо, ответственное за организацию</a:t>
                      </a:r>
                      <a:r>
                        <a:rPr lang="ru-RU" sz="1200" baseline="0" dirty="0" smtClean="0">
                          <a:ea typeface="Calibri" panose="020F0502020204030204" pitchFamily="34" charset="0"/>
                          <a:cs typeface="Times New Roman" panose="02020603050405020304" pitchFamily="18" charset="0"/>
                        </a:rPr>
                        <a:t> управления рисками</a:t>
                      </a:r>
                      <a:r>
                        <a:rPr lang="ru-RU" sz="1200" dirty="0" smtClean="0">
                          <a:ea typeface="Calibri" panose="020F0502020204030204" pitchFamily="34" charset="0"/>
                          <a:cs typeface="Times New Roman" panose="02020603050405020304" pitchFamily="18" charset="0"/>
                        </a:rPr>
                        <a:t> (руководитель СУР)</a:t>
                      </a:r>
                      <a:endParaRPr lang="ru" sz="1200" dirty="0">
                        <a:latin typeface="+mn-lt"/>
                        <a:cs typeface="Arial" panose="020B0604020202020204" pitchFamily="34" charset="0"/>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3681443119"/>
                  </a:ext>
                </a:extLst>
              </a:tr>
              <a:tr h="624138">
                <a:tc>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ru-RU" sz="1200" dirty="0" smtClean="0">
                          <a:latin typeface="+mn-lt"/>
                          <a:cs typeface="Arial" panose="020B0604020202020204" pitchFamily="34" charset="0"/>
                        </a:rPr>
                        <a:t>Специальное должностное лицо, ответственное за реализацию правил внутреннего контроля </a:t>
                      </a:r>
                    </a:p>
                    <a:p>
                      <a:pPr marL="0" marR="0" indent="0" algn="ctr" defTabSz="914400" rtl="0" eaLnBrk="1" fontAlgn="auto" latinLnBrk="0" hangingPunct="1">
                        <a:lnSpc>
                          <a:spcPct val="105000"/>
                        </a:lnSpc>
                        <a:spcBef>
                          <a:spcPts val="0"/>
                        </a:spcBef>
                        <a:spcAft>
                          <a:spcPts val="0"/>
                        </a:spcAft>
                        <a:buClrTx/>
                        <a:buSzTx/>
                        <a:buFontTx/>
                        <a:buNone/>
                        <a:tabLst/>
                        <a:defRPr/>
                      </a:pPr>
                      <a:r>
                        <a:rPr lang="ru-RU" sz="1200" dirty="0" smtClean="0">
                          <a:latin typeface="+mn-lt"/>
                          <a:cs typeface="Arial" panose="020B0604020202020204" pitchFamily="34" charset="0"/>
                        </a:rPr>
                        <a:t>в целях ПОД/ФТ</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1688998697"/>
                  </a:ext>
                </a:extLst>
              </a:tr>
              <a:tr h="700069">
                <a:tc>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ru" sz="1200" dirty="0" smtClean="0">
                          <a:latin typeface="+mn-lt"/>
                          <a:cs typeface="Arial" panose="020B0604020202020204" pitchFamily="34" charset="0"/>
                        </a:rPr>
                        <a:t>В</a:t>
                      </a:r>
                      <a:r>
                        <a:rPr lang="ru-RU" sz="1200" dirty="0" smtClean="0">
                          <a:latin typeface="+mn-lt"/>
                          <a:ea typeface="Calibri" panose="020F0502020204030204" pitchFamily="34" charset="0"/>
                          <a:cs typeface="Times New Roman" panose="02020603050405020304" pitchFamily="18" charset="0"/>
                        </a:rPr>
                        <a:t>нутренний</a:t>
                      </a:r>
                      <a:r>
                        <a:rPr lang="ru-RU" sz="1200" baseline="0" dirty="0" smtClean="0">
                          <a:latin typeface="+mn-lt"/>
                          <a:ea typeface="Calibri" panose="020F0502020204030204" pitchFamily="34" charset="0"/>
                          <a:cs typeface="Times New Roman" panose="02020603050405020304" pitchFamily="18" charset="0"/>
                        </a:rPr>
                        <a:t> </a:t>
                      </a:r>
                      <a:r>
                        <a:rPr lang="ru-RU" sz="1200" dirty="0" smtClean="0">
                          <a:latin typeface="+mn-lt"/>
                          <a:ea typeface="Calibri" panose="020F0502020204030204" pitchFamily="34" charset="0"/>
                          <a:cs typeface="Times New Roman" panose="02020603050405020304" pitchFamily="18" charset="0"/>
                        </a:rPr>
                        <a:t>аудитор (руководитель СВА) </a:t>
                      </a:r>
                      <a:br>
                        <a:rPr lang="ru-RU" sz="1200" dirty="0" smtClean="0">
                          <a:latin typeface="+mn-lt"/>
                          <a:ea typeface="Calibri" panose="020F0502020204030204" pitchFamily="34" charset="0"/>
                          <a:cs typeface="Times New Roman" panose="02020603050405020304" pitchFamily="18" charset="0"/>
                        </a:rPr>
                      </a:br>
                      <a:r>
                        <a:rPr lang="ru-RU" sz="1200" i="1" dirty="0" smtClean="0">
                          <a:latin typeface="+mn-lt"/>
                          <a:ea typeface="Calibri" panose="020F0502020204030204" pitchFamily="34" charset="0"/>
                          <a:cs typeface="Times New Roman" panose="02020603050405020304" pitchFamily="18" charset="0"/>
                        </a:rPr>
                        <a:t>(при наличии)</a:t>
                      </a:r>
                      <a:endParaRPr lang="ru" sz="1200" dirty="0" smtClean="0">
                        <a:latin typeface="+mn-lt"/>
                        <a:cs typeface="Arial" panose="020B0604020202020204" pitchFamily="34"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FD0000"/>
                          </a:solidFill>
                          <a:latin typeface="+mn-lt"/>
                        </a:rPr>
                        <a:t>X</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i="0" kern="1200" dirty="0" smtClean="0">
                          <a:solidFill>
                            <a:schemeClr val="tx1"/>
                          </a:solidFill>
                          <a:latin typeface="+mn-lt"/>
                          <a:ea typeface="Calibri" panose="020F0502020204030204" pitchFamily="34" charset="0"/>
                          <a:cs typeface="Times New Roman" panose="02020603050405020304" pitchFamily="18" charset="0"/>
                        </a:rPr>
                        <a:t>ЦД обязан назначить внутреннего аудитора или сформировать отдельное структурное подразделение (СВА) </a:t>
                      </a:r>
                      <a:br>
                        <a:rPr lang="ru-RU" sz="1200" i="0" kern="1200" dirty="0" smtClean="0">
                          <a:solidFill>
                            <a:schemeClr val="tx1"/>
                          </a:solidFill>
                          <a:latin typeface="+mn-lt"/>
                          <a:ea typeface="Calibri" panose="020F0502020204030204" pitchFamily="34" charset="0"/>
                          <a:cs typeface="Times New Roman" panose="02020603050405020304" pitchFamily="18" charset="0"/>
                        </a:rPr>
                      </a:br>
                      <a:r>
                        <a:rPr lang="ru-RU" sz="1200" i="0" kern="1200" dirty="0" smtClean="0">
                          <a:solidFill>
                            <a:schemeClr val="tx1"/>
                          </a:solidFill>
                          <a:latin typeface="+mn-lt"/>
                          <a:ea typeface="Calibri" panose="020F0502020204030204" pitchFamily="34" charset="0"/>
                          <a:cs typeface="Times New Roman" panose="02020603050405020304" pitchFamily="18" charset="0"/>
                        </a:rPr>
                        <a:t>и назначить его руководителя (в случае, если предусмотрено требованиями к системе</a:t>
                      </a:r>
                      <a:r>
                        <a:rPr lang="ru-RU" sz="1200" i="0" kern="1200" baseline="0" dirty="0" smtClean="0">
                          <a:solidFill>
                            <a:schemeClr val="tx1"/>
                          </a:solidFill>
                          <a:latin typeface="+mn-lt"/>
                          <a:ea typeface="Calibri" panose="020F0502020204030204" pitchFamily="34" charset="0"/>
                          <a:cs typeface="Times New Roman" panose="02020603050405020304" pitchFamily="18" charset="0"/>
                        </a:rPr>
                        <a:t> </a:t>
                      </a:r>
                      <a:r>
                        <a:rPr lang="ru-RU" sz="1200" i="0" kern="1200" dirty="0" smtClean="0">
                          <a:solidFill>
                            <a:schemeClr val="tx1"/>
                          </a:solidFill>
                          <a:latin typeface="+mn-lt"/>
                          <a:ea typeface="Calibri" panose="020F0502020204030204" pitchFamily="34" charset="0"/>
                          <a:cs typeface="Times New Roman" panose="02020603050405020304" pitchFamily="18" charset="0"/>
                        </a:rPr>
                        <a:t>внутреннего контроля ЦД)</a:t>
                      </a:r>
                    </a:p>
                  </a:txBody>
                  <a:tcPr marL="0" marR="0" marT="0" marB="0" anchor="ctr"/>
                </a:tc>
                <a:extLst>
                  <a:ext uri="{0D108BD9-81ED-4DB2-BD59-A6C34878D82A}">
                    <a16:rowId xmlns="" xmlns:a16="http://schemas.microsoft.com/office/drawing/2014/main" val="2519285547"/>
                  </a:ext>
                </a:extLst>
              </a:tr>
              <a:tr h="661400">
                <a:tc>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ru-RU" sz="1200" kern="1200" dirty="0" smtClean="0">
                          <a:solidFill>
                            <a:schemeClr val="tx1"/>
                          </a:solidFill>
                          <a:latin typeface="+mn-lt"/>
                          <a:ea typeface="+mn-ea"/>
                          <a:cs typeface="Arial" panose="020B0604020202020204" pitchFamily="34" charset="0"/>
                        </a:rPr>
                        <a:t>Лицо, осуществляющее функции заместителя ЕИО, на которого возложены полномочия </a:t>
                      </a:r>
                      <a:br>
                        <a:rPr lang="ru-RU" sz="1200" kern="1200" dirty="0" smtClean="0">
                          <a:solidFill>
                            <a:schemeClr val="tx1"/>
                          </a:solidFill>
                          <a:latin typeface="+mn-lt"/>
                          <a:ea typeface="+mn-ea"/>
                          <a:cs typeface="Arial" panose="020B0604020202020204" pitchFamily="34" charset="0"/>
                        </a:rPr>
                      </a:br>
                      <a:r>
                        <a:rPr lang="ru-RU" sz="1200" kern="1200" dirty="0" smtClean="0">
                          <a:solidFill>
                            <a:schemeClr val="tx1"/>
                          </a:solidFill>
                          <a:latin typeface="+mn-lt"/>
                          <a:ea typeface="+mn-ea"/>
                          <a:cs typeface="Arial" panose="020B0604020202020204" pitchFamily="34" charset="0"/>
                        </a:rPr>
                        <a:t>по обеспечению ИБ</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FD0000"/>
                          </a:solidFill>
                          <a:latin typeface="+mn-lt"/>
                        </a:rPr>
                        <a:t>X</a:t>
                      </a: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00AE50"/>
                          </a:solidFill>
                          <a:latin typeface="+mn-lt"/>
                        </a:rPr>
                        <a:t>✓</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b="1" i="0" dirty="0" smtClean="0">
                          <a:solidFill>
                            <a:schemeClr val="accent1">
                              <a:lumMod val="50000"/>
                            </a:schemeClr>
                          </a:solidFill>
                        </a:rPr>
                        <a:t>В отношении КО документы только по</a:t>
                      </a:r>
                    </a:p>
                    <a:p>
                      <a:pPr marL="0" marR="0" indent="0" algn="ctr" defTabSz="914400" rtl="0" eaLnBrk="1" fontAlgn="auto" latinLnBrk="0" hangingPunct="1">
                        <a:lnSpc>
                          <a:spcPct val="105000"/>
                        </a:lnSpc>
                        <a:spcBef>
                          <a:spcPts val="0"/>
                        </a:spcBef>
                        <a:spcAft>
                          <a:spcPts val="0"/>
                        </a:spcAft>
                        <a:buClrTx/>
                        <a:buSzTx/>
                        <a:buFontTx/>
                        <a:buNone/>
                        <a:tabLst/>
                        <a:defRPr/>
                      </a:pPr>
                      <a:r>
                        <a:rPr lang="ru-RU" sz="1200" kern="1200" dirty="0" smtClean="0">
                          <a:solidFill>
                            <a:schemeClr val="tx1"/>
                          </a:solidFill>
                          <a:latin typeface="+mn-lt"/>
                          <a:ea typeface="+mn-ea"/>
                          <a:cs typeface="Arial" panose="020B0604020202020204" pitchFamily="34" charset="0"/>
                        </a:rPr>
                        <a:t>лицу, осуществляющему функции заместителя ЕИО, на которого возложены полномочия по обеспечению ИБ</a:t>
                      </a:r>
                    </a:p>
                  </a:txBody>
                  <a:tcPr marL="0" marR="0" marT="0" marB="0" anchor="ctr"/>
                </a:tc>
                <a:extLst>
                  <a:ext uri="{0D108BD9-81ED-4DB2-BD59-A6C34878D82A}">
                    <a16:rowId xmlns="" xmlns:a16="http://schemas.microsoft.com/office/drawing/2014/main" val="2067863156"/>
                  </a:ext>
                </a:extLst>
              </a:tr>
            </a:tbl>
          </a:graphicData>
        </a:graphic>
      </p:graphicFrame>
      <p:sp>
        <p:nvSpPr>
          <p:cNvPr id="20" name="Овал 19"/>
          <p:cNvSpPr/>
          <p:nvPr/>
        </p:nvSpPr>
        <p:spPr>
          <a:xfrm>
            <a:off x="384172" y="1324916"/>
            <a:ext cx="403002" cy="364705"/>
          </a:xfrm>
          <a:prstGeom prst="ellipse">
            <a:avLst/>
          </a:prstGeom>
          <a:gradFill flip="none" rotWithShape="1">
            <a:gsLst>
              <a:gs pos="77000">
                <a:srgbClr val="2F9DBF"/>
              </a:gs>
              <a:gs pos="14000">
                <a:srgbClr val="6688B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21" name="Graphic 1813">
            <a:extLst>
              <a:ext uri="{FF2B5EF4-FFF2-40B4-BE49-F238E27FC236}">
                <a16:creationId xmlns="" xmlns:a16="http://schemas.microsoft.com/office/drawing/2014/main" id="{681AD7C0-7886-18B4-BD09-73ABCEAA1C4A}"/>
              </a:ext>
            </a:extLst>
          </p:cNvPr>
          <p:cNvPicPr>
            <a:picLocks noChangeAspect="1"/>
          </p:cNvPicPr>
          <p:nvPr/>
        </p:nvPicPr>
        <p:blipFill>
          <a:blip r:embed="rId2">
            <a:extLst>
              <a:ext uri="{96DAC541-7B7A-43D3-8B79-37D633B846F1}">
                <asvg:svgBlip xmlns="" xmlns:asvg="http://schemas.microsoft.com/office/drawing/2016/SVG/main" r:embed="rId11"/>
              </a:ext>
            </a:extLst>
          </a:blip>
          <a:stretch>
            <a:fillRect/>
          </a:stretch>
        </p:blipFill>
        <p:spPr>
          <a:xfrm>
            <a:off x="446546" y="1368141"/>
            <a:ext cx="278253" cy="278253"/>
          </a:xfrm>
          <a:prstGeom prst="rect">
            <a:avLst/>
          </a:prstGeom>
        </p:spPr>
      </p:pic>
      <p:sp>
        <p:nvSpPr>
          <p:cNvPr id="9" name="TextBox 8"/>
          <p:cNvSpPr txBox="1"/>
          <p:nvPr/>
        </p:nvSpPr>
        <p:spPr>
          <a:xfrm>
            <a:off x="364900" y="6615234"/>
            <a:ext cx="9995480" cy="246221"/>
          </a:xfrm>
          <a:prstGeom prst="rect">
            <a:avLst/>
          </a:prstGeom>
          <a:noFill/>
        </p:spPr>
        <p:txBody>
          <a:bodyPr wrap="square" rtlCol="0">
            <a:spAutoFit/>
          </a:bodyPr>
          <a:lstStyle/>
          <a:p>
            <a:pPr lvl="0">
              <a:defRPr/>
            </a:pPr>
            <a:r>
              <a:rPr lang="ru-RU" sz="1000" kern="0" spc="-30" dirty="0" smtClean="0">
                <a:solidFill>
                  <a:sysClr val="windowText" lastClr="000000"/>
                </a:solidFill>
                <a:latin typeface="Arial" panose="020B0604020202020204" pitchFamily="34" charset="0"/>
                <a:ea typeface="Calibri" panose="020F0502020204030204" pitchFamily="34" charset="0"/>
                <a:cs typeface="Arial" panose="020B0604020202020204" pitchFamily="34" charset="0"/>
              </a:rPr>
              <a:t>* Члены </a:t>
            </a:r>
            <a:r>
              <a:rPr lang="ru-RU" sz="1000" kern="0" spc="-3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коллегиального исполнительного органа </a:t>
            </a:r>
            <a:endParaRPr lang="ru-RU" sz="1000" kern="0" dirty="0">
              <a:solidFill>
                <a:sysClr val="windowText" lastClr="000000"/>
              </a:solidFill>
              <a:latin typeface="Arial" panose="020B0604020202020204" pitchFamily="34" charset="0"/>
              <a:cs typeface="Arial" panose="020B0604020202020204" pitchFamily="34" charset="0"/>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11</a:t>
            </a:fld>
            <a:endParaRPr lang="ru-RU" dirty="0"/>
          </a:p>
        </p:txBody>
      </p:sp>
      <p:sp>
        <p:nvSpPr>
          <p:cNvPr id="10"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Tree>
    <p:extLst>
      <p:ext uri="{BB962C8B-B14F-4D97-AF65-F5344CB8AC3E}">
        <p14:creationId xmlns:p14="http://schemas.microsoft.com/office/powerpoint/2010/main" val="26155773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469899" y="2181104"/>
            <a:ext cx="11288712" cy="4031873"/>
          </a:xfrm>
          <a:prstGeom prst="rect">
            <a:avLst/>
          </a:prstGeom>
        </p:spPr>
        <p:txBody>
          <a:bodyPr wrap="square">
            <a:spAutoFit/>
          </a:bodyPr>
          <a:lstStyle/>
          <a:p>
            <a:pPr>
              <a:spcAft>
                <a:spcPts val="1200"/>
              </a:spcAft>
            </a:pPr>
            <a:r>
              <a:rPr lang="ru-RU" sz="1600" b="1" dirty="0">
                <a:ea typeface="Calibri" panose="020F0502020204030204" pitchFamily="34" charset="0"/>
                <a:cs typeface="Times New Roman" panose="02020603050405020304" pitchFamily="18" charset="0"/>
              </a:rPr>
              <a:t>Заявление</a:t>
            </a:r>
            <a:r>
              <a:rPr lang="ru-RU" sz="1600" dirty="0">
                <a:ea typeface="Calibri" panose="020F0502020204030204" pitchFamily="34" charset="0"/>
                <a:cs typeface="Times New Roman" panose="02020603050405020304" pitchFamily="18" charset="0"/>
              </a:rPr>
              <a:t> </a:t>
            </a:r>
            <a:r>
              <a:rPr lang="ru-RU" sz="1600" b="1" dirty="0">
                <a:ea typeface="Calibri" panose="020F0502020204030204" pitchFamily="34" charset="0"/>
                <a:cs typeface="Times New Roman" panose="02020603050405020304" pitchFamily="18" charset="0"/>
              </a:rPr>
              <a:t>о внесении сведений в реестр </a:t>
            </a:r>
            <a:r>
              <a:rPr lang="ru-RU" sz="1600" b="1" dirty="0" smtClean="0">
                <a:ea typeface="Calibri" panose="020F0502020204030204" pitchFamily="34" charset="0"/>
                <a:cs typeface="Times New Roman" panose="02020603050405020304" pitchFamily="18" charset="0"/>
              </a:rPr>
              <a:t>ОООЦВ </a:t>
            </a:r>
            <a:r>
              <a:rPr lang="ru-RU" sz="1600" dirty="0" smtClean="0">
                <a:ea typeface="Calibri" panose="020F0502020204030204" pitchFamily="34" charset="0"/>
                <a:cs typeface="Times New Roman" panose="02020603050405020304" pitchFamily="18" charset="0"/>
              </a:rPr>
              <a:t>и</a:t>
            </a:r>
            <a:r>
              <a:rPr lang="ru-RU" sz="1600" b="1" dirty="0" smtClean="0">
                <a:ea typeface="Calibri" panose="020F0502020204030204" pitchFamily="34" charset="0"/>
                <a:cs typeface="Times New Roman" panose="02020603050405020304" pitchFamily="18" charset="0"/>
              </a:rPr>
              <a:t> </a:t>
            </a:r>
            <a:r>
              <a:rPr lang="ru-RU" sz="1600" b="1" dirty="0">
                <a:solidFill>
                  <a:prstClr val="black"/>
                </a:solidFill>
                <a:latin typeface="Arial" panose="020B0604020202020204" pitchFamily="34" charset="0"/>
                <a:cs typeface="Arial" panose="020B0604020202020204" pitchFamily="34" charset="0"/>
              </a:rPr>
              <a:t>до</a:t>
            </a:r>
            <a:r>
              <a:rPr lang="ru-RU" sz="1600" b="1" dirty="0" smtClean="0">
                <a:solidFill>
                  <a:prstClr val="black"/>
                </a:solidFill>
                <a:latin typeface="Arial" panose="020B0604020202020204" pitchFamily="34" charset="0"/>
                <a:cs typeface="Arial" panose="020B0604020202020204" pitchFamily="34" charset="0"/>
              </a:rPr>
              <a:t>кументы в отношении руководителя СВК исключительно по деятельности ОООЦВ </a:t>
            </a:r>
            <a:r>
              <a:rPr lang="ru-RU" sz="1600" dirty="0" smtClean="0">
                <a:ea typeface="Calibri" panose="020F0502020204030204" pitchFamily="34" charset="0"/>
                <a:cs typeface="Times New Roman" panose="02020603050405020304" pitchFamily="18" charset="0"/>
              </a:rPr>
              <a:t>(либо документ, подтверждающий возложение функций на руководителя СВК КО):</a:t>
            </a:r>
            <a:endParaRPr lang="ru-RU" sz="1600"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marL="285750" lvl="0" indent="-285750">
              <a:spcAft>
                <a:spcPts val="400"/>
              </a:spcAft>
              <a:buFont typeface="Wingdings" panose="05000000000000000000" pitchFamily="2" charset="2"/>
              <a:buChar char="Ø"/>
            </a:pPr>
            <a:r>
              <a:rPr lang="ru-RU" sz="12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А</a:t>
            </a:r>
            <a:r>
              <a:rPr lang="ru-RU" sz="1200" b="1" dirty="0" smtClean="0">
                <a:solidFill>
                  <a:prstClr val="black"/>
                </a:solidFill>
                <a:latin typeface="Arial" panose="020B0604020202020204" pitchFamily="34" charset="0"/>
                <a:ea typeface="Calibri" panose="020F0502020204030204" pitchFamily="34" charset="0"/>
                <a:cs typeface="Arial" panose="020B0604020202020204" pitchFamily="34" charset="0"/>
              </a:rPr>
              <a:t>нкета </a:t>
            </a:r>
            <a:r>
              <a:rPr lang="ru-RU" sz="1200" dirty="0">
                <a:solidFill>
                  <a:prstClr val="black"/>
                </a:solidFill>
                <a:latin typeface="Arial" panose="020B0604020202020204" pitchFamily="34" charset="0"/>
                <a:ea typeface="Calibri" panose="020F0502020204030204" pitchFamily="34" charset="0"/>
                <a:cs typeface="Arial" panose="020B0604020202020204" pitchFamily="34" charset="0"/>
              </a:rPr>
              <a:t>должностного лица </a:t>
            </a:r>
            <a:r>
              <a:rPr lang="ru-RU" sz="1200" i="1" dirty="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a:t>
            </a:r>
            <a:r>
              <a:rPr lang="ru-RU" sz="1200" i="1" dirty="0" smtClean="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шаблоны анкет </a:t>
            </a:r>
            <a:r>
              <a:rPr lang="ru-RU" sz="1200" i="1" dirty="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будут размещены на сайте Банка России в разделе «Допуск на финансовый рынок / Навигатор по процедурам допуска»)</a:t>
            </a:r>
            <a:r>
              <a:rPr lang="ru-RU" sz="12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lvl="0" indent="-285750">
              <a:spcAft>
                <a:spcPts val="400"/>
              </a:spcAft>
              <a:buFont typeface="Wingdings" panose="05000000000000000000" pitchFamily="2" charset="2"/>
              <a:buChar char="Ø"/>
            </a:pPr>
            <a:r>
              <a:rPr lang="ru-RU" sz="12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удостоверяющий личность </a:t>
            </a:r>
            <a:r>
              <a:rPr lang="ru-RU" sz="1200" dirty="0">
                <a:solidFill>
                  <a:prstClr val="black"/>
                </a:solidFill>
                <a:latin typeface="Arial" panose="020B0604020202020204" pitchFamily="34" charset="0"/>
                <a:ea typeface="Calibri" panose="020F0502020204030204" pitchFamily="34" charset="0"/>
                <a:cs typeface="Arial" panose="020B0604020202020204" pitchFamily="34" charset="0"/>
              </a:rPr>
              <a:t>(все заполненные страницы).</a:t>
            </a:r>
          </a:p>
          <a:p>
            <a:pPr marL="285750" lvl="0" indent="-285750">
              <a:spcAft>
                <a:spcPts val="400"/>
              </a:spcAft>
              <a:buFont typeface="Wingdings" panose="05000000000000000000" pitchFamily="2" charset="2"/>
              <a:buChar char="Ø"/>
            </a:pPr>
            <a:r>
              <a:rPr lang="ru-RU" sz="12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подтверждающий назначение (избрание) </a:t>
            </a:r>
            <a:r>
              <a:rPr lang="ru-RU" sz="1200" dirty="0">
                <a:solidFill>
                  <a:prstClr val="black"/>
                </a:solidFill>
                <a:latin typeface="Arial" panose="020B0604020202020204" pitchFamily="34" charset="0"/>
                <a:ea typeface="Calibri" panose="020F0502020204030204" pitchFamily="34" charset="0"/>
                <a:cs typeface="Arial" panose="020B0604020202020204" pitchFamily="34" charset="0"/>
              </a:rPr>
              <a:t>(например, приказ, распоряжение, протокол (выписка из него).</a:t>
            </a:r>
          </a:p>
          <a:p>
            <a:pPr marL="285750" lvl="0" indent="-285750">
              <a:spcAft>
                <a:spcPts val="400"/>
              </a:spcAft>
              <a:buFont typeface="Wingdings" panose="05000000000000000000" pitchFamily="2" charset="2"/>
              <a:buChar char="Ø"/>
            </a:pPr>
            <a:r>
              <a:rPr lang="ru-RU" sz="12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об образовании и (или) о квалификации</a:t>
            </a:r>
            <a:r>
              <a:rPr lang="ru-RU" sz="12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indent="-285750">
              <a:spcAft>
                <a:spcPts val="400"/>
              </a:spcAft>
              <a:buFont typeface="Wingdings" panose="05000000000000000000" pitchFamily="2" charset="2"/>
              <a:buChar char="Ø"/>
            </a:pPr>
            <a:r>
              <a:rPr lang="ru-RU" sz="12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Документы о трудовой деятельности </a:t>
            </a:r>
            <a:r>
              <a:rPr lang="ru-RU" sz="1200" dirty="0">
                <a:solidFill>
                  <a:prstClr val="black"/>
                </a:solidFill>
                <a:latin typeface="Arial" panose="020B0604020202020204" pitchFamily="34" charset="0"/>
                <a:ea typeface="Calibri" panose="020F0502020204030204" pitchFamily="34" charset="0"/>
                <a:cs typeface="Arial" panose="020B0604020202020204" pitchFamily="34" charset="0"/>
              </a:rPr>
              <a:t>(в случае отсутствия сведений в СФР). </a:t>
            </a:r>
          </a:p>
          <a:p>
            <a:pPr lvl="0">
              <a:spcAft>
                <a:spcPts val="400"/>
              </a:spcAft>
            </a:pPr>
            <a:endParaRPr lang="ru-RU" sz="12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a:spcAft>
                <a:spcPts val="400"/>
              </a:spcAft>
            </a:pPr>
            <a:r>
              <a:rPr lang="ru-RU" sz="1200" i="1" spc="30" dirty="0" smtClean="0">
                <a:solidFill>
                  <a:schemeClr val="accent1">
                    <a:lumMod val="75000"/>
                  </a:schemeClr>
                </a:solidFill>
                <a:latin typeface="Arial" panose="020B0604020202020204" pitchFamily="34" charset="0"/>
                <a:cs typeface="Arial" panose="020B0604020202020204" pitchFamily="34" charset="0"/>
              </a:rPr>
              <a:t>В </a:t>
            </a:r>
            <a:r>
              <a:rPr lang="ru-RU" sz="1200" i="1" spc="30" dirty="0">
                <a:solidFill>
                  <a:schemeClr val="accent1">
                    <a:lumMod val="75000"/>
                  </a:schemeClr>
                </a:solidFill>
                <a:latin typeface="Arial" panose="020B0604020202020204" pitchFamily="34" charset="0"/>
                <a:cs typeface="Arial" panose="020B0604020202020204" pitchFamily="34" charset="0"/>
              </a:rPr>
              <a:t>случае если лицо является иностранным гражданином либо лицом без гражданства, постоянно проживающим на территории иностранного государства, либо гражданином </a:t>
            </a:r>
            <a:r>
              <a:rPr lang="ru-RU" sz="1200" i="1" spc="30" dirty="0" smtClean="0">
                <a:solidFill>
                  <a:schemeClr val="accent1">
                    <a:lumMod val="75000"/>
                  </a:schemeClr>
                </a:solidFill>
                <a:latin typeface="Arial" panose="020B0604020202020204" pitchFamily="34" charset="0"/>
                <a:cs typeface="Arial" panose="020B0604020202020204" pitchFamily="34" charset="0"/>
              </a:rPr>
              <a:t>РФ, </a:t>
            </a:r>
            <a:r>
              <a:rPr lang="ru-RU" sz="1200" i="1" spc="30" dirty="0">
                <a:solidFill>
                  <a:schemeClr val="accent1">
                    <a:lumMod val="75000"/>
                  </a:schemeClr>
                </a:solidFill>
                <a:latin typeface="Arial" panose="020B0604020202020204" pitchFamily="34" charset="0"/>
                <a:cs typeface="Arial" panose="020B0604020202020204" pitchFamily="34" charset="0"/>
              </a:rPr>
              <a:t>имеющим также гражданство (подданство) иностранного государства, или вид на жительство, или иной документ, подтверждающий его право на постоянное проживание на территории иностранного государства:</a:t>
            </a:r>
          </a:p>
          <a:p>
            <a:pPr marL="171450" lvl="0" indent="-171450">
              <a:spcAft>
                <a:spcPts val="400"/>
              </a:spcAft>
              <a:buFont typeface="Wingdings" panose="05000000000000000000" pitchFamily="2" charset="2"/>
              <a:buChar char="Ø"/>
            </a:pPr>
            <a:r>
              <a:rPr lang="ru-RU" sz="1200" dirty="0" smtClean="0">
                <a:solidFill>
                  <a:prstClr val="black"/>
                </a:solidFill>
                <a:latin typeface="Arial" panose="020B0604020202020204" pitchFamily="34" charset="0"/>
                <a:ea typeface="Calibri" panose="020F0502020204030204" pitchFamily="34" charset="0"/>
                <a:cs typeface="Arial" panose="020B0604020202020204" pitchFamily="34" charset="0"/>
              </a:rPr>
              <a:t>Документ</a:t>
            </a:r>
            <a:r>
              <a:rPr lang="ru-RU" sz="1200" dirty="0">
                <a:solidFill>
                  <a:prstClr val="black"/>
                </a:solidFill>
                <a:latin typeface="Arial" panose="020B0604020202020204" pitchFamily="34" charset="0"/>
                <a:ea typeface="Calibri" panose="020F0502020204030204" pitchFamily="34" charset="0"/>
                <a:cs typeface="Arial" panose="020B0604020202020204" pitchFamily="34" charset="0"/>
              </a:rPr>
              <a:t>, подтверждающий наличие у лица права на осуществление трудовой деятельности на территории </a:t>
            </a:r>
            <a:r>
              <a:rPr lang="ru-RU" sz="1200" dirty="0" smtClean="0">
                <a:solidFill>
                  <a:prstClr val="black"/>
                </a:solidFill>
                <a:latin typeface="Arial" panose="020B0604020202020204" pitchFamily="34" charset="0"/>
                <a:ea typeface="Calibri" panose="020F0502020204030204" pitchFamily="34" charset="0"/>
                <a:cs typeface="Arial" panose="020B0604020202020204" pitchFamily="34" charset="0"/>
              </a:rPr>
              <a:t>РФ. </a:t>
            </a:r>
            <a:endParaRPr lang="ru-RU" sz="12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171450" indent="-171450">
              <a:spcAft>
                <a:spcPts val="400"/>
              </a:spcAft>
              <a:buFont typeface="Wingdings" panose="05000000000000000000" pitchFamily="2" charset="2"/>
              <a:buChar char="Ø"/>
            </a:pPr>
            <a:r>
              <a:rPr lang="ru-RU" sz="12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Документы </a:t>
            </a:r>
            <a:r>
              <a:rPr lang="ru-RU" sz="1200" spc="-30" dirty="0">
                <a:solidFill>
                  <a:prstClr val="black"/>
                </a:solidFill>
                <a:latin typeface="Arial" panose="020B0604020202020204" pitchFamily="34" charset="0"/>
                <a:ea typeface="Calibri" panose="020F0502020204030204" pitchFamily="34" charset="0"/>
                <a:cs typeface="Arial" panose="020B0604020202020204" pitchFamily="34" charset="0"/>
              </a:rPr>
              <a:t>о наличии (отсутствии) неснятой или непогашенной </a:t>
            </a:r>
            <a:r>
              <a:rPr lang="ru-RU" sz="12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судимости, </a:t>
            </a:r>
            <a:r>
              <a:rPr lang="ru-RU" sz="1200" spc="-30" dirty="0" smtClean="0">
                <a:latin typeface="Arial" panose="020B0604020202020204" pitchFamily="34" charset="0"/>
                <a:ea typeface="Calibri" panose="020F0502020204030204" pitchFamily="34" charset="0"/>
                <a:cs typeface="Arial" panose="020B0604020202020204" pitchFamily="34" charset="0"/>
              </a:rPr>
              <a:t>выданные </a:t>
            </a:r>
            <a:r>
              <a:rPr lang="ru-RU" sz="1200" spc="-30" dirty="0">
                <a:latin typeface="Arial" panose="020B0604020202020204" pitchFamily="34" charset="0"/>
                <a:ea typeface="Calibri" panose="020F0502020204030204" pitchFamily="34" charset="0"/>
                <a:cs typeface="Arial" panose="020B0604020202020204" pitchFamily="34" charset="0"/>
              </a:rPr>
              <a:t>уполномоченным органом иностранного государства. </a:t>
            </a:r>
            <a:endParaRPr lang="ru-RU" sz="1200" spc="-3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marL="171450" indent="-171450">
              <a:spcAft>
                <a:spcPts val="400"/>
              </a:spcAft>
              <a:buFont typeface="Wingdings" panose="05000000000000000000" pitchFamily="2" charset="2"/>
              <a:buChar char="Ø"/>
            </a:pPr>
            <a:r>
              <a:rPr lang="ru-RU" sz="12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Документ </a:t>
            </a:r>
            <a:r>
              <a:rPr lang="ru-RU" sz="1200" spc="-30" dirty="0">
                <a:solidFill>
                  <a:prstClr val="black"/>
                </a:solidFill>
                <a:latin typeface="Arial" panose="020B0604020202020204" pitchFamily="34" charset="0"/>
                <a:ea typeface="Calibri" panose="020F0502020204030204" pitchFamily="34" charset="0"/>
                <a:cs typeface="Arial" panose="020B0604020202020204" pitchFamily="34" charset="0"/>
              </a:rPr>
              <a:t>о наличии (об отсутствии) у лица факта административного наказания в виде </a:t>
            </a:r>
            <a:r>
              <a:rPr lang="ru-RU" sz="12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дисквалификации, </a:t>
            </a:r>
            <a:r>
              <a:rPr lang="ru-RU" sz="1200" spc="-30" dirty="0" smtClean="0">
                <a:latin typeface="Arial" panose="020B0604020202020204" pitchFamily="34" charset="0"/>
                <a:ea typeface="Calibri" panose="020F0502020204030204" pitchFamily="34" charset="0"/>
                <a:cs typeface="Arial" panose="020B0604020202020204" pitchFamily="34" charset="0"/>
              </a:rPr>
              <a:t>выданный </a:t>
            </a:r>
            <a:r>
              <a:rPr lang="ru-RU" sz="1200" spc="-30" dirty="0">
                <a:latin typeface="Arial" panose="020B0604020202020204" pitchFamily="34" charset="0"/>
                <a:ea typeface="Calibri" panose="020F0502020204030204" pitchFamily="34" charset="0"/>
                <a:cs typeface="Arial" panose="020B0604020202020204" pitchFamily="34" charset="0"/>
              </a:rPr>
              <a:t>уполномоченным органом иностранного государства. </a:t>
            </a:r>
          </a:p>
        </p:txBody>
      </p:sp>
      <p:sp>
        <p:nvSpPr>
          <p:cNvPr id="7"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решения о допуске ОООЦВ (в рамках УПД)</a:t>
            </a:r>
            <a:endParaRPr lang="en-US" sz="1800" b="1" spc="-30" dirty="0">
              <a:solidFill>
                <a:schemeClr val="accent1">
                  <a:lumMod val="75000"/>
                </a:schemeClr>
              </a:solidFill>
            </a:endParaRPr>
          </a:p>
          <a:p>
            <a:r>
              <a:rPr lang="ru-RU" sz="1800" b="1" spc="-30" dirty="0">
                <a:solidFill>
                  <a:srgbClr val="00B0F0"/>
                </a:solidFill>
              </a:rPr>
              <a:t>в отношении </a:t>
            </a:r>
            <a:r>
              <a:rPr lang="ru-RU" sz="1800" b="1" spc="-30" dirty="0" smtClean="0">
                <a:solidFill>
                  <a:srgbClr val="00B0F0"/>
                </a:solidFill>
              </a:rPr>
              <a:t>КО</a:t>
            </a:r>
            <a:endParaRPr lang="ru-RU" sz="1800" b="1" spc="-30" dirty="0">
              <a:solidFill>
                <a:srgbClr val="00B0F0"/>
              </a:solidFill>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12</a:t>
            </a:fld>
            <a:endParaRPr lang="ru-RU" dirty="0"/>
          </a:p>
        </p:txBody>
      </p:sp>
      <p:sp>
        <p:nvSpPr>
          <p:cNvPr id="6"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Tree>
    <p:extLst>
      <p:ext uri="{BB962C8B-B14F-4D97-AF65-F5344CB8AC3E}">
        <p14:creationId xmlns:p14="http://schemas.microsoft.com/office/powerpoint/2010/main" val="29238616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469899" y="2107145"/>
            <a:ext cx="11288712" cy="4847481"/>
          </a:xfrm>
          <a:prstGeom prst="rect">
            <a:avLst/>
          </a:prstGeom>
        </p:spPr>
        <p:txBody>
          <a:bodyPr wrap="square">
            <a:spAutoFit/>
          </a:bodyPr>
          <a:lstStyle/>
          <a:p>
            <a:pPr algn="just">
              <a:spcAft>
                <a:spcPts val="1200"/>
              </a:spcAft>
            </a:pPr>
            <a:r>
              <a:rPr lang="ru-RU" sz="1400" b="1" dirty="0">
                <a:ea typeface="Calibri" panose="020F0502020204030204" pitchFamily="34" charset="0"/>
                <a:cs typeface="Times New Roman" panose="02020603050405020304" pitchFamily="18" charset="0"/>
              </a:rPr>
              <a:t>Заявление</a:t>
            </a:r>
            <a:r>
              <a:rPr lang="ru-RU" sz="1400" dirty="0">
                <a:ea typeface="Calibri" panose="020F0502020204030204" pitchFamily="34" charset="0"/>
                <a:cs typeface="Times New Roman" panose="02020603050405020304" pitchFamily="18" charset="0"/>
              </a:rPr>
              <a:t> </a:t>
            </a:r>
            <a:r>
              <a:rPr lang="ru-RU" sz="1400" b="1" dirty="0">
                <a:ea typeface="Calibri" panose="020F0502020204030204" pitchFamily="34" charset="0"/>
                <a:cs typeface="Times New Roman" panose="02020603050405020304" pitchFamily="18" charset="0"/>
              </a:rPr>
              <a:t>о внесении сведений в реестр </a:t>
            </a:r>
            <a:r>
              <a:rPr lang="ru-RU" sz="1400" b="1" dirty="0" smtClean="0">
                <a:ea typeface="Calibri" panose="020F0502020204030204" pitchFamily="34" charset="0"/>
                <a:cs typeface="Times New Roman" panose="02020603050405020304" pitchFamily="18" charset="0"/>
              </a:rPr>
              <a:t>ЦД и документы:</a:t>
            </a:r>
            <a:endParaRPr lang="ru-RU" sz="1400" b="1" dirty="0">
              <a:ea typeface="Calibri" panose="020F0502020204030204" pitchFamily="34" charset="0"/>
              <a:cs typeface="Times New Roman" panose="02020603050405020304" pitchFamily="18" charset="0"/>
            </a:endParaRPr>
          </a:p>
          <a:p>
            <a:pPr marL="228600" indent="-228600">
              <a:spcAft>
                <a:spcPts val="1200"/>
              </a:spcAft>
              <a:buFontTx/>
              <a:buAutoNum type="arabicPeriod"/>
            </a:pPr>
            <a:r>
              <a:rPr lang="ru-RU" sz="1400" dirty="0">
                <a:solidFill>
                  <a:prstClr val="black"/>
                </a:solidFill>
              </a:rPr>
              <a:t>Документы</a:t>
            </a:r>
            <a:r>
              <a:rPr lang="ru-RU" sz="1400" b="1" dirty="0">
                <a:solidFill>
                  <a:prstClr val="black"/>
                </a:solidFill>
              </a:rPr>
              <a:t> </a:t>
            </a:r>
            <a:r>
              <a:rPr lang="ru-RU" sz="1400" b="1" dirty="0" smtClean="0">
                <a:solidFill>
                  <a:prstClr val="black"/>
                </a:solidFill>
              </a:rPr>
              <a:t>только </a:t>
            </a:r>
            <a:r>
              <a:rPr lang="ru-RU" sz="1400" b="1" dirty="0" smtClean="0">
                <a:solidFill>
                  <a:prstClr val="black"/>
                </a:solidFill>
                <a:latin typeface="Arial" panose="020B0604020202020204" pitchFamily="34" charset="0"/>
                <a:cs typeface="Arial" panose="020B0604020202020204" pitchFamily="34" charset="0"/>
              </a:rPr>
              <a:t>в </a:t>
            </a:r>
            <a:r>
              <a:rPr lang="ru-RU" sz="1400" b="1" dirty="0">
                <a:solidFill>
                  <a:prstClr val="black"/>
                </a:solidFill>
                <a:latin typeface="Arial" panose="020B0604020202020204" pitchFamily="34" charset="0"/>
                <a:cs typeface="Arial" panose="020B0604020202020204" pitchFamily="34" charset="0"/>
              </a:rPr>
              <a:t>отношении руководителя СВК исключительно по деятельности </a:t>
            </a:r>
            <a:r>
              <a:rPr lang="ru-RU" sz="1400" b="1" dirty="0" smtClean="0">
                <a:solidFill>
                  <a:prstClr val="black"/>
                </a:solidFill>
                <a:latin typeface="Arial" panose="020B0604020202020204" pitchFamily="34" charset="0"/>
                <a:cs typeface="Arial" panose="020B0604020202020204" pitchFamily="34" charset="0"/>
              </a:rPr>
              <a:t>ЦД </a:t>
            </a:r>
            <a:r>
              <a:rPr lang="ru-RU" sz="1400" dirty="0">
                <a:ea typeface="Calibri" panose="020F0502020204030204" pitchFamily="34" charset="0"/>
                <a:cs typeface="Times New Roman" panose="02020603050405020304" pitchFamily="18" charset="0"/>
              </a:rPr>
              <a:t>(либо документ, подтверждающий возложение </a:t>
            </a:r>
            <a:r>
              <a:rPr lang="ru-RU" sz="1400" dirty="0" smtClean="0">
                <a:ea typeface="Calibri" panose="020F0502020204030204" pitchFamily="34" charset="0"/>
                <a:cs typeface="Times New Roman" panose="02020603050405020304" pitchFamily="18" charset="0"/>
              </a:rPr>
              <a:t>функций </a:t>
            </a:r>
            <a:r>
              <a:rPr lang="ru-RU" sz="1400" dirty="0">
                <a:ea typeface="Calibri" panose="020F0502020204030204" pitchFamily="34" charset="0"/>
                <a:cs typeface="Times New Roman" panose="02020603050405020304" pitchFamily="18" charset="0"/>
              </a:rPr>
              <a:t>на руководителя СВК КО</a:t>
            </a:r>
            <a:r>
              <a:rPr lang="ru-RU" sz="1400" dirty="0" smtClean="0">
                <a:ea typeface="Calibri" panose="020F0502020204030204" pitchFamily="34" charset="0"/>
                <a:cs typeface="Times New Roman" panose="02020603050405020304" pitchFamily="18" charset="0"/>
              </a:rPr>
              <a:t>) </a:t>
            </a:r>
            <a:r>
              <a:rPr lang="ru-RU" sz="1400" dirty="0">
                <a:ea typeface="Calibri" panose="020F0502020204030204" pitchFamily="34" charset="0"/>
                <a:cs typeface="Times New Roman" panose="02020603050405020304" pitchFamily="18" charset="0"/>
              </a:rPr>
              <a:t>и </a:t>
            </a:r>
            <a:r>
              <a:rPr lang="ru-RU" sz="1400" b="1" dirty="0" smtClean="0">
                <a:ea typeface="Calibri" panose="020F0502020204030204" pitchFamily="34" charset="0"/>
                <a:cs typeface="Times New Roman" panose="02020603050405020304" pitchFamily="18" charset="0"/>
              </a:rPr>
              <a:t>лиц</a:t>
            </a:r>
            <a:r>
              <a:rPr lang="ru-RU" sz="1400" b="1" dirty="0">
                <a:ea typeface="Calibri" panose="020F0502020204030204" pitchFamily="34" charset="0"/>
                <a:cs typeface="Times New Roman" panose="02020603050405020304" pitchFamily="18" charset="0"/>
              </a:rPr>
              <a:t>а</a:t>
            </a:r>
            <a:r>
              <a:rPr lang="ru-RU" sz="1400" b="1" dirty="0" smtClean="0">
                <a:ea typeface="Calibri" panose="020F0502020204030204" pitchFamily="34" charset="0"/>
                <a:cs typeface="Times New Roman" panose="02020603050405020304" pitchFamily="18" charset="0"/>
              </a:rPr>
              <a:t>, осуществляющего </a:t>
            </a:r>
            <a:r>
              <a:rPr lang="ru-RU" sz="1400" b="1" dirty="0">
                <a:ea typeface="Calibri" panose="020F0502020204030204" pitchFamily="34" charset="0"/>
                <a:cs typeface="Times New Roman" panose="02020603050405020304" pitchFamily="18" charset="0"/>
              </a:rPr>
              <a:t>функции </a:t>
            </a:r>
            <a:r>
              <a:rPr lang="ru-RU" sz="1400" b="1" dirty="0" smtClean="0">
                <a:ea typeface="Calibri" panose="020F0502020204030204" pitchFamily="34" charset="0"/>
                <a:cs typeface="Times New Roman" panose="02020603050405020304" pitchFamily="18" charset="0"/>
              </a:rPr>
              <a:t>зам. </a:t>
            </a:r>
            <a:r>
              <a:rPr lang="ru-RU" sz="1400" b="1" dirty="0">
                <a:ea typeface="Calibri" panose="020F0502020204030204" pitchFamily="34" charset="0"/>
                <a:cs typeface="Times New Roman" panose="02020603050405020304" pitchFamily="18" charset="0"/>
              </a:rPr>
              <a:t>ЕИО, на которого возложены полномочия по обеспечению </a:t>
            </a:r>
            <a:r>
              <a:rPr lang="ru-RU" sz="1400" b="1" dirty="0" smtClean="0">
                <a:ea typeface="Calibri" panose="020F0502020204030204" pitchFamily="34" charset="0"/>
                <a:cs typeface="Times New Roman" panose="02020603050405020304" pitchFamily="18" charset="0"/>
              </a:rPr>
              <a:t>ИБ</a:t>
            </a:r>
            <a:r>
              <a:rPr lang="ru-RU" sz="1400" dirty="0" smtClean="0">
                <a:ea typeface="Calibri" panose="020F0502020204030204" pitchFamily="34" charset="0"/>
                <a:cs typeface="Times New Roman" panose="02020603050405020304" pitchFamily="18" charset="0"/>
              </a:rPr>
              <a:t>:</a:t>
            </a:r>
            <a:endParaRPr lang="ru-RU" sz="1400" dirty="0">
              <a:ea typeface="Calibri" panose="020F0502020204030204" pitchFamily="34" charset="0"/>
              <a:cs typeface="Times New Roman" panose="02020603050405020304" pitchFamily="18" charset="0"/>
            </a:endParaRPr>
          </a:p>
          <a:p>
            <a:pPr marL="285750" lvl="0" indent="-285750">
              <a:spcAft>
                <a:spcPts val="400"/>
              </a:spcAft>
              <a:buFont typeface="Wingdings" panose="05000000000000000000" pitchFamily="2" charset="2"/>
              <a:buChar char="Ø"/>
            </a:pPr>
            <a:r>
              <a:rPr lang="ru-RU" sz="11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А</a:t>
            </a:r>
            <a:r>
              <a:rPr lang="ru-RU" sz="1100" b="1" dirty="0" smtClean="0">
                <a:solidFill>
                  <a:prstClr val="black"/>
                </a:solidFill>
                <a:latin typeface="Arial" panose="020B0604020202020204" pitchFamily="34" charset="0"/>
                <a:ea typeface="Calibri" panose="020F0502020204030204" pitchFamily="34" charset="0"/>
                <a:cs typeface="Arial" panose="020B0604020202020204" pitchFamily="34" charset="0"/>
              </a:rPr>
              <a:t>нкета </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должностного лица </a:t>
            </a:r>
            <a:r>
              <a:rPr lang="ru-RU" sz="1100" i="1" dirty="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a:t>
            </a:r>
            <a:r>
              <a:rPr lang="ru-RU" sz="1100" i="1" dirty="0" smtClean="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шаблоны анкет </a:t>
            </a:r>
            <a:r>
              <a:rPr lang="ru-RU" sz="1100" i="1" dirty="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будут размещены на сайте Банка России в разделе «Допуск на финансовый рынок / Навигатор по процедурам допуска»)</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lvl="0" indent="-285750">
              <a:spcAft>
                <a:spcPts val="400"/>
              </a:spcAft>
              <a:buFont typeface="Wingdings" panose="05000000000000000000" pitchFamily="2" charset="2"/>
              <a:buChar char="Ø"/>
            </a:pPr>
            <a:r>
              <a:rPr lang="ru-RU" sz="11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удостоверяющий личность </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(все заполненные страницы).</a:t>
            </a:r>
          </a:p>
          <a:p>
            <a:pPr marL="285750" lvl="0" indent="-285750">
              <a:spcAft>
                <a:spcPts val="400"/>
              </a:spcAft>
              <a:buFont typeface="Wingdings" panose="05000000000000000000" pitchFamily="2" charset="2"/>
              <a:buChar char="Ø"/>
            </a:pPr>
            <a:r>
              <a:rPr lang="ru-RU" sz="11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подтверждающий назначение (избрание) </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(например, приказ, распоряжение, протокол (выписка из него).</a:t>
            </a:r>
          </a:p>
          <a:p>
            <a:pPr marL="285750" lvl="0" indent="-285750">
              <a:spcAft>
                <a:spcPts val="400"/>
              </a:spcAft>
              <a:buFont typeface="Wingdings" panose="05000000000000000000" pitchFamily="2" charset="2"/>
              <a:buChar char="Ø"/>
            </a:pPr>
            <a:r>
              <a:rPr lang="ru-RU" sz="11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об образовании и (или) о квалификации</a:t>
            </a:r>
            <a:r>
              <a:rPr lang="ru-RU" sz="11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indent="-285750">
              <a:spcAft>
                <a:spcPts val="400"/>
              </a:spcAft>
              <a:buFont typeface="Wingdings" panose="05000000000000000000" pitchFamily="2" charset="2"/>
              <a:buChar char="Ø"/>
            </a:pPr>
            <a:r>
              <a:rPr lang="ru-RU" sz="11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Документы о трудовой деятельности </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(в случае отсутствия сведений в СФР). </a:t>
            </a:r>
          </a:p>
          <a:p>
            <a:pPr marL="285750" lvl="0" indent="-285750">
              <a:spcAft>
                <a:spcPts val="400"/>
              </a:spcAft>
              <a:buFont typeface="Wingdings" panose="05000000000000000000" pitchFamily="2" charset="2"/>
              <a:buChar char="Ø"/>
            </a:pPr>
            <a:endParaRPr lang="ru-RU" sz="11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a:spcAft>
                <a:spcPts val="400"/>
              </a:spcAft>
            </a:pPr>
            <a:r>
              <a:rPr lang="ru-RU" sz="1100" i="1" spc="30" dirty="0">
                <a:solidFill>
                  <a:schemeClr val="accent1">
                    <a:lumMod val="75000"/>
                  </a:schemeClr>
                </a:solidFill>
                <a:latin typeface="Arial" panose="020B0604020202020204" pitchFamily="34" charset="0"/>
                <a:cs typeface="Arial" panose="020B0604020202020204" pitchFamily="34" charset="0"/>
              </a:rPr>
              <a:t>В случае если лицо является иностранным гражданином либо лицом без гражданства, постоянно проживающим на территории иностранного государства, либо гражданином </a:t>
            </a:r>
            <a:r>
              <a:rPr lang="ru-RU" sz="1100" i="1" spc="30" dirty="0" smtClean="0">
                <a:solidFill>
                  <a:schemeClr val="accent1">
                    <a:lumMod val="75000"/>
                  </a:schemeClr>
                </a:solidFill>
                <a:latin typeface="Arial" panose="020B0604020202020204" pitchFamily="34" charset="0"/>
                <a:cs typeface="Arial" panose="020B0604020202020204" pitchFamily="34" charset="0"/>
              </a:rPr>
              <a:t>РФ, </a:t>
            </a:r>
            <a:r>
              <a:rPr lang="ru-RU" sz="1100" i="1" spc="30" dirty="0">
                <a:solidFill>
                  <a:schemeClr val="accent1">
                    <a:lumMod val="75000"/>
                  </a:schemeClr>
                </a:solidFill>
                <a:latin typeface="Arial" panose="020B0604020202020204" pitchFamily="34" charset="0"/>
                <a:cs typeface="Arial" panose="020B0604020202020204" pitchFamily="34" charset="0"/>
              </a:rPr>
              <a:t>имеющим также гражданство (подданство) иностранного государства, или вид на жительство, или иной документ, подтверждающий его право на постоянное проживание на территории иностранного государства</a:t>
            </a:r>
            <a:r>
              <a:rPr lang="ru-RU" sz="1100" i="1" spc="30" dirty="0" smtClean="0">
                <a:solidFill>
                  <a:schemeClr val="accent1">
                    <a:lumMod val="75000"/>
                  </a:schemeClr>
                </a:solidFill>
                <a:latin typeface="Arial" panose="020B0604020202020204" pitchFamily="34" charset="0"/>
                <a:cs typeface="Arial" panose="020B0604020202020204" pitchFamily="34" charset="0"/>
              </a:rPr>
              <a:t>:</a:t>
            </a:r>
            <a:endParaRPr lang="ru-RU" sz="11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lvl="0" indent="-285750">
              <a:spcAft>
                <a:spcPts val="400"/>
              </a:spcAft>
              <a:buFont typeface="Wingdings" panose="05000000000000000000" pitchFamily="2" charset="2"/>
              <a:buChar char="Ø"/>
            </a:pP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подтверждающий наличие у лица права на осуществление трудовой деятельности на территории </a:t>
            </a:r>
            <a:r>
              <a:rPr lang="ru-RU" sz="1100" dirty="0" smtClean="0">
                <a:solidFill>
                  <a:prstClr val="black"/>
                </a:solidFill>
                <a:latin typeface="Arial" panose="020B0604020202020204" pitchFamily="34" charset="0"/>
                <a:ea typeface="Calibri" panose="020F0502020204030204" pitchFamily="34" charset="0"/>
                <a:cs typeface="Arial" panose="020B0604020202020204" pitchFamily="34" charset="0"/>
              </a:rPr>
              <a:t>РФ.</a:t>
            </a:r>
            <a:endParaRPr lang="ru-RU" sz="1100" i="1" spc="30" dirty="0">
              <a:solidFill>
                <a:srgbClr val="0082BB">
                  <a:lumMod val="75000"/>
                </a:srgbClr>
              </a:solidFill>
              <a:latin typeface="Arial" panose="020B0604020202020204" pitchFamily="34" charset="0"/>
              <a:cs typeface="Arial" panose="020B0604020202020204" pitchFamily="34" charset="0"/>
            </a:endParaRPr>
          </a:p>
          <a:p>
            <a:pPr marL="285750" indent="-285750">
              <a:spcAft>
                <a:spcPts val="400"/>
              </a:spcAft>
              <a:buFont typeface="Wingdings" panose="05000000000000000000" pitchFamily="2" charset="2"/>
              <a:buChar char="Ø"/>
            </a:pPr>
            <a:r>
              <a:rPr lang="ru-RU" sz="11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Документы </a:t>
            </a:r>
            <a:r>
              <a:rPr lang="ru-RU" sz="1100" spc="-30" dirty="0">
                <a:solidFill>
                  <a:prstClr val="black"/>
                </a:solidFill>
                <a:latin typeface="Arial" panose="020B0604020202020204" pitchFamily="34" charset="0"/>
                <a:ea typeface="Calibri" panose="020F0502020204030204" pitchFamily="34" charset="0"/>
                <a:cs typeface="Arial" panose="020B0604020202020204" pitchFamily="34" charset="0"/>
              </a:rPr>
              <a:t>о наличии (отсутствии) неснятой или непогашенной </a:t>
            </a:r>
            <a:r>
              <a:rPr lang="ru-RU" sz="11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судимости</a:t>
            </a:r>
            <a:r>
              <a:rPr lang="ru-RU" sz="1100" i="1"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ru-RU" sz="1100" spc="-30" dirty="0" smtClean="0">
                <a:latin typeface="Arial" panose="020B0604020202020204" pitchFamily="34" charset="0"/>
                <a:ea typeface="Calibri" panose="020F0502020204030204" pitchFamily="34" charset="0"/>
                <a:cs typeface="Arial" panose="020B0604020202020204" pitchFamily="34" charset="0"/>
              </a:rPr>
              <a:t>выданные </a:t>
            </a:r>
            <a:r>
              <a:rPr lang="ru-RU" sz="1100" spc="-30" dirty="0">
                <a:latin typeface="Arial" panose="020B0604020202020204" pitchFamily="34" charset="0"/>
                <a:ea typeface="Calibri" panose="020F0502020204030204" pitchFamily="34" charset="0"/>
                <a:cs typeface="Arial" panose="020B0604020202020204" pitchFamily="34" charset="0"/>
              </a:rPr>
              <a:t>уполномоченным органом иностранного государства. </a:t>
            </a:r>
            <a:endParaRPr lang="ru-RU" sz="1100" spc="-3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indent="-285750">
              <a:spcAft>
                <a:spcPts val="400"/>
              </a:spcAft>
              <a:buFont typeface="Wingdings" panose="05000000000000000000" pitchFamily="2" charset="2"/>
              <a:buChar char="Ø"/>
            </a:pPr>
            <a:r>
              <a:rPr lang="ru-RU" sz="11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Документ о наличии (об отсутствии) у лица факта административного наказания в виде дисквалификации, </a:t>
            </a:r>
            <a:r>
              <a:rPr lang="ru-RU" sz="1100" spc="-30" dirty="0" smtClean="0">
                <a:latin typeface="Arial" panose="020B0604020202020204" pitchFamily="34" charset="0"/>
                <a:ea typeface="Calibri" panose="020F0502020204030204" pitchFamily="34" charset="0"/>
                <a:cs typeface="Arial" panose="020B0604020202020204" pitchFamily="34" charset="0"/>
              </a:rPr>
              <a:t>выданный </a:t>
            </a:r>
            <a:r>
              <a:rPr lang="ru-RU" sz="1100" spc="-30" dirty="0">
                <a:latin typeface="Arial" panose="020B0604020202020204" pitchFamily="34" charset="0"/>
                <a:ea typeface="Calibri" panose="020F0502020204030204" pitchFamily="34" charset="0"/>
                <a:cs typeface="Arial" panose="020B0604020202020204" pitchFamily="34" charset="0"/>
              </a:rPr>
              <a:t>уполномоченным органом иностранного государства. </a:t>
            </a:r>
            <a:endParaRPr lang="ru-RU" sz="1100" spc="-30" dirty="0" smtClean="0">
              <a:latin typeface="Arial" panose="020B0604020202020204" pitchFamily="34" charset="0"/>
              <a:ea typeface="Calibri" panose="020F0502020204030204" pitchFamily="34" charset="0"/>
              <a:cs typeface="Arial" panose="020B0604020202020204" pitchFamily="34" charset="0"/>
            </a:endParaRPr>
          </a:p>
          <a:p>
            <a:pPr marL="285750" indent="-285750">
              <a:spcAft>
                <a:spcPts val="400"/>
              </a:spcAft>
              <a:buFont typeface="Wingdings" panose="05000000000000000000" pitchFamily="2" charset="2"/>
              <a:buChar char="Ø"/>
            </a:pPr>
            <a:endParaRPr lang="ru-RU" sz="1100" i="1" spc="30" dirty="0" smtClean="0">
              <a:solidFill>
                <a:srgbClr val="0082BB">
                  <a:lumMod val="75000"/>
                </a:srgbClr>
              </a:solidFill>
              <a:latin typeface="Arial" panose="020B0604020202020204" pitchFamily="34" charset="0"/>
              <a:cs typeface="Arial" panose="020B0604020202020204" pitchFamily="34" charset="0"/>
            </a:endParaRPr>
          </a:p>
          <a:p>
            <a:pPr>
              <a:spcAft>
                <a:spcPts val="400"/>
              </a:spcAft>
            </a:pPr>
            <a:r>
              <a:rPr lang="ru-RU" sz="1400" spc="-30" dirty="0" smtClean="0">
                <a:ea typeface="Calibri" panose="020F0502020204030204" pitchFamily="34" charset="0"/>
                <a:cs typeface="Times New Roman" panose="02020603050405020304" pitchFamily="18" charset="0"/>
              </a:rPr>
              <a:t>2. </a:t>
            </a:r>
            <a:r>
              <a:rPr lang="ru-RU" sz="1400" b="1" spc="-30" dirty="0">
                <a:ea typeface="Calibri" panose="020F0502020204030204" pitchFamily="34" charset="0"/>
                <a:cs typeface="Times New Roman" panose="02020603050405020304" pitchFamily="18" charset="0"/>
              </a:rPr>
              <a:t>План мероприятий </a:t>
            </a:r>
            <a:r>
              <a:rPr lang="ru-RU" sz="1400" spc="-30" dirty="0">
                <a:ea typeface="Calibri" panose="020F0502020204030204" pitchFamily="34" charset="0"/>
                <a:cs typeface="Times New Roman" panose="02020603050405020304" pitchFamily="18" charset="0"/>
              </a:rPr>
              <a:t>по приведению деятельности </a:t>
            </a:r>
            <a:r>
              <a:rPr lang="ru-RU" sz="1400" b="1" spc="-30" dirty="0">
                <a:ea typeface="Calibri" panose="020F0502020204030204" pitchFamily="34" charset="0"/>
                <a:cs typeface="Times New Roman" panose="02020603050405020304" pitchFamily="18" charset="0"/>
              </a:rPr>
              <a:t>ЦД в соответствие с требованиями по защите информации и операционной надежности </a:t>
            </a:r>
            <a:r>
              <a:rPr lang="ru-RU" sz="1400" i="1" spc="30" dirty="0">
                <a:solidFill>
                  <a:schemeClr val="accent1">
                    <a:lumMod val="75000"/>
                  </a:schemeClr>
                </a:solidFill>
                <a:cs typeface="Arial" panose="020B0604020202020204" pitchFamily="34" charset="0"/>
              </a:rPr>
              <a:t>(в отношении ЮЛ, намеревающегося получить право на осуществление деятельности ЦД).</a:t>
            </a:r>
          </a:p>
          <a:p>
            <a:pPr marL="285750" lvl="0" indent="-285750">
              <a:spcAft>
                <a:spcPts val="400"/>
              </a:spcAft>
              <a:buFont typeface="Wingdings" panose="05000000000000000000" pitchFamily="2" charset="2"/>
              <a:buChar char="Ø"/>
            </a:pPr>
            <a:endParaRPr lang="ru-RU" sz="1100" i="1" spc="30" dirty="0" smtClean="0">
              <a:solidFill>
                <a:srgbClr val="0082BB">
                  <a:lumMod val="75000"/>
                </a:srgbClr>
              </a:solidFill>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 xmlns:a16="http://schemas.microsoft.com/office/drawing/2014/main" id="{B3149B26-724C-43CF-8642-239C59F66311}"/>
              </a:ext>
            </a:extLst>
          </p:cNvPr>
          <p:cNvSpPr txBox="1">
            <a:spLocks/>
          </p:cNvSpPr>
          <p:nvPr/>
        </p:nvSpPr>
        <p:spPr>
          <a:xfrm>
            <a:off x="469900" y="1442921"/>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решения о допуске ЦД (в рамках УПД)</a:t>
            </a:r>
            <a:endParaRPr lang="en-US" sz="1800" b="1" spc="-30" dirty="0">
              <a:solidFill>
                <a:schemeClr val="accent1">
                  <a:lumMod val="75000"/>
                </a:schemeClr>
              </a:solidFill>
            </a:endParaRPr>
          </a:p>
          <a:p>
            <a:r>
              <a:rPr lang="ru-RU" sz="1800" b="1" spc="-30" dirty="0">
                <a:solidFill>
                  <a:srgbClr val="00B0F0"/>
                </a:solidFill>
              </a:rPr>
              <a:t>в отношении </a:t>
            </a:r>
            <a:r>
              <a:rPr lang="ru-RU" sz="1800" b="1" spc="-30" dirty="0" smtClean="0">
                <a:solidFill>
                  <a:srgbClr val="00B0F0"/>
                </a:solidFill>
              </a:rPr>
              <a:t>КО-ОИС</a:t>
            </a:r>
            <a:endParaRPr lang="ru-RU" sz="1800" b="1" spc="-30" dirty="0">
              <a:solidFill>
                <a:srgbClr val="00B0F0"/>
              </a:solidFill>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13</a:t>
            </a:fld>
            <a:endParaRPr lang="ru-RU" dirty="0"/>
          </a:p>
        </p:txBody>
      </p:sp>
      <p:sp>
        <p:nvSpPr>
          <p:cNvPr id="6"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Tree>
    <p:extLst>
      <p:ext uri="{BB962C8B-B14F-4D97-AF65-F5344CB8AC3E}">
        <p14:creationId xmlns:p14="http://schemas.microsoft.com/office/powerpoint/2010/main" val="17443491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 xmlns:a16="http://schemas.microsoft.com/office/drawing/2014/main" id="{B3149B26-724C-43CF-8642-239C59F66311}"/>
              </a:ext>
            </a:extLst>
          </p:cNvPr>
          <p:cNvSpPr txBox="1">
            <a:spLocks/>
          </p:cNvSpPr>
          <p:nvPr/>
        </p:nvSpPr>
        <p:spPr>
          <a:xfrm>
            <a:off x="469900" y="1039400"/>
            <a:ext cx="11685585"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smtClean="0">
                <a:solidFill>
                  <a:schemeClr val="accent1">
                    <a:lumMod val="75000"/>
                  </a:schemeClr>
                </a:solidFill>
              </a:rPr>
              <a:t>Порядок принятия решения о внесении сведений о юридическом лице в реестры ОООЦВ/ЦД </a:t>
            </a:r>
            <a:br>
              <a:rPr lang="ru-RU" sz="1800" b="1" spc="-30" dirty="0" smtClean="0">
                <a:solidFill>
                  <a:schemeClr val="accent1">
                    <a:lumMod val="75000"/>
                  </a:schemeClr>
                </a:solidFill>
              </a:rPr>
            </a:br>
            <a:r>
              <a:rPr lang="ru-RU" sz="1800" b="1" spc="-30" dirty="0" smtClean="0">
                <a:solidFill>
                  <a:schemeClr val="accent1">
                    <a:lumMod val="75000"/>
                  </a:schemeClr>
                </a:solidFill>
              </a:rPr>
              <a:t>(в рамках УПД)</a:t>
            </a:r>
            <a:r>
              <a:rPr lang="ru-RU" sz="1800" b="1" spc="-30" dirty="0">
                <a:solidFill>
                  <a:schemeClr val="accent1">
                    <a:lumMod val="75000"/>
                  </a:schemeClr>
                </a:solidFill>
              </a:rPr>
              <a:t/>
            </a:r>
            <a:br>
              <a:rPr lang="ru-RU" sz="1800" b="1" spc="-30" dirty="0">
                <a:solidFill>
                  <a:schemeClr val="accent1">
                    <a:lumMod val="75000"/>
                  </a:schemeClr>
                </a:solidFill>
              </a:rPr>
            </a:br>
            <a:endParaRPr lang="ru-RU" sz="1800" b="1" spc="-30" dirty="0">
              <a:solidFill>
                <a:schemeClr val="accent1">
                  <a:lumMod val="75000"/>
                </a:schemeClr>
              </a:solidFill>
            </a:endParaRPr>
          </a:p>
        </p:txBody>
      </p:sp>
      <p:cxnSp>
        <p:nvCxnSpPr>
          <p:cNvPr id="9" name="Прямая со стрелкой 8"/>
          <p:cNvCxnSpPr/>
          <p:nvPr/>
        </p:nvCxnSpPr>
        <p:spPr>
          <a:xfrm>
            <a:off x="1924038" y="2711182"/>
            <a:ext cx="5477" cy="1584248"/>
          </a:xfrm>
          <a:prstGeom prst="straightConnector1">
            <a:avLst/>
          </a:prstGeom>
          <a:ln w="12700">
            <a:solidFill>
              <a:srgbClr val="487AA6"/>
            </a:solidFill>
            <a:tailEnd type="triangle"/>
          </a:ln>
        </p:spPr>
        <p:style>
          <a:lnRef idx="1">
            <a:schemeClr val="accent1"/>
          </a:lnRef>
          <a:fillRef idx="0">
            <a:schemeClr val="accent1"/>
          </a:fillRef>
          <a:effectRef idx="0">
            <a:schemeClr val="accent1"/>
          </a:effectRef>
          <a:fontRef idx="minor">
            <a:schemeClr val="tx1"/>
          </a:fontRef>
        </p:style>
      </p:cxnSp>
      <p:sp>
        <p:nvSpPr>
          <p:cNvPr id="10" name="Скругленный прямоугольник 9"/>
          <p:cNvSpPr/>
          <p:nvPr/>
        </p:nvSpPr>
        <p:spPr>
          <a:xfrm>
            <a:off x="3493022" y="1844351"/>
            <a:ext cx="1973880" cy="668307"/>
          </a:xfrm>
          <a:prstGeom prst="roundRect">
            <a:avLst/>
          </a:prstGeom>
          <a:noFill/>
          <a:ln w="12700">
            <a:solidFill>
              <a:srgbClr val="487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TextBox 10"/>
          <p:cNvSpPr txBox="1"/>
          <p:nvPr/>
        </p:nvSpPr>
        <p:spPr>
          <a:xfrm>
            <a:off x="3474716" y="1974194"/>
            <a:ext cx="2019101" cy="430887"/>
          </a:xfrm>
          <a:prstGeom prst="rect">
            <a:avLst/>
          </a:prstGeom>
          <a:noFill/>
        </p:spPr>
        <p:txBody>
          <a:bodyPr wrap="square" rtlCol="0">
            <a:spAutoFit/>
          </a:bodyPr>
          <a:lstStyle/>
          <a:p>
            <a:pPr algn="ctr"/>
            <a:r>
              <a:rPr lang="ru-RU" sz="1100" b="1" dirty="0" smtClean="0">
                <a:solidFill>
                  <a:prstClr val="black"/>
                </a:solidFill>
                <a:cs typeface="Times New Roman" panose="02020603050405020304" pitchFamily="18" charset="0"/>
              </a:rPr>
              <a:t>Рассмотрение </a:t>
            </a:r>
          </a:p>
          <a:p>
            <a:pPr algn="ctr"/>
            <a:r>
              <a:rPr lang="ru-RU" sz="1100" b="1" dirty="0" smtClean="0">
                <a:solidFill>
                  <a:prstClr val="black"/>
                </a:solidFill>
                <a:cs typeface="Times New Roman" panose="02020603050405020304" pitchFamily="18" charset="0"/>
              </a:rPr>
              <a:t>комплекта документов</a:t>
            </a:r>
            <a:endParaRPr lang="ru-RU" sz="1100" b="1" dirty="0">
              <a:solidFill>
                <a:prstClr val="black"/>
              </a:solidFill>
              <a:cs typeface="Times New Roman" panose="02020603050405020304" pitchFamily="18" charset="0"/>
            </a:endParaRPr>
          </a:p>
        </p:txBody>
      </p:sp>
      <p:sp>
        <p:nvSpPr>
          <p:cNvPr id="12" name="Прямоугольник: скругленные углы 61">
            <a:extLst>
              <a:ext uri="{FF2B5EF4-FFF2-40B4-BE49-F238E27FC236}">
                <a16:creationId xmlns="" xmlns:a16="http://schemas.microsoft.com/office/drawing/2014/main" id="{A77E2678-2889-4F19-B9CF-82B09740985D}"/>
              </a:ext>
            </a:extLst>
          </p:cNvPr>
          <p:cNvSpPr/>
          <p:nvPr/>
        </p:nvSpPr>
        <p:spPr>
          <a:xfrm>
            <a:off x="1082344" y="1829624"/>
            <a:ext cx="1837079" cy="851297"/>
          </a:xfrm>
          <a:prstGeom prst="roundRect">
            <a:avLst/>
          </a:prstGeom>
          <a:solidFill>
            <a:schemeClr val="bg1"/>
          </a:solidFill>
          <a:ln w="12700">
            <a:solidFill>
              <a:srgbClr val="487AA6"/>
            </a:solidFill>
            <a:prstDash val="solid"/>
          </a:ln>
        </p:spPr>
        <p:txBody>
          <a:bodyPr wrap="square" rtlCol="0">
            <a:spAutoFit/>
          </a:bodyPr>
          <a:lstStyle/>
          <a:p>
            <a:pPr algn="ctr"/>
            <a:r>
              <a:rPr lang="ru-RU" sz="1100" b="1" dirty="0">
                <a:solidFill>
                  <a:schemeClr val="tx1"/>
                </a:solidFill>
                <a:cs typeface="Times New Roman" panose="02020603050405020304" pitchFamily="18" charset="0"/>
              </a:rPr>
              <a:t>Представление </a:t>
            </a:r>
            <a:r>
              <a:rPr lang="ru-RU" sz="1100" b="1" dirty="0" smtClean="0">
                <a:solidFill>
                  <a:schemeClr val="tx1"/>
                </a:solidFill>
                <a:cs typeface="Times New Roman" panose="02020603050405020304" pitchFamily="18" charset="0"/>
              </a:rPr>
              <a:t>документов для </a:t>
            </a:r>
            <a:r>
              <a:rPr lang="ru-RU" sz="1100" b="1" dirty="0">
                <a:solidFill>
                  <a:schemeClr val="tx1"/>
                </a:solidFill>
                <a:cs typeface="Times New Roman" panose="02020603050405020304" pitchFamily="18" charset="0"/>
              </a:rPr>
              <a:t>внесения сведений </a:t>
            </a:r>
            <a:r>
              <a:rPr lang="ru-RU" sz="1100" b="1" dirty="0" smtClean="0">
                <a:solidFill>
                  <a:schemeClr val="tx1"/>
                </a:solidFill>
                <a:cs typeface="Times New Roman" panose="02020603050405020304" pitchFamily="18" charset="0"/>
              </a:rPr>
              <a:t/>
            </a:r>
            <a:br>
              <a:rPr lang="ru-RU" sz="1100" b="1" dirty="0" smtClean="0">
                <a:solidFill>
                  <a:schemeClr val="tx1"/>
                </a:solidFill>
                <a:cs typeface="Times New Roman" panose="02020603050405020304" pitchFamily="18" charset="0"/>
              </a:rPr>
            </a:br>
            <a:r>
              <a:rPr lang="ru-RU" sz="1100" b="1" dirty="0" smtClean="0">
                <a:solidFill>
                  <a:schemeClr val="tx1"/>
                </a:solidFill>
                <a:cs typeface="Times New Roman" panose="02020603050405020304" pitchFamily="18" charset="0"/>
              </a:rPr>
              <a:t>в </a:t>
            </a:r>
            <a:r>
              <a:rPr lang="ru-RU" sz="1100" b="1" dirty="0" smtClean="0">
                <a:cs typeface="Times New Roman" panose="02020603050405020304" pitchFamily="18" charset="0"/>
              </a:rPr>
              <a:t> </a:t>
            </a:r>
            <a:r>
              <a:rPr lang="ru-RU" sz="1100" b="1" dirty="0" smtClean="0">
                <a:solidFill>
                  <a:schemeClr val="tx1"/>
                </a:solidFill>
                <a:cs typeface="Times New Roman" panose="02020603050405020304" pitchFamily="18" charset="0"/>
              </a:rPr>
              <a:t>реестр ОООЦВ/ЦД</a:t>
            </a:r>
            <a:endParaRPr lang="ru-RU" sz="1100" b="1" dirty="0">
              <a:solidFill>
                <a:schemeClr val="tx1"/>
              </a:solidFill>
              <a:cs typeface="Times New Roman" panose="02020603050405020304" pitchFamily="18" charset="0"/>
            </a:endParaRPr>
          </a:p>
        </p:txBody>
      </p:sp>
      <p:sp>
        <p:nvSpPr>
          <p:cNvPr id="14" name="TextBox 13">
            <a:extLst>
              <a:ext uri="{FF2B5EF4-FFF2-40B4-BE49-F238E27FC236}">
                <a16:creationId xmlns="" xmlns:a16="http://schemas.microsoft.com/office/drawing/2014/main" id="{F51EABBB-7741-4BAD-8DD5-1D2242C8AF37}"/>
              </a:ext>
            </a:extLst>
          </p:cNvPr>
          <p:cNvSpPr txBox="1"/>
          <p:nvPr/>
        </p:nvSpPr>
        <p:spPr>
          <a:xfrm>
            <a:off x="3393906" y="3308709"/>
            <a:ext cx="2266072" cy="369332"/>
          </a:xfrm>
          <a:prstGeom prst="rect">
            <a:avLst/>
          </a:prstGeom>
          <a:noFill/>
          <a:ln>
            <a:solidFill>
              <a:schemeClr val="tx1"/>
            </a:solidFill>
            <a:prstDash val="lgDash"/>
          </a:ln>
        </p:spPr>
        <p:txBody>
          <a:bodyPr wrap="square" rtlCol="0">
            <a:spAutoFit/>
          </a:bodyPr>
          <a:lstStyle/>
          <a:p>
            <a:pPr algn="ctr"/>
            <a:r>
              <a:rPr lang="ru-RU" sz="900" b="1" dirty="0">
                <a:solidFill>
                  <a:srgbClr val="FF0000"/>
                </a:solidFill>
                <a:cs typeface="Times New Roman" panose="02020603050405020304" pitchFamily="18" charset="0"/>
              </a:rPr>
              <a:t>1 раб. </a:t>
            </a:r>
            <a:r>
              <a:rPr lang="ru-RU" sz="900" b="1" dirty="0" smtClean="0">
                <a:solidFill>
                  <a:srgbClr val="FF0000"/>
                </a:solidFill>
                <a:cs typeface="Times New Roman" panose="02020603050405020304" pitchFamily="18" charset="0"/>
              </a:rPr>
              <a:t>день </a:t>
            </a:r>
            <a:r>
              <a:rPr lang="ru-RU" sz="900" dirty="0">
                <a:cs typeface="Times New Roman" panose="02020603050405020304" pitchFamily="18" charset="0"/>
              </a:rPr>
              <a:t>со дня, следующего за днем представления документов</a:t>
            </a:r>
          </a:p>
        </p:txBody>
      </p:sp>
      <p:sp>
        <p:nvSpPr>
          <p:cNvPr id="15" name="Прямоугольник: скругленные углы 61">
            <a:extLst>
              <a:ext uri="{FF2B5EF4-FFF2-40B4-BE49-F238E27FC236}">
                <a16:creationId xmlns="" xmlns:a16="http://schemas.microsoft.com/office/drawing/2014/main" id="{A77E2678-2889-4F19-B9CF-82B09740985D}"/>
              </a:ext>
            </a:extLst>
          </p:cNvPr>
          <p:cNvSpPr/>
          <p:nvPr/>
        </p:nvSpPr>
        <p:spPr>
          <a:xfrm>
            <a:off x="6009520" y="1848646"/>
            <a:ext cx="1564746" cy="664012"/>
          </a:xfrm>
          <a:prstGeom prst="roundRect">
            <a:avLst/>
          </a:prstGeom>
          <a:solidFill>
            <a:schemeClr val="bg1"/>
          </a:solidFill>
          <a:ln w="12700">
            <a:solidFill>
              <a:srgbClr val="487AA6"/>
            </a:solidFill>
            <a:prstDash val="solid"/>
          </a:ln>
        </p:spPr>
        <p:txBody>
          <a:bodyPr wrap="square" rtlCol="0">
            <a:spAutoFit/>
          </a:bodyPr>
          <a:lstStyle/>
          <a:p>
            <a:pPr algn="ctr"/>
            <a:r>
              <a:rPr lang="ru-RU" sz="1100" b="1" dirty="0" smtClean="0">
                <a:solidFill>
                  <a:schemeClr val="tx1"/>
                </a:solidFill>
                <a:cs typeface="Times New Roman" panose="02020603050405020304" pitchFamily="18" charset="0"/>
              </a:rPr>
              <a:t>Представлен полный комплект документов?</a:t>
            </a:r>
            <a:endParaRPr lang="ru-RU" sz="1100" b="1" dirty="0">
              <a:solidFill>
                <a:schemeClr val="tx1"/>
              </a:solidFill>
              <a:cs typeface="Times New Roman" panose="02020603050405020304" pitchFamily="18" charset="0"/>
            </a:endParaRPr>
          </a:p>
        </p:txBody>
      </p:sp>
      <p:sp>
        <p:nvSpPr>
          <p:cNvPr id="16" name="Прямоугольник: скругленные углы 61">
            <a:extLst>
              <a:ext uri="{FF2B5EF4-FFF2-40B4-BE49-F238E27FC236}">
                <a16:creationId xmlns="" xmlns:a16="http://schemas.microsoft.com/office/drawing/2014/main" id="{24666094-B95D-4761-BE47-AD7D59D31EFC}"/>
              </a:ext>
            </a:extLst>
          </p:cNvPr>
          <p:cNvSpPr/>
          <p:nvPr/>
        </p:nvSpPr>
        <p:spPr>
          <a:xfrm>
            <a:off x="6014997" y="4096906"/>
            <a:ext cx="1564746" cy="1050920"/>
          </a:xfrm>
          <a:prstGeom prst="roundRect">
            <a:avLst/>
          </a:prstGeom>
          <a:solidFill>
            <a:schemeClr val="bg1"/>
          </a:solidFill>
          <a:ln w="28575">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sz="1100" b="1" dirty="0" smtClean="0">
                <a:solidFill>
                  <a:schemeClr val="tx1"/>
                </a:solidFill>
                <a:cs typeface="Times New Roman" panose="02020603050405020304" pitchFamily="18" charset="0"/>
              </a:rPr>
              <a:t>Оставление документов без рассмотрения</a:t>
            </a:r>
            <a:endParaRPr lang="ru-RU" sz="1100" b="1" dirty="0">
              <a:solidFill>
                <a:schemeClr val="tx1"/>
              </a:solidFill>
              <a:cs typeface="Times New Roman" panose="02020603050405020304" pitchFamily="18" charset="0"/>
            </a:endParaRPr>
          </a:p>
        </p:txBody>
      </p:sp>
      <p:sp>
        <p:nvSpPr>
          <p:cNvPr id="17" name="Скругленный прямоугольник 16"/>
          <p:cNvSpPr/>
          <p:nvPr/>
        </p:nvSpPr>
        <p:spPr>
          <a:xfrm>
            <a:off x="9418145" y="1557528"/>
            <a:ext cx="1830818" cy="1225850"/>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cxnSp>
        <p:nvCxnSpPr>
          <p:cNvPr id="18" name="Прямая со стрелкой 17"/>
          <p:cNvCxnSpPr>
            <a:stCxn id="15" idx="2"/>
            <a:endCxn id="16" idx="0"/>
          </p:cNvCxnSpPr>
          <p:nvPr/>
        </p:nvCxnSpPr>
        <p:spPr>
          <a:xfrm>
            <a:off x="6791893" y="2512658"/>
            <a:ext cx="5477" cy="1584248"/>
          </a:xfrm>
          <a:prstGeom prst="straightConnector1">
            <a:avLst/>
          </a:prstGeom>
          <a:ln w="12700">
            <a:solidFill>
              <a:srgbClr val="487AA6"/>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9419704" y="1917372"/>
            <a:ext cx="1863868" cy="600164"/>
          </a:xfrm>
          <a:prstGeom prst="rect">
            <a:avLst/>
          </a:prstGeom>
          <a:noFill/>
        </p:spPr>
        <p:txBody>
          <a:bodyPr wrap="square" rtlCol="0">
            <a:spAutoFit/>
          </a:bodyPr>
          <a:lstStyle/>
          <a:p>
            <a:pPr algn="ctr"/>
            <a:r>
              <a:rPr lang="ru-RU" sz="1100" b="1" dirty="0">
                <a:cs typeface="Times New Roman" panose="02020603050405020304" pitchFamily="18" charset="0"/>
              </a:rPr>
              <a:t>Принятие решения </a:t>
            </a:r>
            <a:br>
              <a:rPr lang="ru-RU" sz="1100" b="1" dirty="0">
                <a:cs typeface="Times New Roman" panose="02020603050405020304" pitchFamily="18" charset="0"/>
              </a:rPr>
            </a:br>
            <a:r>
              <a:rPr lang="ru-RU" sz="1100" b="1" dirty="0">
                <a:cs typeface="Times New Roman" panose="02020603050405020304" pitchFamily="18" charset="0"/>
              </a:rPr>
              <a:t>и уведомление о внесении</a:t>
            </a:r>
          </a:p>
        </p:txBody>
      </p:sp>
      <p:sp>
        <p:nvSpPr>
          <p:cNvPr id="23" name="Овал 22"/>
          <p:cNvSpPr/>
          <p:nvPr/>
        </p:nvSpPr>
        <p:spPr>
          <a:xfrm>
            <a:off x="6417191" y="2990317"/>
            <a:ext cx="696646" cy="782669"/>
          </a:xfrm>
          <a:prstGeom prst="ellipse">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TextBox 23"/>
          <p:cNvSpPr txBox="1"/>
          <p:nvPr/>
        </p:nvSpPr>
        <p:spPr>
          <a:xfrm>
            <a:off x="6460553" y="3201643"/>
            <a:ext cx="819264" cy="369332"/>
          </a:xfrm>
          <a:prstGeom prst="rect">
            <a:avLst/>
          </a:prstGeom>
          <a:noFill/>
        </p:spPr>
        <p:txBody>
          <a:bodyPr wrap="square" rtlCol="0">
            <a:spAutoFit/>
          </a:bodyPr>
          <a:lstStyle/>
          <a:p>
            <a:r>
              <a:rPr lang="ru-RU" b="1" dirty="0" smtClean="0">
                <a:solidFill>
                  <a:srgbClr val="FF0000"/>
                </a:solidFill>
                <a:cs typeface="Times New Roman" panose="02020603050405020304" pitchFamily="18" charset="0"/>
              </a:rPr>
              <a:t>НЕТ</a:t>
            </a:r>
            <a:endParaRPr lang="ru-RU" b="1" dirty="0">
              <a:solidFill>
                <a:srgbClr val="FF0000"/>
              </a:solidFill>
              <a:cs typeface="Times New Roman" panose="02020603050405020304" pitchFamily="18" charset="0"/>
            </a:endParaRPr>
          </a:p>
        </p:txBody>
      </p:sp>
      <p:cxnSp>
        <p:nvCxnSpPr>
          <p:cNvPr id="25" name="Прямая со стрелкой 24"/>
          <p:cNvCxnSpPr>
            <a:stCxn id="26" idx="3"/>
          </p:cNvCxnSpPr>
          <p:nvPr/>
        </p:nvCxnSpPr>
        <p:spPr>
          <a:xfrm>
            <a:off x="8859707" y="2214977"/>
            <a:ext cx="554584" cy="0"/>
          </a:xfrm>
          <a:prstGeom prst="straightConnector1">
            <a:avLst/>
          </a:prstGeom>
          <a:ln w="12700">
            <a:solidFill>
              <a:srgbClr val="487AA6"/>
            </a:solidFill>
            <a:tailEnd type="triangle"/>
          </a:ln>
        </p:spPr>
        <p:style>
          <a:lnRef idx="1">
            <a:schemeClr val="accent1"/>
          </a:lnRef>
          <a:fillRef idx="0">
            <a:schemeClr val="accent1"/>
          </a:fillRef>
          <a:effectRef idx="0">
            <a:schemeClr val="accent1"/>
          </a:effectRef>
          <a:fontRef idx="minor">
            <a:schemeClr val="tx1"/>
          </a:fontRef>
        </p:style>
      </p:cxnSp>
      <p:pic>
        <p:nvPicPr>
          <p:cNvPr id="26" name="Рисунок 25"/>
          <p:cNvPicPr>
            <a:picLocks noChangeAspect="1"/>
          </p:cNvPicPr>
          <p:nvPr/>
        </p:nvPicPr>
        <p:blipFill>
          <a:blip r:embed="rId3"/>
          <a:stretch>
            <a:fillRect/>
          </a:stretch>
        </p:blipFill>
        <p:spPr>
          <a:xfrm>
            <a:off x="8109844" y="1814133"/>
            <a:ext cx="749863" cy="801688"/>
          </a:xfrm>
          <a:prstGeom prst="rect">
            <a:avLst/>
          </a:prstGeom>
        </p:spPr>
      </p:pic>
      <p:sp>
        <p:nvSpPr>
          <p:cNvPr id="27" name="TextBox 26"/>
          <p:cNvSpPr txBox="1"/>
          <p:nvPr/>
        </p:nvSpPr>
        <p:spPr>
          <a:xfrm>
            <a:off x="8239838" y="1978927"/>
            <a:ext cx="619921" cy="369332"/>
          </a:xfrm>
          <a:prstGeom prst="rect">
            <a:avLst/>
          </a:prstGeom>
          <a:noFill/>
        </p:spPr>
        <p:txBody>
          <a:bodyPr wrap="square" rtlCol="0">
            <a:spAutoFit/>
          </a:bodyPr>
          <a:lstStyle/>
          <a:p>
            <a:r>
              <a:rPr lang="ru-RU" b="1" dirty="0" smtClean="0">
                <a:solidFill>
                  <a:srgbClr val="00B050"/>
                </a:solidFill>
                <a:cs typeface="Times New Roman" panose="02020603050405020304" pitchFamily="18" charset="0"/>
              </a:rPr>
              <a:t>ДА</a:t>
            </a:r>
            <a:endParaRPr lang="ru-RU" b="1" dirty="0">
              <a:solidFill>
                <a:srgbClr val="00B050"/>
              </a:solidFill>
              <a:cs typeface="Times New Roman" panose="02020603050405020304" pitchFamily="18" charset="0"/>
            </a:endParaRPr>
          </a:p>
        </p:txBody>
      </p:sp>
      <p:sp>
        <p:nvSpPr>
          <p:cNvPr id="28" name="TextBox 27">
            <a:extLst>
              <a:ext uri="{FF2B5EF4-FFF2-40B4-BE49-F238E27FC236}">
                <a16:creationId xmlns="" xmlns:a16="http://schemas.microsoft.com/office/drawing/2014/main" id="{F51EABBB-7741-4BAD-8DD5-1D2242C8AF37}"/>
              </a:ext>
            </a:extLst>
          </p:cNvPr>
          <p:cNvSpPr txBox="1"/>
          <p:nvPr/>
        </p:nvSpPr>
        <p:spPr>
          <a:xfrm>
            <a:off x="9401620" y="2903111"/>
            <a:ext cx="1863868" cy="507831"/>
          </a:xfrm>
          <a:prstGeom prst="rect">
            <a:avLst/>
          </a:prstGeom>
          <a:noFill/>
          <a:ln>
            <a:solidFill>
              <a:schemeClr val="tx1"/>
            </a:solidFill>
            <a:prstDash val="lgDash"/>
          </a:ln>
        </p:spPr>
        <p:txBody>
          <a:bodyPr wrap="square" rtlCol="0">
            <a:spAutoFit/>
          </a:bodyPr>
          <a:lstStyle/>
          <a:p>
            <a:pPr algn="ctr"/>
            <a:r>
              <a:rPr lang="ru-RU" sz="900" b="1" dirty="0">
                <a:solidFill>
                  <a:srgbClr val="FF0000"/>
                </a:solidFill>
                <a:cs typeface="Times New Roman" panose="02020603050405020304" pitchFamily="18" charset="0"/>
              </a:rPr>
              <a:t>1 раб. день </a:t>
            </a:r>
            <a:r>
              <a:rPr lang="ru-RU" sz="900" dirty="0">
                <a:cs typeface="Times New Roman" panose="02020603050405020304" pitchFamily="18" charset="0"/>
              </a:rPr>
              <a:t>со дня, следующего за днем представления документов</a:t>
            </a:r>
          </a:p>
        </p:txBody>
      </p:sp>
      <p:cxnSp>
        <p:nvCxnSpPr>
          <p:cNvPr id="29" name="Прямая соединительная линия 28"/>
          <p:cNvCxnSpPr>
            <a:stCxn id="17" idx="2"/>
            <a:endCxn id="28" idx="0"/>
          </p:cNvCxnSpPr>
          <p:nvPr/>
        </p:nvCxnSpPr>
        <p:spPr>
          <a:xfrm>
            <a:off x="10333554" y="2783378"/>
            <a:ext cx="0" cy="119733"/>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4433362" y="2513120"/>
            <a:ext cx="0" cy="333265"/>
          </a:xfrm>
          <a:prstGeom prst="line">
            <a:avLst/>
          </a:prstGeom>
          <a:ln w="12700">
            <a:solidFill>
              <a:srgbClr val="487AA6"/>
            </a:solidFill>
          </a:ln>
        </p:spPr>
        <p:style>
          <a:lnRef idx="1">
            <a:schemeClr val="accent1"/>
          </a:lnRef>
          <a:fillRef idx="0">
            <a:schemeClr val="accent1"/>
          </a:fillRef>
          <a:effectRef idx="0">
            <a:schemeClr val="accent1"/>
          </a:effectRef>
          <a:fontRef idx="minor">
            <a:schemeClr val="tx1"/>
          </a:fontRef>
        </p:style>
      </p:cxnSp>
      <p:grpSp>
        <p:nvGrpSpPr>
          <p:cNvPr id="32" name="Группа 31"/>
          <p:cNvGrpSpPr/>
          <p:nvPr/>
        </p:nvGrpSpPr>
        <p:grpSpPr>
          <a:xfrm>
            <a:off x="3379291" y="2829228"/>
            <a:ext cx="2266063" cy="308838"/>
            <a:chOff x="4614866" y="5940774"/>
            <a:chExt cx="2004340" cy="179330"/>
          </a:xfrm>
        </p:grpSpPr>
        <p:sp>
          <p:nvSpPr>
            <p:cNvPr id="33" name="TextBox 32">
              <a:extLst>
                <a:ext uri="{FF2B5EF4-FFF2-40B4-BE49-F238E27FC236}">
                  <a16:creationId xmlns="" xmlns:a16="http://schemas.microsoft.com/office/drawing/2014/main" id="{F51EABBB-7741-4BAD-8DD5-1D2242C8AF37}"/>
                </a:ext>
              </a:extLst>
            </p:cNvPr>
            <p:cNvSpPr txBox="1"/>
            <p:nvPr/>
          </p:nvSpPr>
          <p:spPr>
            <a:xfrm>
              <a:off x="4615847" y="5953441"/>
              <a:ext cx="2003359" cy="166662"/>
            </a:xfrm>
            <a:prstGeom prst="rect">
              <a:avLst/>
            </a:prstGeom>
            <a:noFill/>
            <a:ln>
              <a:solidFill>
                <a:schemeClr val="tx1"/>
              </a:solidFill>
              <a:prstDash val="lgDash"/>
            </a:ln>
          </p:spPr>
          <p:txBody>
            <a:bodyPr wrap="square" rtlCol="0">
              <a:spAutoFit/>
            </a:bodyPr>
            <a:lstStyle/>
            <a:p>
              <a:pPr algn="ctr"/>
              <a:r>
                <a:rPr lang="ru-RU" sz="1100" b="1" dirty="0">
                  <a:latin typeface="Times New Roman" panose="02020603050405020304" pitchFamily="18" charset="0"/>
                  <a:cs typeface="Times New Roman" panose="02020603050405020304" pitchFamily="18" charset="0"/>
                </a:rPr>
                <a:t>         </a:t>
              </a:r>
              <a:r>
                <a:rPr lang="ru-RU" sz="1100" b="1" dirty="0" smtClean="0">
                  <a:cs typeface="Times New Roman" panose="02020603050405020304" pitchFamily="18" charset="0"/>
                </a:rPr>
                <a:t>Срок </a:t>
              </a:r>
              <a:r>
                <a:rPr lang="ru-RU" sz="1100" b="1" dirty="0">
                  <a:cs typeface="Times New Roman" panose="02020603050405020304" pitchFamily="18" charset="0"/>
                </a:rPr>
                <a:t>рассмотрения:</a:t>
              </a:r>
            </a:p>
          </p:txBody>
        </p:sp>
        <p:grpSp>
          <p:nvGrpSpPr>
            <p:cNvPr id="34" name="Google Shape;683;p26"/>
            <p:cNvGrpSpPr/>
            <p:nvPr/>
          </p:nvGrpSpPr>
          <p:grpSpPr>
            <a:xfrm>
              <a:off x="4614866" y="5940774"/>
              <a:ext cx="389174" cy="179330"/>
              <a:chOff x="5220616" y="2822277"/>
              <a:chExt cx="374222" cy="198416"/>
            </a:xfrm>
            <a:solidFill>
              <a:schemeClr val="tx2">
                <a:lumMod val="75000"/>
              </a:schemeClr>
            </a:solidFill>
          </p:grpSpPr>
          <p:sp>
            <p:nvSpPr>
              <p:cNvPr id="35" name="Google Shape;684;p26"/>
              <p:cNvSpPr/>
              <p:nvPr/>
            </p:nvSpPr>
            <p:spPr>
              <a:xfrm>
                <a:off x="5220616" y="2822277"/>
                <a:ext cx="374222" cy="198416"/>
              </a:xfrm>
              <a:custGeom>
                <a:avLst/>
                <a:gdLst/>
                <a:ahLst/>
                <a:cxnLst/>
                <a:rect l="l" t="t" r="r" b="b"/>
                <a:pathLst>
                  <a:path w="11752" h="9525" extrusionOk="0">
                    <a:moveTo>
                      <a:pt x="1834" y="345"/>
                    </a:moveTo>
                    <a:cubicBezTo>
                      <a:pt x="1834" y="345"/>
                      <a:pt x="1846" y="345"/>
                      <a:pt x="1846" y="357"/>
                    </a:cubicBezTo>
                    <a:lnTo>
                      <a:pt x="1846" y="1083"/>
                    </a:lnTo>
                    <a:cubicBezTo>
                      <a:pt x="1846" y="1083"/>
                      <a:pt x="1846" y="1107"/>
                      <a:pt x="1834" y="1107"/>
                    </a:cubicBezTo>
                    <a:lnTo>
                      <a:pt x="1465" y="1107"/>
                    </a:lnTo>
                    <a:cubicBezTo>
                      <a:pt x="1465" y="1107"/>
                      <a:pt x="1453" y="1107"/>
                      <a:pt x="1453" y="1083"/>
                    </a:cubicBezTo>
                    <a:lnTo>
                      <a:pt x="1453" y="357"/>
                    </a:lnTo>
                    <a:lnTo>
                      <a:pt x="1465" y="357"/>
                    </a:lnTo>
                    <a:cubicBezTo>
                      <a:pt x="1465" y="351"/>
                      <a:pt x="1468" y="348"/>
                      <a:pt x="1469" y="348"/>
                    </a:cubicBezTo>
                    <a:lnTo>
                      <a:pt x="1469" y="348"/>
                    </a:lnTo>
                    <a:cubicBezTo>
                      <a:pt x="1471" y="348"/>
                      <a:pt x="1471" y="351"/>
                      <a:pt x="1465" y="357"/>
                    </a:cubicBezTo>
                    <a:lnTo>
                      <a:pt x="1834" y="345"/>
                    </a:lnTo>
                    <a:close/>
                    <a:moveTo>
                      <a:pt x="10276" y="345"/>
                    </a:moveTo>
                    <a:cubicBezTo>
                      <a:pt x="10276" y="345"/>
                      <a:pt x="10288" y="345"/>
                      <a:pt x="10288" y="357"/>
                    </a:cubicBezTo>
                    <a:lnTo>
                      <a:pt x="10288" y="1083"/>
                    </a:lnTo>
                    <a:cubicBezTo>
                      <a:pt x="10288" y="1083"/>
                      <a:pt x="10288" y="1107"/>
                      <a:pt x="10276" y="1107"/>
                    </a:cubicBezTo>
                    <a:lnTo>
                      <a:pt x="9907" y="1107"/>
                    </a:lnTo>
                    <a:cubicBezTo>
                      <a:pt x="9907" y="1107"/>
                      <a:pt x="9895" y="1107"/>
                      <a:pt x="9895" y="1083"/>
                    </a:cubicBezTo>
                    <a:lnTo>
                      <a:pt x="9895" y="357"/>
                    </a:lnTo>
                    <a:lnTo>
                      <a:pt x="9907" y="357"/>
                    </a:lnTo>
                    <a:cubicBezTo>
                      <a:pt x="9907" y="351"/>
                      <a:pt x="9910" y="348"/>
                      <a:pt x="9911" y="348"/>
                    </a:cubicBezTo>
                    <a:lnTo>
                      <a:pt x="9911" y="348"/>
                    </a:lnTo>
                    <a:cubicBezTo>
                      <a:pt x="9912" y="348"/>
                      <a:pt x="9912" y="351"/>
                      <a:pt x="9907" y="357"/>
                    </a:cubicBezTo>
                    <a:lnTo>
                      <a:pt x="10276" y="345"/>
                    </a:lnTo>
                    <a:close/>
                    <a:moveTo>
                      <a:pt x="11038" y="1107"/>
                    </a:moveTo>
                    <a:cubicBezTo>
                      <a:pt x="11240" y="1107"/>
                      <a:pt x="11407" y="1262"/>
                      <a:pt x="11407" y="1476"/>
                    </a:cubicBezTo>
                    <a:lnTo>
                      <a:pt x="11407" y="8811"/>
                    </a:lnTo>
                    <a:cubicBezTo>
                      <a:pt x="11407" y="9001"/>
                      <a:pt x="11228" y="9180"/>
                      <a:pt x="11026" y="9180"/>
                    </a:cubicBezTo>
                    <a:lnTo>
                      <a:pt x="751" y="9180"/>
                    </a:lnTo>
                    <a:cubicBezTo>
                      <a:pt x="536" y="9180"/>
                      <a:pt x="382" y="9025"/>
                      <a:pt x="382" y="8811"/>
                    </a:cubicBezTo>
                    <a:lnTo>
                      <a:pt x="382" y="1476"/>
                    </a:lnTo>
                    <a:cubicBezTo>
                      <a:pt x="382" y="1262"/>
                      <a:pt x="536" y="1107"/>
                      <a:pt x="751" y="1107"/>
                    </a:cubicBezTo>
                    <a:lnTo>
                      <a:pt x="1120" y="1107"/>
                    </a:lnTo>
                    <a:lnTo>
                      <a:pt x="1120" y="1119"/>
                    </a:lnTo>
                    <a:cubicBezTo>
                      <a:pt x="1120" y="1310"/>
                      <a:pt x="1286" y="1476"/>
                      <a:pt x="1477" y="1476"/>
                    </a:cubicBezTo>
                    <a:lnTo>
                      <a:pt x="1858" y="1476"/>
                    </a:lnTo>
                    <a:cubicBezTo>
                      <a:pt x="2048" y="1476"/>
                      <a:pt x="2215" y="1310"/>
                      <a:pt x="2215" y="1119"/>
                    </a:cubicBezTo>
                    <a:lnTo>
                      <a:pt x="2215" y="1107"/>
                    </a:lnTo>
                    <a:lnTo>
                      <a:pt x="9573" y="1107"/>
                    </a:lnTo>
                    <a:lnTo>
                      <a:pt x="9573" y="1119"/>
                    </a:lnTo>
                    <a:cubicBezTo>
                      <a:pt x="9573" y="1310"/>
                      <a:pt x="9740" y="1476"/>
                      <a:pt x="9930" y="1476"/>
                    </a:cubicBezTo>
                    <a:lnTo>
                      <a:pt x="10311" y="1476"/>
                    </a:lnTo>
                    <a:cubicBezTo>
                      <a:pt x="10502" y="1476"/>
                      <a:pt x="10669" y="1310"/>
                      <a:pt x="10669" y="1119"/>
                    </a:cubicBezTo>
                    <a:lnTo>
                      <a:pt x="10669" y="1107"/>
                    </a:lnTo>
                    <a:close/>
                    <a:moveTo>
                      <a:pt x="1465" y="0"/>
                    </a:moveTo>
                    <a:cubicBezTo>
                      <a:pt x="1275" y="0"/>
                      <a:pt x="1108" y="167"/>
                      <a:pt x="1108" y="357"/>
                    </a:cubicBezTo>
                    <a:lnTo>
                      <a:pt x="1108" y="726"/>
                    </a:lnTo>
                    <a:lnTo>
                      <a:pt x="739" y="726"/>
                    </a:lnTo>
                    <a:cubicBezTo>
                      <a:pt x="334" y="726"/>
                      <a:pt x="1" y="1060"/>
                      <a:pt x="1" y="1464"/>
                    </a:cubicBezTo>
                    <a:lnTo>
                      <a:pt x="1" y="8799"/>
                    </a:lnTo>
                    <a:cubicBezTo>
                      <a:pt x="1" y="9204"/>
                      <a:pt x="334" y="9525"/>
                      <a:pt x="739" y="9525"/>
                    </a:cubicBezTo>
                    <a:lnTo>
                      <a:pt x="11014" y="9525"/>
                    </a:lnTo>
                    <a:cubicBezTo>
                      <a:pt x="11419" y="9525"/>
                      <a:pt x="11752" y="9204"/>
                      <a:pt x="11752" y="8799"/>
                    </a:cubicBezTo>
                    <a:lnTo>
                      <a:pt x="11752" y="1464"/>
                    </a:lnTo>
                    <a:cubicBezTo>
                      <a:pt x="11752" y="1060"/>
                      <a:pt x="11419" y="726"/>
                      <a:pt x="11026" y="726"/>
                    </a:cubicBezTo>
                    <a:lnTo>
                      <a:pt x="10645" y="726"/>
                    </a:lnTo>
                    <a:lnTo>
                      <a:pt x="10645" y="357"/>
                    </a:lnTo>
                    <a:cubicBezTo>
                      <a:pt x="10645" y="167"/>
                      <a:pt x="10490" y="0"/>
                      <a:pt x="10288" y="0"/>
                    </a:cubicBezTo>
                    <a:lnTo>
                      <a:pt x="9918" y="0"/>
                    </a:lnTo>
                    <a:cubicBezTo>
                      <a:pt x="9728" y="0"/>
                      <a:pt x="9561" y="167"/>
                      <a:pt x="9561" y="357"/>
                    </a:cubicBezTo>
                    <a:lnTo>
                      <a:pt x="9561" y="726"/>
                    </a:lnTo>
                    <a:lnTo>
                      <a:pt x="2191" y="726"/>
                    </a:lnTo>
                    <a:lnTo>
                      <a:pt x="2191" y="357"/>
                    </a:lnTo>
                    <a:cubicBezTo>
                      <a:pt x="2191" y="167"/>
                      <a:pt x="2025" y="0"/>
                      <a:pt x="1834"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6" name="Google Shape;685;p26"/>
              <p:cNvSpPr/>
              <p:nvPr/>
            </p:nvSpPr>
            <p:spPr>
              <a:xfrm>
                <a:off x="5244432" y="2849259"/>
                <a:ext cx="326314" cy="11369"/>
              </a:xfrm>
              <a:custGeom>
                <a:avLst/>
                <a:gdLst/>
                <a:ahLst/>
                <a:cxnLst/>
                <a:rect l="l" t="t" r="r" b="b"/>
                <a:pathLst>
                  <a:path w="10276" h="358" extrusionOk="0">
                    <a:moveTo>
                      <a:pt x="179" y="1"/>
                    </a:moveTo>
                    <a:cubicBezTo>
                      <a:pt x="96" y="1"/>
                      <a:pt x="1" y="72"/>
                      <a:pt x="1" y="179"/>
                    </a:cubicBezTo>
                    <a:cubicBezTo>
                      <a:pt x="1" y="274"/>
                      <a:pt x="72" y="358"/>
                      <a:pt x="179" y="358"/>
                    </a:cubicBezTo>
                    <a:lnTo>
                      <a:pt x="10097" y="358"/>
                    </a:lnTo>
                    <a:cubicBezTo>
                      <a:pt x="10180" y="358"/>
                      <a:pt x="10276" y="274"/>
                      <a:pt x="10276" y="179"/>
                    </a:cubicBezTo>
                    <a:cubicBezTo>
                      <a:pt x="10276" y="72"/>
                      <a:pt x="10180" y="1"/>
                      <a:pt x="10097"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7" name="Google Shape;686;p26"/>
              <p:cNvSpPr/>
              <p:nvPr/>
            </p:nvSpPr>
            <p:spPr>
              <a:xfrm>
                <a:off x="5261834" y="2896139"/>
                <a:ext cx="46521" cy="11400"/>
              </a:xfrm>
              <a:custGeom>
                <a:avLst/>
                <a:gdLst/>
                <a:ahLst/>
                <a:cxnLst/>
                <a:rect l="l" t="t" r="r" b="b"/>
                <a:pathLst>
                  <a:path w="1465" h="359" extrusionOk="0">
                    <a:moveTo>
                      <a:pt x="179" y="1"/>
                    </a:moveTo>
                    <a:cubicBezTo>
                      <a:pt x="96" y="1"/>
                      <a:pt x="0" y="72"/>
                      <a:pt x="0" y="180"/>
                    </a:cubicBezTo>
                    <a:cubicBezTo>
                      <a:pt x="0" y="275"/>
                      <a:pt x="72" y="358"/>
                      <a:pt x="179" y="358"/>
                    </a:cubicBezTo>
                    <a:lnTo>
                      <a:pt x="1286" y="358"/>
                    </a:lnTo>
                    <a:cubicBezTo>
                      <a:pt x="1370" y="358"/>
                      <a:pt x="1465" y="275"/>
                      <a:pt x="1465" y="180"/>
                    </a:cubicBezTo>
                    <a:cubicBezTo>
                      <a:pt x="1465" y="72"/>
                      <a:pt x="1370" y="1"/>
                      <a:pt x="1286"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8" name="Google Shape;687;p26"/>
              <p:cNvSpPr/>
              <p:nvPr/>
            </p:nvSpPr>
            <p:spPr>
              <a:xfrm>
                <a:off x="5343507" y="2896139"/>
                <a:ext cx="46521" cy="11400"/>
              </a:xfrm>
              <a:custGeom>
                <a:avLst/>
                <a:gdLst/>
                <a:ahLst/>
                <a:cxnLst/>
                <a:rect l="l" t="t" r="r" b="b"/>
                <a:pathLst>
                  <a:path w="1465" h="359" extrusionOk="0">
                    <a:moveTo>
                      <a:pt x="179" y="1"/>
                    </a:moveTo>
                    <a:cubicBezTo>
                      <a:pt x="95" y="1"/>
                      <a:pt x="0" y="72"/>
                      <a:pt x="0" y="180"/>
                    </a:cubicBezTo>
                    <a:cubicBezTo>
                      <a:pt x="0" y="275"/>
                      <a:pt x="83" y="358"/>
                      <a:pt x="179" y="358"/>
                    </a:cubicBezTo>
                    <a:lnTo>
                      <a:pt x="1286" y="358"/>
                    </a:lnTo>
                    <a:cubicBezTo>
                      <a:pt x="1369" y="358"/>
                      <a:pt x="1465" y="275"/>
                      <a:pt x="1465" y="180"/>
                    </a:cubicBezTo>
                    <a:cubicBezTo>
                      <a:pt x="1465" y="72"/>
                      <a:pt x="1381" y="1"/>
                      <a:pt x="1286"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9" name="Google Shape;688;p26"/>
              <p:cNvSpPr/>
              <p:nvPr/>
            </p:nvSpPr>
            <p:spPr>
              <a:xfrm>
                <a:off x="5506823" y="2896139"/>
                <a:ext cx="46172" cy="11400"/>
              </a:xfrm>
              <a:custGeom>
                <a:avLst/>
                <a:gdLst/>
                <a:ahLst/>
                <a:cxnLst/>
                <a:rect l="l" t="t" r="r" b="b"/>
                <a:pathLst>
                  <a:path w="1454" h="359" extrusionOk="0">
                    <a:moveTo>
                      <a:pt x="179" y="1"/>
                    </a:moveTo>
                    <a:cubicBezTo>
                      <a:pt x="84" y="1"/>
                      <a:pt x="1" y="72"/>
                      <a:pt x="1" y="180"/>
                    </a:cubicBezTo>
                    <a:cubicBezTo>
                      <a:pt x="1" y="275"/>
                      <a:pt x="72" y="358"/>
                      <a:pt x="179" y="358"/>
                    </a:cubicBezTo>
                    <a:lnTo>
                      <a:pt x="1275" y="358"/>
                    </a:lnTo>
                    <a:cubicBezTo>
                      <a:pt x="1370" y="358"/>
                      <a:pt x="1453" y="275"/>
                      <a:pt x="1453" y="180"/>
                    </a:cubicBezTo>
                    <a:cubicBezTo>
                      <a:pt x="1453" y="72"/>
                      <a:pt x="1370" y="1"/>
                      <a:pt x="1275"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0" name="Google Shape;689;p26"/>
              <p:cNvSpPr/>
              <p:nvPr/>
            </p:nvSpPr>
            <p:spPr>
              <a:xfrm>
                <a:off x="5261834" y="2942660"/>
                <a:ext cx="46521" cy="11368"/>
              </a:xfrm>
              <a:custGeom>
                <a:avLst/>
                <a:gdLst/>
                <a:ahLst/>
                <a:cxnLst/>
                <a:rect l="l" t="t" r="r" b="b"/>
                <a:pathLst>
                  <a:path w="1465" h="358" extrusionOk="0">
                    <a:moveTo>
                      <a:pt x="179" y="0"/>
                    </a:moveTo>
                    <a:cubicBezTo>
                      <a:pt x="96" y="0"/>
                      <a:pt x="0" y="84"/>
                      <a:pt x="0" y="179"/>
                    </a:cubicBezTo>
                    <a:cubicBezTo>
                      <a:pt x="0" y="286"/>
                      <a:pt x="72" y="358"/>
                      <a:pt x="179" y="358"/>
                    </a:cubicBezTo>
                    <a:lnTo>
                      <a:pt x="1286" y="358"/>
                    </a:lnTo>
                    <a:cubicBezTo>
                      <a:pt x="1370" y="358"/>
                      <a:pt x="1465" y="286"/>
                      <a:pt x="1465" y="179"/>
                    </a:cubicBezTo>
                    <a:cubicBezTo>
                      <a:pt x="1465" y="84"/>
                      <a:pt x="1370" y="0"/>
                      <a:pt x="1286"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1" name="Google Shape;690;p26"/>
              <p:cNvSpPr/>
              <p:nvPr/>
            </p:nvSpPr>
            <p:spPr>
              <a:xfrm>
                <a:off x="5424768" y="2942660"/>
                <a:ext cx="46553" cy="11368"/>
              </a:xfrm>
              <a:custGeom>
                <a:avLst/>
                <a:gdLst/>
                <a:ahLst/>
                <a:cxnLst/>
                <a:rect l="l" t="t" r="r" b="b"/>
                <a:pathLst>
                  <a:path w="1466" h="358" extrusionOk="0">
                    <a:moveTo>
                      <a:pt x="180" y="0"/>
                    </a:moveTo>
                    <a:cubicBezTo>
                      <a:pt x="96" y="0"/>
                      <a:pt x="1" y="84"/>
                      <a:pt x="1" y="179"/>
                    </a:cubicBezTo>
                    <a:cubicBezTo>
                      <a:pt x="1" y="286"/>
                      <a:pt x="84" y="358"/>
                      <a:pt x="180" y="358"/>
                    </a:cubicBezTo>
                    <a:lnTo>
                      <a:pt x="1287" y="358"/>
                    </a:lnTo>
                    <a:cubicBezTo>
                      <a:pt x="1370" y="358"/>
                      <a:pt x="1465" y="286"/>
                      <a:pt x="1465" y="179"/>
                    </a:cubicBezTo>
                    <a:cubicBezTo>
                      <a:pt x="1465" y="84"/>
                      <a:pt x="1394" y="0"/>
                      <a:pt x="1287"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2" name="Google Shape;691;p26"/>
              <p:cNvSpPr/>
              <p:nvPr/>
            </p:nvSpPr>
            <p:spPr>
              <a:xfrm>
                <a:off x="5261834" y="2989149"/>
                <a:ext cx="46521" cy="11400"/>
              </a:xfrm>
              <a:custGeom>
                <a:avLst/>
                <a:gdLst/>
                <a:ahLst/>
                <a:cxnLst/>
                <a:rect l="l" t="t" r="r" b="b"/>
                <a:pathLst>
                  <a:path w="1465" h="359" extrusionOk="0">
                    <a:moveTo>
                      <a:pt x="179" y="1"/>
                    </a:moveTo>
                    <a:cubicBezTo>
                      <a:pt x="96" y="1"/>
                      <a:pt x="0" y="72"/>
                      <a:pt x="0" y="179"/>
                    </a:cubicBezTo>
                    <a:cubicBezTo>
                      <a:pt x="0" y="287"/>
                      <a:pt x="72" y="358"/>
                      <a:pt x="179" y="358"/>
                    </a:cubicBezTo>
                    <a:lnTo>
                      <a:pt x="1286" y="358"/>
                    </a:lnTo>
                    <a:cubicBezTo>
                      <a:pt x="1370" y="358"/>
                      <a:pt x="1465" y="287"/>
                      <a:pt x="1465" y="179"/>
                    </a:cubicBezTo>
                    <a:cubicBezTo>
                      <a:pt x="1465" y="72"/>
                      <a:pt x="1370" y="1"/>
                      <a:pt x="1286"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3" name="Google Shape;692;p26"/>
              <p:cNvSpPr/>
              <p:nvPr/>
            </p:nvSpPr>
            <p:spPr>
              <a:xfrm>
                <a:off x="5343507" y="2989149"/>
                <a:ext cx="46521" cy="11400"/>
              </a:xfrm>
              <a:custGeom>
                <a:avLst/>
                <a:gdLst/>
                <a:ahLst/>
                <a:cxnLst/>
                <a:rect l="l" t="t" r="r" b="b"/>
                <a:pathLst>
                  <a:path w="1465" h="359" extrusionOk="0">
                    <a:moveTo>
                      <a:pt x="179" y="1"/>
                    </a:moveTo>
                    <a:cubicBezTo>
                      <a:pt x="95" y="1"/>
                      <a:pt x="0" y="72"/>
                      <a:pt x="0" y="179"/>
                    </a:cubicBezTo>
                    <a:cubicBezTo>
                      <a:pt x="0" y="287"/>
                      <a:pt x="83" y="358"/>
                      <a:pt x="179" y="358"/>
                    </a:cubicBezTo>
                    <a:lnTo>
                      <a:pt x="1286" y="358"/>
                    </a:lnTo>
                    <a:cubicBezTo>
                      <a:pt x="1369" y="358"/>
                      <a:pt x="1465" y="287"/>
                      <a:pt x="1465" y="179"/>
                    </a:cubicBezTo>
                    <a:cubicBezTo>
                      <a:pt x="1465" y="72"/>
                      <a:pt x="1381" y="1"/>
                      <a:pt x="1286"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4" name="Google Shape;693;p26"/>
              <p:cNvSpPr/>
              <p:nvPr/>
            </p:nvSpPr>
            <p:spPr>
              <a:xfrm>
                <a:off x="5506823" y="2989149"/>
                <a:ext cx="46172" cy="11400"/>
              </a:xfrm>
              <a:custGeom>
                <a:avLst/>
                <a:gdLst/>
                <a:ahLst/>
                <a:cxnLst/>
                <a:rect l="l" t="t" r="r" b="b"/>
                <a:pathLst>
                  <a:path w="1454" h="359" extrusionOk="0">
                    <a:moveTo>
                      <a:pt x="179" y="1"/>
                    </a:moveTo>
                    <a:cubicBezTo>
                      <a:pt x="84" y="1"/>
                      <a:pt x="1" y="72"/>
                      <a:pt x="1" y="179"/>
                    </a:cubicBezTo>
                    <a:cubicBezTo>
                      <a:pt x="1" y="287"/>
                      <a:pt x="72" y="358"/>
                      <a:pt x="179" y="358"/>
                    </a:cubicBezTo>
                    <a:lnTo>
                      <a:pt x="1275" y="358"/>
                    </a:lnTo>
                    <a:cubicBezTo>
                      <a:pt x="1370" y="358"/>
                      <a:pt x="1453" y="287"/>
                      <a:pt x="1453" y="179"/>
                    </a:cubicBezTo>
                    <a:cubicBezTo>
                      <a:pt x="1453" y="72"/>
                      <a:pt x="1370" y="1"/>
                      <a:pt x="1275"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8" name="Google Shape;697;p26"/>
              <p:cNvSpPr/>
              <p:nvPr/>
            </p:nvSpPr>
            <p:spPr>
              <a:xfrm>
                <a:off x="5343126" y="2930752"/>
                <a:ext cx="46902" cy="33851"/>
              </a:xfrm>
              <a:custGeom>
                <a:avLst/>
                <a:gdLst/>
                <a:ahLst/>
                <a:cxnLst/>
                <a:rect l="l" t="t" r="r" b="b"/>
                <a:pathLst>
                  <a:path w="1477" h="1066" extrusionOk="0">
                    <a:moveTo>
                      <a:pt x="1293" y="0"/>
                    </a:moveTo>
                    <a:cubicBezTo>
                      <a:pt x="1250" y="0"/>
                      <a:pt x="1209" y="18"/>
                      <a:pt x="1179" y="54"/>
                    </a:cubicBezTo>
                    <a:lnTo>
                      <a:pt x="572" y="661"/>
                    </a:lnTo>
                    <a:lnTo>
                      <a:pt x="322" y="411"/>
                    </a:lnTo>
                    <a:cubicBezTo>
                      <a:pt x="280" y="375"/>
                      <a:pt x="235" y="358"/>
                      <a:pt x="194" y="358"/>
                    </a:cubicBezTo>
                    <a:cubicBezTo>
                      <a:pt x="152" y="358"/>
                      <a:pt x="113" y="375"/>
                      <a:pt x="84" y="411"/>
                    </a:cubicBezTo>
                    <a:cubicBezTo>
                      <a:pt x="0" y="483"/>
                      <a:pt x="0" y="590"/>
                      <a:pt x="84" y="649"/>
                    </a:cubicBezTo>
                    <a:lnTo>
                      <a:pt x="453" y="1018"/>
                    </a:lnTo>
                    <a:cubicBezTo>
                      <a:pt x="476" y="1054"/>
                      <a:pt x="524" y="1066"/>
                      <a:pt x="572" y="1066"/>
                    </a:cubicBezTo>
                    <a:cubicBezTo>
                      <a:pt x="619" y="1066"/>
                      <a:pt x="655" y="1054"/>
                      <a:pt x="691" y="1018"/>
                    </a:cubicBezTo>
                    <a:lnTo>
                      <a:pt x="1417" y="292"/>
                    </a:lnTo>
                    <a:cubicBezTo>
                      <a:pt x="1477" y="233"/>
                      <a:pt x="1477" y="125"/>
                      <a:pt x="1417" y="54"/>
                    </a:cubicBezTo>
                    <a:cubicBezTo>
                      <a:pt x="1381" y="18"/>
                      <a:pt x="1337" y="0"/>
                      <a:pt x="1293"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9" name="Google Shape;698;p26"/>
              <p:cNvSpPr/>
              <p:nvPr/>
            </p:nvSpPr>
            <p:spPr>
              <a:xfrm>
                <a:off x="5506442" y="2930752"/>
                <a:ext cx="47283" cy="33851"/>
              </a:xfrm>
              <a:custGeom>
                <a:avLst/>
                <a:gdLst/>
                <a:ahLst/>
                <a:cxnLst/>
                <a:rect l="l" t="t" r="r" b="b"/>
                <a:pathLst>
                  <a:path w="1489" h="1066" extrusionOk="0">
                    <a:moveTo>
                      <a:pt x="1282" y="0"/>
                    </a:moveTo>
                    <a:cubicBezTo>
                      <a:pt x="1239" y="0"/>
                      <a:pt x="1197" y="18"/>
                      <a:pt x="1167" y="54"/>
                    </a:cubicBezTo>
                    <a:lnTo>
                      <a:pt x="560" y="661"/>
                    </a:lnTo>
                    <a:lnTo>
                      <a:pt x="310" y="411"/>
                    </a:lnTo>
                    <a:cubicBezTo>
                      <a:pt x="275" y="375"/>
                      <a:pt x="230" y="358"/>
                      <a:pt x="187" y="358"/>
                    </a:cubicBezTo>
                    <a:cubicBezTo>
                      <a:pt x="144" y="358"/>
                      <a:pt x="102" y="375"/>
                      <a:pt x="72" y="411"/>
                    </a:cubicBezTo>
                    <a:cubicBezTo>
                      <a:pt x="1" y="483"/>
                      <a:pt x="1" y="590"/>
                      <a:pt x="72" y="649"/>
                    </a:cubicBezTo>
                    <a:lnTo>
                      <a:pt x="441" y="1018"/>
                    </a:lnTo>
                    <a:cubicBezTo>
                      <a:pt x="477" y="1054"/>
                      <a:pt x="513" y="1066"/>
                      <a:pt x="560" y="1066"/>
                    </a:cubicBezTo>
                    <a:cubicBezTo>
                      <a:pt x="608" y="1066"/>
                      <a:pt x="656" y="1054"/>
                      <a:pt x="679" y="1018"/>
                    </a:cubicBezTo>
                    <a:lnTo>
                      <a:pt x="1406" y="292"/>
                    </a:lnTo>
                    <a:cubicBezTo>
                      <a:pt x="1489" y="233"/>
                      <a:pt x="1489" y="125"/>
                      <a:pt x="1406" y="54"/>
                    </a:cubicBezTo>
                    <a:cubicBezTo>
                      <a:pt x="1370" y="18"/>
                      <a:pt x="1325" y="0"/>
                      <a:pt x="1282"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0" name="Google Shape;699;p26"/>
              <p:cNvSpPr/>
              <p:nvPr/>
            </p:nvSpPr>
            <p:spPr>
              <a:xfrm>
                <a:off x="5424419" y="2977336"/>
                <a:ext cx="47283" cy="34168"/>
              </a:xfrm>
              <a:custGeom>
                <a:avLst/>
                <a:gdLst/>
                <a:ahLst/>
                <a:cxnLst/>
                <a:rect l="l" t="t" r="r" b="b"/>
                <a:pathLst>
                  <a:path w="1489" h="1076" extrusionOk="0">
                    <a:moveTo>
                      <a:pt x="1293" y="1"/>
                    </a:moveTo>
                    <a:cubicBezTo>
                      <a:pt x="1250" y="1"/>
                      <a:pt x="1208" y="22"/>
                      <a:pt x="1179" y="63"/>
                    </a:cubicBezTo>
                    <a:lnTo>
                      <a:pt x="572" y="671"/>
                    </a:lnTo>
                    <a:lnTo>
                      <a:pt x="321" y="421"/>
                    </a:lnTo>
                    <a:cubicBezTo>
                      <a:pt x="280" y="379"/>
                      <a:pt x="235" y="358"/>
                      <a:pt x="193" y="358"/>
                    </a:cubicBezTo>
                    <a:cubicBezTo>
                      <a:pt x="152" y="358"/>
                      <a:pt x="113" y="379"/>
                      <a:pt x="83" y="421"/>
                    </a:cubicBezTo>
                    <a:cubicBezTo>
                      <a:pt x="0" y="492"/>
                      <a:pt x="0" y="599"/>
                      <a:pt x="83" y="659"/>
                    </a:cubicBezTo>
                    <a:lnTo>
                      <a:pt x="452" y="1028"/>
                    </a:lnTo>
                    <a:cubicBezTo>
                      <a:pt x="476" y="1052"/>
                      <a:pt x="524" y="1075"/>
                      <a:pt x="572" y="1075"/>
                    </a:cubicBezTo>
                    <a:cubicBezTo>
                      <a:pt x="619" y="1075"/>
                      <a:pt x="655" y="1052"/>
                      <a:pt x="691" y="1028"/>
                    </a:cubicBezTo>
                    <a:lnTo>
                      <a:pt x="1417" y="301"/>
                    </a:lnTo>
                    <a:cubicBezTo>
                      <a:pt x="1488" y="242"/>
                      <a:pt x="1488" y="123"/>
                      <a:pt x="1417" y="63"/>
                    </a:cubicBezTo>
                    <a:cubicBezTo>
                      <a:pt x="1381" y="22"/>
                      <a:pt x="1336" y="1"/>
                      <a:pt x="1293"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2" name="Google Shape;701;p26"/>
              <p:cNvSpPr/>
              <p:nvPr/>
            </p:nvSpPr>
            <p:spPr>
              <a:xfrm>
                <a:off x="5424419" y="2884231"/>
                <a:ext cx="47283" cy="33883"/>
              </a:xfrm>
              <a:custGeom>
                <a:avLst/>
                <a:gdLst/>
                <a:ahLst/>
                <a:cxnLst/>
                <a:rect l="l" t="t" r="r" b="b"/>
                <a:pathLst>
                  <a:path w="1489" h="1067" extrusionOk="0">
                    <a:moveTo>
                      <a:pt x="1293" y="1"/>
                    </a:moveTo>
                    <a:cubicBezTo>
                      <a:pt x="1250" y="1"/>
                      <a:pt x="1208" y="19"/>
                      <a:pt x="1179" y="54"/>
                    </a:cubicBezTo>
                    <a:lnTo>
                      <a:pt x="572" y="674"/>
                    </a:lnTo>
                    <a:lnTo>
                      <a:pt x="321" y="412"/>
                    </a:lnTo>
                    <a:cubicBezTo>
                      <a:pt x="280" y="376"/>
                      <a:pt x="235" y="358"/>
                      <a:pt x="193" y="358"/>
                    </a:cubicBezTo>
                    <a:cubicBezTo>
                      <a:pt x="152" y="358"/>
                      <a:pt x="113" y="376"/>
                      <a:pt x="83" y="412"/>
                    </a:cubicBezTo>
                    <a:cubicBezTo>
                      <a:pt x="0" y="495"/>
                      <a:pt x="0" y="590"/>
                      <a:pt x="83" y="650"/>
                    </a:cubicBezTo>
                    <a:lnTo>
                      <a:pt x="452" y="1031"/>
                    </a:lnTo>
                    <a:cubicBezTo>
                      <a:pt x="476" y="1055"/>
                      <a:pt x="524" y="1067"/>
                      <a:pt x="572" y="1067"/>
                    </a:cubicBezTo>
                    <a:cubicBezTo>
                      <a:pt x="619" y="1067"/>
                      <a:pt x="655" y="1055"/>
                      <a:pt x="691" y="1031"/>
                    </a:cubicBezTo>
                    <a:lnTo>
                      <a:pt x="1417" y="293"/>
                    </a:lnTo>
                    <a:cubicBezTo>
                      <a:pt x="1488" y="221"/>
                      <a:pt x="1488" y="114"/>
                      <a:pt x="1417" y="54"/>
                    </a:cubicBezTo>
                    <a:cubicBezTo>
                      <a:pt x="1381" y="19"/>
                      <a:pt x="1336" y="1"/>
                      <a:pt x="1293"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cxnSp>
        <p:nvCxnSpPr>
          <p:cNvPr id="53" name="Прямая со стрелкой 52"/>
          <p:cNvCxnSpPr/>
          <p:nvPr/>
        </p:nvCxnSpPr>
        <p:spPr>
          <a:xfrm>
            <a:off x="7574266" y="2214977"/>
            <a:ext cx="554584" cy="0"/>
          </a:xfrm>
          <a:prstGeom prst="straightConnector1">
            <a:avLst/>
          </a:prstGeom>
          <a:ln w="12700">
            <a:solidFill>
              <a:srgbClr val="487AA6"/>
            </a:solidFill>
            <a:tailEnd type="triangle"/>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p:nvPr/>
        </p:nvCxnSpPr>
        <p:spPr>
          <a:xfrm>
            <a:off x="5464471" y="2214977"/>
            <a:ext cx="554584" cy="0"/>
          </a:xfrm>
          <a:prstGeom prst="straightConnector1">
            <a:avLst/>
          </a:prstGeom>
          <a:ln w="12700">
            <a:solidFill>
              <a:srgbClr val="487AA6"/>
            </a:solidFill>
            <a:tailEnd type="triangle"/>
          </a:ln>
        </p:spPr>
        <p:style>
          <a:lnRef idx="1">
            <a:schemeClr val="accent1"/>
          </a:lnRef>
          <a:fillRef idx="0">
            <a:schemeClr val="accent1"/>
          </a:fillRef>
          <a:effectRef idx="0">
            <a:schemeClr val="accent1"/>
          </a:effectRef>
          <a:fontRef idx="minor">
            <a:schemeClr val="tx1"/>
          </a:fontRef>
        </p:style>
      </p:cxnSp>
      <p:cxnSp>
        <p:nvCxnSpPr>
          <p:cNvPr id="55" name="Прямая со стрелкой 54"/>
          <p:cNvCxnSpPr/>
          <p:nvPr/>
        </p:nvCxnSpPr>
        <p:spPr>
          <a:xfrm>
            <a:off x="2929097" y="2234435"/>
            <a:ext cx="554584" cy="0"/>
          </a:xfrm>
          <a:prstGeom prst="straightConnector1">
            <a:avLst/>
          </a:prstGeom>
          <a:ln w="12700">
            <a:solidFill>
              <a:srgbClr val="487AA6"/>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 xmlns:a16="http://schemas.microsoft.com/office/drawing/2014/main" id="{F51EABBB-7741-4BAD-8DD5-1D2242C8AF37}"/>
              </a:ext>
            </a:extLst>
          </p:cNvPr>
          <p:cNvSpPr txBox="1"/>
          <p:nvPr/>
        </p:nvSpPr>
        <p:spPr>
          <a:xfrm>
            <a:off x="5917611" y="5286691"/>
            <a:ext cx="1761384" cy="507831"/>
          </a:xfrm>
          <a:prstGeom prst="rect">
            <a:avLst/>
          </a:prstGeom>
          <a:noFill/>
          <a:ln>
            <a:solidFill>
              <a:schemeClr val="tx1"/>
            </a:solidFill>
            <a:prstDash val="lgDash"/>
          </a:ln>
        </p:spPr>
        <p:txBody>
          <a:bodyPr wrap="square" rtlCol="0">
            <a:spAutoFit/>
          </a:bodyPr>
          <a:lstStyle/>
          <a:p>
            <a:pPr algn="ctr"/>
            <a:r>
              <a:rPr lang="ru-RU" sz="900" b="1" dirty="0">
                <a:solidFill>
                  <a:srgbClr val="FF0000"/>
                </a:solidFill>
                <a:cs typeface="Times New Roman" panose="02020603050405020304" pitchFamily="18" charset="0"/>
              </a:rPr>
              <a:t>1 раб. день </a:t>
            </a:r>
            <a:r>
              <a:rPr lang="ru-RU" sz="900" dirty="0">
                <a:cs typeface="Times New Roman" panose="02020603050405020304" pitchFamily="18" charset="0"/>
              </a:rPr>
              <a:t>со дня, следующего за днем представления документов</a:t>
            </a:r>
          </a:p>
        </p:txBody>
      </p:sp>
      <p:cxnSp>
        <p:nvCxnSpPr>
          <p:cNvPr id="57" name="Прямая соединительная линия 56"/>
          <p:cNvCxnSpPr/>
          <p:nvPr/>
        </p:nvCxnSpPr>
        <p:spPr>
          <a:xfrm>
            <a:off x="6762156" y="5165754"/>
            <a:ext cx="0" cy="119733"/>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 xmlns:a16="http://schemas.microsoft.com/office/drawing/2014/main" id="{F51EABBB-7741-4BAD-8DD5-1D2242C8AF37}"/>
              </a:ext>
            </a:extLst>
          </p:cNvPr>
          <p:cNvSpPr txBox="1"/>
          <p:nvPr/>
        </p:nvSpPr>
        <p:spPr>
          <a:xfrm>
            <a:off x="1099833" y="4330636"/>
            <a:ext cx="1913289" cy="507831"/>
          </a:xfrm>
          <a:prstGeom prst="rect">
            <a:avLst/>
          </a:prstGeom>
          <a:noFill/>
          <a:ln>
            <a:solidFill>
              <a:schemeClr val="tx1"/>
            </a:solidFill>
            <a:prstDash val="lgDash"/>
          </a:ln>
        </p:spPr>
        <p:txBody>
          <a:bodyPr wrap="square" rtlCol="0">
            <a:spAutoFit/>
          </a:bodyPr>
          <a:lstStyle/>
          <a:p>
            <a:pPr algn="ctr"/>
            <a:r>
              <a:rPr lang="ru-RU" sz="900" dirty="0" smtClean="0">
                <a:cs typeface="Times New Roman" panose="02020603050405020304" pitchFamily="18" charset="0"/>
              </a:rPr>
              <a:t>Взаимодействие с Банком России осуществляется </a:t>
            </a:r>
            <a:r>
              <a:rPr lang="ru-RU" sz="900" b="1" dirty="0" smtClean="0">
                <a:cs typeface="Times New Roman" panose="02020603050405020304" pitchFamily="18" charset="0"/>
              </a:rPr>
              <a:t>только</a:t>
            </a:r>
            <a:r>
              <a:rPr lang="ru-RU" sz="900" dirty="0" smtClean="0">
                <a:cs typeface="Times New Roman" panose="02020603050405020304" pitchFamily="18" charset="0"/>
              </a:rPr>
              <a:t> посредством личного кабинета</a:t>
            </a:r>
            <a:endParaRPr lang="ru-RU" sz="900" dirty="0">
              <a:cs typeface="Times New Roman" panose="02020603050405020304" pitchFamily="18" charset="0"/>
            </a:endParaRPr>
          </a:p>
        </p:txBody>
      </p:sp>
      <p:pic>
        <p:nvPicPr>
          <p:cNvPr id="59" name="Graphic 718">
            <a:extLst>
              <a:ext uri="{FF2B5EF4-FFF2-40B4-BE49-F238E27FC236}">
                <a16:creationId xmlns="" xmlns:a16="http://schemas.microsoft.com/office/drawing/2014/main" id="{D2831FCE-3FC2-7DF6-F2D7-864F70F782CF}"/>
              </a:ext>
            </a:extLst>
          </p:cNvPr>
          <p:cNvPicPr>
            <a:picLocks noChangeAspect="1"/>
          </p:cNvPicPr>
          <p:nvPr/>
        </p:nvPicPr>
        <p:blipFill>
          <a:blip r:embed="rId4">
            <a:duotone>
              <a:schemeClr val="accent1">
                <a:shade val="45000"/>
                <a:satMod val="135000"/>
              </a:schemeClr>
              <a:prstClr val="white"/>
            </a:duotone>
            <a:extLst>
              <a:ext uri="{96DAC541-7B7A-43D3-8B79-37D633B846F1}">
                <asvg:svgBlip xmlns:asvg="http://schemas.microsoft.com/office/drawing/2016/SVG/main" xmlns="" r:embed="rId7"/>
              </a:ext>
            </a:extLst>
          </a:blip>
          <a:stretch>
            <a:fillRect/>
          </a:stretch>
        </p:blipFill>
        <p:spPr>
          <a:xfrm>
            <a:off x="521067" y="4441875"/>
            <a:ext cx="390552" cy="378662"/>
          </a:xfrm>
          <a:prstGeom prst="rect">
            <a:avLst/>
          </a:prstGeom>
        </p:spPr>
      </p:pic>
      <p:pic>
        <p:nvPicPr>
          <p:cNvPr id="60" name="Рисунок 59"/>
          <p:cNvPicPr>
            <a:picLocks noChangeAspect="1"/>
          </p:cNvPicPr>
          <p:nvPr/>
        </p:nvPicPr>
        <p:blipFill>
          <a:blip r:embed="rId8">
            <a:duotone>
              <a:prstClr val="black"/>
              <a:schemeClr val="accent1">
                <a:tint val="45000"/>
                <a:satMod val="400000"/>
              </a:schemeClr>
            </a:duotone>
          </a:blip>
          <a:stretch>
            <a:fillRect/>
          </a:stretch>
        </p:blipFill>
        <p:spPr>
          <a:xfrm>
            <a:off x="1002416" y="4466424"/>
            <a:ext cx="45719" cy="228308"/>
          </a:xfrm>
          <a:prstGeom prst="rect">
            <a:avLst/>
          </a:prstGeom>
        </p:spPr>
      </p:pic>
      <p:sp>
        <p:nvSpPr>
          <p:cNvPr id="61" name="TextBox 60">
            <a:extLst>
              <a:ext uri="{FF2B5EF4-FFF2-40B4-BE49-F238E27FC236}">
                <a16:creationId xmlns="" xmlns:a16="http://schemas.microsoft.com/office/drawing/2014/main" id="{F51EABBB-7741-4BAD-8DD5-1D2242C8AF37}"/>
              </a:ext>
            </a:extLst>
          </p:cNvPr>
          <p:cNvSpPr txBox="1"/>
          <p:nvPr/>
        </p:nvSpPr>
        <p:spPr>
          <a:xfrm>
            <a:off x="1099833" y="4906894"/>
            <a:ext cx="1913289" cy="1061829"/>
          </a:xfrm>
          <a:prstGeom prst="rect">
            <a:avLst/>
          </a:prstGeom>
          <a:noFill/>
          <a:ln>
            <a:solidFill>
              <a:schemeClr val="tx1"/>
            </a:solidFill>
            <a:prstDash val="lgDash"/>
          </a:ln>
        </p:spPr>
        <p:txBody>
          <a:bodyPr wrap="square" rtlCol="0">
            <a:spAutoFit/>
          </a:bodyPr>
          <a:lstStyle/>
          <a:p>
            <a:pPr algn="ctr"/>
            <a:r>
              <a:rPr lang="ru-RU" sz="900" b="1" dirty="0" smtClean="0">
                <a:cs typeface="Times New Roman" panose="02020603050405020304" pitchFamily="18" charset="0"/>
              </a:rPr>
              <a:t>В случае представления документов иным способом -   </a:t>
            </a:r>
            <a:br>
              <a:rPr lang="ru-RU" sz="900" b="1" dirty="0" smtClean="0">
                <a:cs typeface="Times New Roman" panose="02020603050405020304" pitchFamily="18" charset="0"/>
              </a:rPr>
            </a:br>
            <a:r>
              <a:rPr lang="ru-RU" sz="900" b="1" dirty="0" smtClean="0">
                <a:cs typeface="Times New Roman" panose="02020603050405020304" pitchFamily="18" charset="0"/>
              </a:rPr>
              <a:t>не позднее </a:t>
            </a:r>
            <a:r>
              <a:rPr lang="ru-RU" sz="900" b="1" dirty="0" smtClean="0">
                <a:solidFill>
                  <a:srgbClr val="FF0000"/>
                </a:solidFill>
                <a:cs typeface="Times New Roman" panose="02020603050405020304" pitchFamily="18" charset="0"/>
              </a:rPr>
              <a:t>1 </a:t>
            </a:r>
            <a:r>
              <a:rPr lang="ru-RU" sz="900" b="1" dirty="0">
                <a:solidFill>
                  <a:srgbClr val="FF0000"/>
                </a:solidFill>
                <a:cs typeface="Times New Roman" panose="02020603050405020304" pitchFamily="18" charset="0"/>
              </a:rPr>
              <a:t>раб. дня</a:t>
            </a:r>
            <a:r>
              <a:rPr lang="ru-RU" sz="900" dirty="0">
                <a:solidFill>
                  <a:srgbClr val="FF0000"/>
                </a:solidFill>
                <a:cs typeface="Times New Roman" panose="02020603050405020304" pitchFamily="18" charset="0"/>
              </a:rPr>
              <a:t> </a:t>
            </a:r>
            <a:r>
              <a:rPr lang="ru-RU" sz="900" dirty="0">
                <a:cs typeface="Times New Roman" panose="02020603050405020304" pitchFamily="18" charset="0"/>
              </a:rPr>
              <a:t>со дня </a:t>
            </a:r>
            <a:r>
              <a:rPr lang="ru-RU" sz="900" dirty="0" smtClean="0">
                <a:cs typeface="Times New Roman" panose="02020603050405020304" pitchFamily="18" charset="0"/>
              </a:rPr>
              <a:t>их представления направляется уведомление об оставлении </a:t>
            </a:r>
            <a:br>
              <a:rPr lang="ru-RU" sz="900" dirty="0" smtClean="0">
                <a:cs typeface="Times New Roman" panose="02020603050405020304" pitchFamily="18" charset="0"/>
              </a:rPr>
            </a:br>
            <a:r>
              <a:rPr lang="ru-RU" sz="900" dirty="0" smtClean="0">
                <a:cs typeface="Times New Roman" panose="02020603050405020304" pitchFamily="18" charset="0"/>
              </a:rPr>
              <a:t>без рассмотрения</a:t>
            </a:r>
            <a:endParaRPr lang="ru-RU" sz="900" dirty="0">
              <a:cs typeface="Times New Roman" panose="02020603050405020304" pitchFamily="18" charset="0"/>
            </a:endParaRPr>
          </a:p>
        </p:txBody>
      </p:sp>
      <p:cxnSp>
        <p:nvCxnSpPr>
          <p:cNvPr id="62" name="Прямая со стрелкой 61"/>
          <p:cNvCxnSpPr/>
          <p:nvPr/>
        </p:nvCxnSpPr>
        <p:spPr>
          <a:xfrm flipV="1">
            <a:off x="462049" y="2255272"/>
            <a:ext cx="449570" cy="6455"/>
          </a:xfrm>
          <a:prstGeom prst="straightConnector1">
            <a:avLst/>
          </a:prstGeom>
          <a:ln w="76200">
            <a:solidFill>
              <a:srgbClr val="0082BB"/>
            </a:solidFill>
            <a:tailEnd type="triangle"/>
          </a:ln>
          <a:effectLst/>
        </p:spPr>
        <p:style>
          <a:lnRef idx="1">
            <a:schemeClr val="accent1"/>
          </a:lnRef>
          <a:fillRef idx="0">
            <a:schemeClr val="accent1"/>
          </a:fillRef>
          <a:effectRef idx="0">
            <a:schemeClr val="accent1"/>
          </a:effectRef>
          <a:fontRef idx="minor">
            <a:schemeClr val="tx1"/>
          </a:fontRef>
        </p:style>
      </p:cxnSp>
      <p:sp>
        <p:nvSpPr>
          <p:cNvPr id="63" name="Овал 62">
            <a:extLst>
              <a:ext uri="{FF2B5EF4-FFF2-40B4-BE49-F238E27FC236}">
                <a16:creationId xmlns="" xmlns:a16="http://schemas.microsoft.com/office/drawing/2014/main" id="{59697685-F627-5452-40FB-5C54C8B6F691}"/>
              </a:ext>
            </a:extLst>
          </p:cNvPr>
          <p:cNvSpPr/>
          <p:nvPr/>
        </p:nvSpPr>
        <p:spPr>
          <a:xfrm>
            <a:off x="1046464" y="1785396"/>
            <a:ext cx="268914" cy="25624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a:ln>
                  <a:noFill/>
                </a:ln>
                <a:solidFill>
                  <a:prstClr val="white"/>
                </a:solidFill>
                <a:effectLst/>
                <a:uLnTx/>
                <a:uFillTx/>
                <a:latin typeface="Arial"/>
                <a:ea typeface="+mn-ea"/>
                <a:cs typeface="+mn-cs"/>
              </a:rPr>
              <a:t>1</a:t>
            </a:r>
          </a:p>
        </p:txBody>
      </p:sp>
      <p:sp>
        <p:nvSpPr>
          <p:cNvPr id="64" name="Овал 63">
            <a:extLst>
              <a:ext uri="{FF2B5EF4-FFF2-40B4-BE49-F238E27FC236}">
                <a16:creationId xmlns="" xmlns:a16="http://schemas.microsoft.com/office/drawing/2014/main" id="{0E12C8B4-7CEC-15C9-C765-19CDE1AB3D87}"/>
              </a:ext>
            </a:extLst>
          </p:cNvPr>
          <p:cNvSpPr/>
          <p:nvPr/>
        </p:nvSpPr>
        <p:spPr>
          <a:xfrm>
            <a:off x="3469416" y="1763186"/>
            <a:ext cx="273522" cy="27032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a:ln>
                  <a:noFill/>
                </a:ln>
                <a:solidFill>
                  <a:prstClr val="white"/>
                </a:solidFill>
                <a:effectLst/>
                <a:uLnTx/>
                <a:uFillTx/>
                <a:latin typeface="Arial"/>
                <a:ea typeface="+mn-ea"/>
                <a:cs typeface="+mn-cs"/>
              </a:rPr>
              <a:t>2</a:t>
            </a:r>
          </a:p>
        </p:txBody>
      </p:sp>
      <p:sp>
        <p:nvSpPr>
          <p:cNvPr id="65" name="Овал 64">
            <a:extLst>
              <a:ext uri="{FF2B5EF4-FFF2-40B4-BE49-F238E27FC236}">
                <a16:creationId xmlns="" xmlns:a16="http://schemas.microsoft.com/office/drawing/2014/main" id="{0E12C8B4-7CEC-15C9-C765-19CDE1AB3D87}"/>
              </a:ext>
            </a:extLst>
          </p:cNvPr>
          <p:cNvSpPr/>
          <p:nvPr/>
        </p:nvSpPr>
        <p:spPr>
          <a:xfrm>
            <a:off x="5970252" y="1763186"/>
            <a:ext cx="273522" cy="27032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prstClr val="white"/>
                </a:solidFill>
                <a:effectLst/>
                <a:uLnTx/>
                <a:uFillTx/>
                <a:latin typeface="Arial"/>
                <a:ea typeface="+mn-ea"/>
                <a:cs typeface="+mn-cs"/>
              </a:rPr>
              <a:t>3</a:t>
            </a:r>
            <a:endParaRPr kumimoji="0" lang="ru-RU" sz="1200" b="1" i="0" u="none" strike="noStrike" kern="0" cap="none" spc="0" normalizeH="0" baseline="0" noProof="0" dirty="0">
              <a:ln>
                <a:noFill/>
              </a:ln>
              <a:solidFill>
                <a:prstClr val="white"/>
              </a:solidFill>
              <a:effectLst/>
              <a:uLnTx/>
              <a:uFillTx/>
              <a:latin typeface="Arial"/>
              <a:ea typeface="+mn-ea"/>
              <a:cs typeface="+mn-cs"/>
            </a:endParaRPr>
          </a:p>
        </p:txBody>
      </p:sp>
      <p:sp>
        <p:nvSpPr>
          <p:cNvPr id="66" name="Овал 65">
            <a:extLst>
              <a:ext uri="{FF2B5EF4-FFF2-40B4-BE49-F238E27FC236}">
                <a16:creationId xmlns="" xmlns:a16="http://schemas.microsoft.com/office/drawing/2014/main" id="{0E12C8B4-7CEC-15C9-C765-19CDE1AB3D87}"/>
              </a:ext>
            </a:extLst>
          </p:cNvPr>
          <p:cNvSpPr/>
          <p:nvPr/>
        </p:nvSpPr>
        <p:spPr>
          <a:xfrm>
            <a:off x="9401620" y="1527313"/>
            <a:ext cx="273522" cy="27032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prstClr val="white"/>
                </a:solidFill>
                <a:effectLst/>
                <a:uLnTx/>
                <a:uFillTx/>
                <a:latin typeface="Arial"/>
                <a:ea typeface="+mn-ea"/>
                <a:cs typeface="+mn-cs"/>
              </a:rPr>
              <a:t>4</a:t>
            </a:r>
            <a:endParaRPr kumimoji="0" lang="ru-RU" sz="1200" b="1" i="0" u="none" strike="noStrike" kern="0" cap="none" spc="0" normalizeH="0" baseline="0" noProof="0" dirty="0">
              <a:ln>
                <a:noFill/>
              </a:ln>
              <a:solidFill>
                <a:prstClr val="white"/>
              </a:solidFill>
              <a:effectLst/>
              <a:uLnTx/>
              <a:uFillTx/>
              <a:latin typeface="Arial"/>
              <a:ea typeface="+mn-ea"/>
              <a:cs typeface="+mn-cs"/>
            </a:endParaRPr>
          </a:p>
        </p:txBody>
      </p:sp>
      <p:sp>
        <p:nvSpPr>
          <p:cNvPr id="67" name="Овал 66">
            <a:extLst>
              <a:ext uri="{FF2B5EF4-FFF2-40B4-BE49-F238E27FC236}">
                <a16:creationId xmlns="" xmlns:a16="http://schemas.microsoft.com/office/drawing/2014/main" id="{0E12C8B4-7CEC-15C9-C765-19CDE1AB3D87}"/>
              </a:ext>
            </a:extLst>
          </p:cNvPr>
          <p:cNvSpPr/>
          <p:nvPr/>
        </p:nvSpPr>
        <p:spPr>
          <a:xfrm>
            <a:off x="5990424" y="3999605"/>
            <a:ext cx="273522" cy="27032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000" b="1" i="0" u="none" strike="noStrike" kern="0" cap="none" spc="0" normalizeH="0" baseline="0" noProof="0" dirty="0">
              <a:ln>
                <a:noFill/>
              </a:ln>
              <a:solidFill>
                <a:prstClr val="white"/>
              </a:solidFill>
              <a:effectLst/>
              <a:uLnTx/>
              <a:uFillTx/>
              <a:latin typeface="Arial"/>
              <a:ea typeface="+mn-ea"/>
              <a:cs typeface="+mn-cs"/>
            </a:endParaRPr>
          </a:p>
        </p:txBody>
      </p:sp>
      <p:sp>
        <p:nvSpPr>
          <p:cNvPr id="68" name="TextBox 67"/>
          <p:cNvSpPr txBox="1"/>
          <p:nvPr/>
        </p:nvSpPr>
        <p:spPr>
          <a:xfrm>
            <a:off x="5926380" y="3993534"/>
            <a:ext cx="1020147" cy="276999"/>
          </a:xfrm>
          <a:prstGeom prst="rect">
            <a:avLst/>
          </a:prstGeom>
          <a:noFill/>
        </p:spPr>
        <p:txBody>
          <a:bodyPr wrap="square" rtlCol="0">
            <a:spAutoFit/>
          </a:bodyPr>
          <a:lstStyle/>
          <a:p>
            <a:r>
              <a:rPr lang="ru-RU" sz="1200" b="1" kern="0" dirty="0" smtClean="0">
                <a:solidFill>
                  <a:schemeClr val="bg1"/>
                </a:solidFill>
              </a:rPr>
              <a:t>3.1</a:t>
            </a:r>
            <a:endParaRPr lang="ru-RU" sz="1200" dirty="0">
              <a:solidFill>
                <a:schemeClr val="bg1"/>
              </a:solidFill>
            </a:endParaRPr>
          </a:p>
        </p:txBody>
      </p:sp>
      <p:sp>
        <p:nvSpPr>
          <p:cNvPr id="69" name="TextBox 68"/>
          <p:cNvSpPr txBox="1"/>
          <p:nvPr/>
        </p:nvSpPr>
        <p:spPr>
          <a:xfrm>
            <a:off x="6078780" y="4145934"/>
            <a:ext cx="1020147" cy="276999"/>
          </a:xfrm>
          <a:prstGeom prst="rect">
            <a:avLst/>
          </a:prstGeom>
          <a:noFill/>
        </p:spPr>
        <p:txBody>
          <a:bodyPr wrap="square" rtlCol="0">
            <a:spAutoFit/>
          </a:bodyPr>
          <a:lstStyle/>
          <a:p>
            <a:r>
              <a:rPr lang="ru-RU" sz="1200" b="1" kern="0" dirty="0" smtClean="0">
                <a:solidFill>
                  <a:schemeClr val="bg1"/>
                </a:solidFill>
              </a:rPr>
              <a:t>3.1</a:t>
            </a:r>
            <a:endParaRPr lang="ru-RU" sz="1200" dirty="0">
              <a:solidFill>
                <a:schemeClr val="bg1"/>
              </a:solidFill>
            </a:endParaRPr>
          </a:p>
        </p:txBody>
      </p:sp>
      <p:pic>
        <p:nvPicPr>
          <p:cNvPr id="70" name="Рисунок 69">
            <a:extLst>
              <a:ext uri="{FF2B5EF4-FFF2-40B4-BE49-F238E27FC236}">
                <a16:creationId xmlns="" xmlns:a16="http://schemas.microsoft.com/office/drawing/2014/main" id="{EE2996C7-1F57-454E-82D7-239D7C2035A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72028" y="2929364"/>
            <a:ext cx="824798" cy="1051741"/>
          </a:xfrm>
          <a:prstGeom prst="rect">
            <a:avLst/>
          </a:prstGeom>
        </p:spPr>
      </p:pic>
      <p:sp>
        <p:nvSpPr>
          <p:cNvPr id="3" name="Номер слайда 2"/>
          <p:cNvSpPr>
            <a:spLocks noGrp="1"/>
          </p:cNvSpPr>
          <p:nvPr>
            <p:ph type="sldNum" sz="quarter" idx="12"/>
          </p:nvPr>
        </p:nvSpPr>
        <p:spPr/>
        <p:txBody>
          <a:bodyPr/>
          <a:lstStyle/>
          <a:p>
            <a:fld id="{10AA99AE-6A35-4C1E-8082-A4A87B5CA521}" type="slidenum">
              <a:rPr lang="ru-RU" smtClean="0"/>
              <a:t>14</a:t>
            </a:fld>
            <a:endParaRPr lang="ru-RU" dirty="0"/>
          </a:p>
        </p:txBody>
      </p:sp>
      <p:sp>
        <p:nvSpPr>
          <p:cNvPr id="71"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Tree>
    <p:extLst>
      <p:ext uri="{BB962C8B-B14F-4D97-AF65-F5344CB8AC3E}">
        <p14:creationId xmlns:p14="http://schemas.microsoft.com/office/powerpoint/2010/main" val="9075065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D9501DF-D894-F92A-2C6B-66DB3FB3637F}"/>
              </a:ext>
            </a:extLst>
          </p:cNvPr>
          <p:cNvSpPr txBox="1"/>
          <p:nvPr/>
        </p:nvSpPr>
        <p:spPr>
          <a:xfrm>
            <a:off x="457200" y="2644170"/>
            <a:ext cx="616689" cy="156966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96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2</a:t>
            </a:r>
            <a:endParaRPr kumimoji="0" lang="ru-RU" sz="9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A9216226-B563-CEFB-EC8D-F243704B30CC}"/>
              </a:ext>
            </a:extLst>
          </p:cNvPr>
          <p:cNvSpPr txBox="1"/>
          <p:nvPr/>
        </p:nvSpPr>
        <p:spPr>
          <a:xfrm>
            <a:off x="3429000" y="3429000"/>
            <a:ext cx="8763000" cy="1569660"/>
          </a:xfrm>
          <a:prstGeom prst="rect">
            <a:avLst/>
          </a:prstGeom>
          <a:noFill/>
        </p:spPr>
        <p:txBody>
          <a:bodyPr wrap="square">
            <a:spAutoFit/>
          </a:bodyPr>
          <a:lstStyle/>
          <a:p>
            <a:pPr lvl="0">
              <a:defRPr/>
            </a:pPr>
            <a:r>
              <a:rPr lang="ru-RU" sz="2400" kern="0" dirty="0">
                <a:solidFill>
                  <a:prstClr val="white"/>
                </a:solidFill>
                <a:latin typeface="Arial" panose="020B0604020202020204" pitchFamily="34" charset="0"/>
                <a:cs typeface="Arial" panose="020B0604020202020204" pitchFamily="34" charset="0"/>
              </a:rPr>
              <a:t>Разрешительный (общий) порядок допуска </a:t>
            </a:r>
            <a:r>
              <a:rPr lang="ru-RU" sz="2400" kern="0" dirty="0" smtClean="0">
                <a:solidFill>
                  <a:prstClr val="white"/>
                </a:solidFill>
                <a:latin typeface="Arial" panose="020B0604020202020204" pitchFamily="34" charset="0"/>
                <a:cs typeface="Arial" panose="020B0604020202020204" pitchFamily="34" charset="0"/>
              </a:rPr>
              <a:t/>
            </a:r>
            <a:br>
              <a:rPr lang="ru-RU" sz="2400" kern="0" dirty="0" smtClean="0">
                <a:solidFill>
                  <a:prstClr val="white"/>
                </a:solidFill>
                <a:latin typeface="Arial" panose="020B0604020202020204" pitchFamily="34" charset="0"/>
                <a:cs typeface="Arial" panose="020B0604020202020204" pitchFamily="34" charset="0"/>
              </a:rPr>
            </a:br>
            <a:endParaRPr lang="ru-RU" sz="2400" kern="0" dirty="0">
              <a:solidFill>
                <a:prstClr val="white"/>
              </a:solidFill>
              <a:latin typeface="Arial" panose="020B0604020202020204" pitchFamily="34" charset="0"/>
              <a:cs typeface="Arial" panose="020B0604020202020204" pitchFamily="34" charset="0"/>
            </a:endParaRPr>
          </a:p>
          <a:p>
            <a:pPr lvl="0">
              <a:defRPr/>
            </a:pPr>
            <a:r>
              <a:rPr lang="ru-RU" sz="2400" kern="0" dirty="0">
                <a:solidFill>
                  <a:prstClr val="white"/>
                </a:solidFill>
                <a:latin typeface="Arial" panose="020B0604020202020204" pitchFamily="34" charset="0"/>
                <a:cs typeface="Arial" panose="020B0604020202020204" pitchFamily="34" charset="0"/>
              </a:rPr>
              <a:t>в соответствии с </a:t>
            </a:r>
            <a:r>
              <a:rPr lang="ru-RU" sz="2400" kern="0" dirty="0" smtClean="0">
                <a:solidFill>
                  <a:prstClr val="white"/>
                </a:solidFill>
                <a:latin typeface="Arial" panose="020B0604020202020204" pitchFamily="34" charset="0"/>
                <a:cs typeface="Arial" panose="020B0604020202020204" pitchFamily="34" charset="0"/>
              </a:rPr>
              <a:t>Федеральным </a:t>
            </a:r>
            <a:r>
              <a:rPr lang="ru-RU" sz="2400" kern="0" dirty="0">
                <a:solidFill>
                  <a:prstClr val="white"/>
                </a:solidFill>
                <a:latin typeface="Arial" panose="020B0604020202020204" pitchFamily="34" charset="0"/>
                <a:cs typeface="Arial" panose="020B0604020202020204" pitchFamily="34" charset="0"/>
              </a:rPr>
              <a:t>законом от 04.08.2026 </a:t>
            </a:r>
            <a:r>
              <a:rPr lang="ru-RU" sz="2400" kern="0" dirty="0" smtClean="0">
                <a:solidFill>
                  <a:prstClr val="white"/>
                </a:solidFill>
                <a:latin typeface="Arial" panose="020B0604020202020204" pitchFamily="34" charset="0"/>
                <a:cs typeface="Arial" panose="020B0604020202020204" pitchFamily="34" charset="0"/>
              </a:rPr>
              <a:t/>
            </a:r>
            <a:br>
              <a:rPr lang="ru-RU" sz="2400" kern="0" dirty="0" smtClean="0">
                <a:solidFill>
                  <a:prstClr val="white"/>
                </a:solidFill>
                <a:latin typeface="Arial" panose="020B0604020202020204" pitchFamily="34" charset="0"/>
                <a:cs typeface="Arial" panose="020B0604020202020204" pitchFamily="34" charset="0"/>
              </a:rPr>
            </a:br>
            <a:r>
              <a:rPr lang="ru-RU" sz="2400" kern="0" dirty="0" smtClean="0">
                <a:solidFill>
                  <a:prstClr val="white"/>
                </a:solidFill>
                <a:latin typeface="Arial" panose="020B0604020202020204" pitchFamily="34" charset="0"/>
                <a:cs typeface="Arial" panose="020B0604020202020204" pitchFamily="34" charset="0"/>
              </a:rPr>
              <a:t>№ </a:t>
            </a:r>
            <a:r>
              <a:rPr lang="ru-RU" sz="2400" kern="0" dirty="0">
                <a:solidFill>
                  <a:prstClr val="white"/>
                </a:solidFill>
                <a:latin typeface="Arial" panose="020B0604020202020204" pitchFamily="34" charset="0"/>
                <a:cs typeface="Arial" panose="020B0604020202020204" pitchFamily="34" charset="0"/>
              </a:rPr>
              <a:t>282-ФЗ </a:t>
            </a:r>
            <a:r>
              <a:rPr lang="ru-RU" sz="2400" kern="0" dirty="0" smtClean="0">
                <a:solidFill>
                  <a:prstClr val="white"/>
                </a:solidFill>
                <a:latin typeface="Arial" panose="020B0604020202020204" pitchFamily="34" charset="0"/>
                <a:cs typeface="Arial" panose="020B0604020202020204" pitchFamily="34" charset="0"/>
              </a:rPr>
              <a:t>«</a:t>
            </a:r>
            <a:r>
              <a:rPr lang="ru-RU" sz="2400" kern="0" dirty="0">
                <a:solidFill>
                  <a:prstClr val="white"/>
                </a:solidFill>
                <a:latin typeface="Arial" panose="020B0604020202020204" pitchFamily="34" charset="0"/>
                <a:cs typeface="Arial" panose="020B0604020202020204" pitchFamily="34" charset="0"/>
              </a:rPr>
              <a:t>О цифровых валютах и цифровых правах»</a:t>
            </a:r>
          </a:p>
        </p:txBody>
      </p:sp>
      <p:sp>
        <p:nvSpPr>
          <p:cNvPr id="3" name="Номер слайда 2"/>
          <p:cNvSpPr>
            <a:spLocks noGrp="1"/>
          </p:cNvSpPr>
          <p:nvPr>
            <p:ph type="sldNum" sz="quarter" idx="7"/>
          </p:nvPr>
        </p:nvSpPr>
        <p:spPr/>
        <p:txBody>
          <a:bodyPr/>
          <a:lstStyle/>
          <a:p>
            <a:fld id="{B6F15528-21DE-4FAA-801E-634DDDAF4B2B}" type="slidenum">
              <a:rPr lang="ru-RU" smtClean="0"/>
              <a:t>15</a:t>
            </a:fld>
            <a:endParaRPr lang="ru-RU"/>
          </a:p>
        </p:txBody>
      </p:sp>
    </p:spTree>
    <p:extLst>
      <p:ext uri="{BB962C8B-B14F-4D97-AF65-F5344CB8AC3E}">
        <p14:creationId xmlns:p14="http://schemas.microsoft.com/office/powerpoint/2010/main" val="452314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Таблица 9"/>
          <p:cNvGraphicFramePr>
            <a:graphicFrameLocks noGrp="1"/>
          </p:cNvGraphicFramePr>
          <p:nvPr>
            <p:extLst>
              <p:ext uri="{D42A27DB-BD31-4B8C-83A1-F6EECF244321}">
                <p14:modId xmlns:p14="http://schemas.microsoft.com/office/powerpoint/2010/main" val="1937534779"/>
              </p:ext>
            </p:extLst>
          </p:nvPr>
        </p:nvGraphicFramePr>
        <p:xfrm>
          <a:off x="433385" y="1389798"/>
          <a:ext cx="11206164" cy="5304348"/>
        </p:xfrm>
        <a:graphic>
          <a:graphicData uri="http://schemas.openxmlformats.org/drawingml/2006/table">
            <a:tbl>
              <a:tblPr firstRow="1">
                <a:tableStyleId>{BC89EF96-8CEA-46FF-86C4-4CE0E7609802}</a:tableStyleId>
              </a:tblPr>
              <a:tblGrid>
                <a:gridCol w="323928">
                  <a:extLst>
                    <a:ext uri="{9D8B030D-6E8A-4147-A177-3AD203B41FA5}">
                      <a16:colId xmlns="" xmlns:a16="http://schemas.microsoft.com/office/drawing/2014/main" val="4231562339"/>
                    </a:ext>
                  </a:extLst>
                </a:gridCol>
                <a:gridCol w="1882285">
                  <a:extLst>
                    <a:ext uri="{9D8B030D-6E8A-4147-A177-3AD203B41FA5}">
                      <a16:colId xmlns="" xmlns:a16="http://schemas.microsoft.com/office/drawing/2014/main" val="1555900131"/>
                    </a:ext>
                  </a:extLst>
                </a:gridCol>
                <a:gridCol w="1960740">
                  <a:extLst>
                    <a:ext uri="{9D8B030D-6E8A-4147-A177-3AD203B41FA5}">
                      <a16:colId xmlns="" xmlns:a16="http://schemas.microsoft.com/office/drawing/2014/main" val="2860471173"/>
                    </a:ext>
                  </a:extLst>
                </a:gridCol>
                <a:gridCol w="2403763">
                  <a:extLst>
                    <a:ext uri="{9D8B030D-6E8A-4147-A177-3AD203B41FA5}">
                      <a16:colId xmlns="" xmlns:a16="http://schemas.microsoft.com/office/drawing/2014/main" val="3391020614"/>
                    </a:ext>
                  </a:extLst>
                </a:gridCol>
                <a:gridCol w="1964523">
                  <a:extLst>
                    <a:ext uri="{9D8B030D-6E8A-4147-A177-3AD203B41FA5}">
                      <a16:colId xmlns="" xmlns:a16="http://schemas.microsoft.com/office/drawing/2014/main" val="3266273938"/>
                    </a:ext>
                  </a:extLst>
                </a:gridCol>
                <a:gridCol w="2670925">
                  <a:extLst>
                    <a:ext uri="{9D8B030D-6E8A-4147-A177-3AD203B41FA5}">
                      <a16:colId xmlns="" xmlns:a16="http://schemas.microsoft.com/office/drawing/2014/main" val="3483398592"/>
                    </a:ext>
                  </a:extLst>
                </a:gridCol>
              </a:tblGrid>
              <a:tr h="272766">
                <a:tc gridSpan="2">
                  <a:txBody>
                    <a:bodyPr/>
                    <a:lstStyle/>
                    <a:p>
                      <a:pPr algn="ctr">
                        <a:lnSpc>
                          <a:spcPct val="107000"/>
                        </a:lnSpc>
                        <a:spcAft>
                          <a:spcPts val="0"/>
                        </a:spcAft>
                      </a:pPr>
                      <a:r>
                        <a:rPr lang="ru-RU" sz="1200" kern="1200" dirty="0">
                          <a:effectLst/>
                        </a:rPr>
                        <a:t> </a:t>
                      </a: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solidFill>
                      <a:schemeClr val="tx2">
                        <a:lumMod val="20000"/>
                        <a:lumOff val="80000"/>
                      </a:schemeClr>
                    </a:solidFill>
                  </a:tcPr>
                </a:tc>
                <a:tc hMerge="1">
                  <a:txBody>
                    <a:bodyPr/>
                    <a:lstStyle/>
                    <a:p>
                      <a:endParaRPr lang="ru-RU"/>
                    </a:p>
                  </a:txBody>
                  <a:tcPr/>
                </a:tc>
                <a:tc>
                  <a:txBody>
                    <a:bodyPr/>
                    <a:lstStyle/>
                    <a:p>
                      <a:pPr algn="ctr">
                        <a:lnSpc>
                          <a:spcPct val="107000"/>
                        </a:lnSpc>
                        <a:spcAft>
                          <a:spcPts val="0"/>
                        </a:spcAft>
                      </a:pPr>
                      <a:r>
                        <a:rPr lang="ru-RU" sz="1600" kern="1200" dirty="0">
                          <a:effectLst/>
                        </a:rPr>
                        <a:t>ОООЦВ</a:t>
                      </a:r>
                      <a:endParaRPr lang="ru-RU" sz="1100" dirty="0">
                        <a:effectLst/>
                        <a:latin typeface="+mn-lt"/>
                        <a:ea typeface="Calibri" panose="020F0502020204030204" pitchFamily="34" charset="0"/>
                        <a:cs typeface="Times New Roman" panose="02020603050405020304" pitchFamily="18" charset="0"/>
                      </a:endParaRPr>
                    </a:p>
                  </a:txBody>
                  <a:tcPr marL="0" marR="0" marT="0" marB="0" anchor="ctr">
                    <a:solidFill>
                      <a:schemeClr val="tx2">
                        <a:lumMod val="20000"/>
                        <a:lumOff val="80000"/>
                      </a:schemeClr>
                    </a:solidFill>
                  </a:tcPr>
                </a:tc>
                <a:tc gridSpan="2">
                  <a:txBody>
                    <a:bodyPr/>
                    <a:lstStyle/>
                    <a:p>
                      <a:pPr algn="ctr">
                        <a:lnSpc>
                          <a:spcPct val="107000"/>
                        </a:lnSpc>
                        <a:spcAft>
                          <a:spcPts val="0"/>
                        </a:spcAft>
                      </a:pPr>
                      <a:r>
                        <a:rPr lang="ru-RU" sz="1600" dirty="0">
                          <a:effectLst/>
                        </a:rPr>
                        <a:t>ЦД</a:t>
                      </a:r>
                      <a:endParaRPr lang="ru-RU" sz="1100" dirty="0">
                        <a:effectLst/>
                        <a:latin typeface="+mn-lt"/>
                        <a:ea typeface="Calibri" panose="020F0502020204030204" pitchFamily="34" charset="0"/>
                        <a:cs typeface="Times New Roman" panose="02020603050405020304" pitchFamily="18" charset="0"/>
                      </a:endParaRPr>
                    </a:p>
                  </a:txBody>
                  <a:tcPr marL="0" marR="0" marT="0" marB="0" anchor="ctr">
                    <a:solidFill>
                      <a:schemeClr val="tx2">
                        <a:lumMod val="20000"/>
                        <a:lumOff val="80000"/>
                      </a:schemeClr>
                    </a:solidFill>
                  </a:tcPr>
                </a:tc>
                <a:tc hMerge="1">
                  <a:txBody>
                    <a:bodyPr/>
                    <a:lstStyle/>
                    <a:p>
                      <a:endParaRPr lang="ru-RU"/>
                    </a:p>
                  </a:txBody>
                  <a:tcPr/>
                </a:tc>
                <a:tc>
                  <a:txBody>
                    <a:bodyPr/>
                    <a:lstStyle/>
                    <a:p>
                      <a:pPr algn="ctr">
                        <a:lnSpc>
                          <a:spcPct val="107000"/>
                        </a:lnSpc>
                        <a:spcAft>
                          <a:spcPts val="0"/>
                        </a:spcAft>
                      </a:pPr>
                      <a:r>
                        <a:rPr lang="ru-RU" sz="1600" dirty="0">
                          <a:effectLst/>
                        </a:rPr>
                        <a:t>ОИС</a:t>
                      </a:r>
                      <a:endParaRPr lang="ru-RU" sz="1100" dirty="0">
                        <a:effectLst/>
                        <a:latin typeface="+mn-lt"/>
                        <a:ea typeface="Calibri" panose="020F0502020204030204" pitchFamily="34" charset="0"/>
                        <a:cs typeface="Times New Roman" panose="02020603050405020304" pitchFamily="18" charset="0"/>
                      </a:endParaRPr>
                    </a:p>
                  </a:txBody>
                  <a:tcPr marL="0" marR="0" marT="0" marB="0" anchor="ctr">
                    <a:solidFill>
                      <a:schemeClr val="tx2">
                        <a:lumMod val="20000"/>
                        <a:lumOff val="80000"/>
                      </a:schemeClr>
                    </a:solidFill>
                  </a:tcPr>
                </a:tc>
                <a:extLst>
                  <a:ext uri="{0D108BD9-81ED-4DB2-BD59-A6C34878D82A}">
                    <a16:rowId xmlns="" xmlns:a16="http://schemas.microsoft.com/office/drawing/2014/main" val="689352627"/>
                  </a:ext>
                </a:extLst>
              </a:tr>
              <a:tr h="422148">
                <a:tc>
                  <a:txBody>
                    <a:bodyPr/>
                    <a:lstStyle/>
                    <a:p>
                      <a:pPr algn="ctr">
                        <a:lnSpc>
                          <a:spcPct val="107000"/>
                        </a:lnSpc>
                        <a:spcAft>
                          <a:spcPts val="0"/>
                        </a:spcAft>
                      </a:pPr>
                      <a:r>
                        <a:rPr lang="ru-RU" sz="1200" kern="1200" dirty="0">
                          <a:effectLst/>
                        </a:rPr>
                        <a:t>1</a:t>
                      </a: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tc>
                <a:tc>
                  <a:txBody>
                    <a:bodyPr/>
                    <a:lstStyle/>
                    <a:p>
                      <a:pPr>
                        <a:lnSpc>
                          <a:spcPct val="107000"/>
                        </a:lnSpc>
                        <a:spcAft>
                          <a:spcPts val="0"/>
                        </a:spcAft>
                      </a:pPr>
                      <a:r>
                        <a:rPr lang="ru-RU" sz="1200" kern="1200" dirty="0">
                          <a:effectLst/>
                        </a:rPr>
                        <a:t>Организационно-правовая форма</a:t>
                      </a:r>
                      <a:endParaRPr lang="ru-RU" sz="1200" b="1" dirty="0">
                        <a:effectLst/>
                        <a:latin typeface="+mn-lt"/>
                        <a:ea typeface="Calibri" panose="020F0502020204030204" pitchFamily="34" charset="0"/>
                        <a:cs typeface="Times New Roman" panose="02020603050405020304" pitchFamily="18" charset="0"/>
                      </a:endParaRPr>
                    </a:p>
                  </a:txBody>
                  <a:tcPr marL="53371" marR="53371" marT="26686" marB="26686" anchor="ctr"/>
                </a:tc>
                <a:tc gridSpan="4">
                  <a:txBody>
                    <a:bodyPr/>
                    <a:lstStyle/>
                    <a:p>
                      <a:pPr algn="ctr">
                        <a:lnSpc>
                          <a:spcPct val="107000"/>
                        </a:lnSpc>
                        <a:spcAft>
                          <a:spcPts val="0"/>
                        </a:spcAft>
                      </a:pPr>
                      <a:r>
                        <a:rPr lang="ru-RU" sz="1200" dirty="0">
                          <a:effectLst/>
                        </a:rPr>
                        <a:t>Хозяйственное общество, созданное в соответствии с законодательством Российской Федерации</a:t>
                      </a:r>
                      <a:endParaRPr lang="ru-RU" sz="120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960082393"/>
                  </a:ext>
                </a:extLst>
              </a:tr>
              <a:tr h="588096">
                <a:tc rowSpan="5">
                  <a:txBody>
                    <a:bodyPr/>
                    <a:lstStyle/>
                    <a:p>
                      <a:pPr algn="ctr">
                        <a:lnSpc>
                          <a:spcPct val="107000"/>
                        </a:lnSpc>
                        <a:spcAft>
                          <a:spcPts val="0"/>
                        </a:spcAft>
                      </a:pPr>
                      <a:r>
                        <a:rPr lang="ru-RU" sz="1200" kern="1200" dirty="0">
                          <a:effectLst/>
                        </a:rPr>
                        <a:t>2</a:t>
                      </a: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tc>
                <a:tc rowSpan="5">
                  <a:txBody>
                    <a:bodyPr/>
                    <a:lstStyle/>
                    <a:p>
                      <a:pPr>
                        <a:lnSpc>
                          <a:spcPct val="107000"/>
                        </a:lnSpc>
                        <a:spcAft>
                          <a:spcPts val="0"/>
                        </a:spcAft>
                      </a:pPr>
                      <a:r>
                        <a:rPr lang="ru-RU" sz="1200" kern="1200" dirty="0">
                          <a:effectLst/>
                        </a:rPr>
                        <a:t>Минимальный размер собственных средств (капитала)</a:t>
                      </a:r>
                      <a:endParaRPr lang="ru-RU" sz="1200" b="1" dirty="0">
                        <a:effectLst/>
                        <a:latin typeface="+mn-lt"/>
                        <a:ea typeface="Calibri" panose="020F0502020204030204" pitchFamily="34" charset="0"/>
                        <a:cs typeface="Times New Roman" panose="02020603050405020304" pitchFamily="18" charset="0"/>
                      </a:endParaRPr>
                    </a:p>
                  </a:txBody>
                  <a:tcPr marL="53371" marR="53371" marT="26686" marB="26686" anchor="ctr"/>
                </a:tc>
                <a:tc rowSpan="5">
                  <a:txBody>
                    <a:bodyPr/>
                    <a:lstStyle/>
                    <a:p>
                      <a:pPr algn="ctr">
                        <a:lnSpc>
                          <a:spcPct val="107000"/>
                        </a:lnSpc>
                        <a:spcAft>
                          <a:spcPts val="0"/>
                        </a:spcAft>
                      </a:pPr>
                      <a:r>
                        <a:rPr lang="ru-RU" sz="1400" dirty="0">
                          <a:effectLst/>
                        </a:rPr>
                        <a:t>15 млн руб. </a:t>
                      </a:r>
                    </a:p>
                    <a:p>
                      <a:pPr algn="ctr">
                        <a:lnSpc>
                          <a:spcPct val="107000"/>
                        </a:lnSpc>
                        <a:spcAft>
                          <a:spcPts val="0"/>
                        </a:spcAft>
                      </a:pPr>
                      <a:endParaRPr lang="ru-RU" sz="1100" dirty="0">
                        <a:effectLst/>
                      </a:endParaRPr>
                    </a:p>
                    <a:p>
                      <a:pPr algn="ctr">
                        <a:lnSpc>
                          <a:spcPct val="107000"/>
                        </a:lnSpc>
                        <a:spcAft>
                          <a:spcPts val="0"/>
                        </a:spcAft>
                      </a:pPr>
                      <a:r>
                        <a:rPr lang="ru-RU" sz="900" dirty="0">
                          <a:effectLst/>
                        </a:rPr>
                        <a:t>ч.</a:t>
                      </a:r>
                      <a:r>
                        <a:rPr lang="ru-RU" sz="900" baseline="0" dirty="0">
                          <a:effectLst/>
                        </a:rPr>
                        <a:t> </a:t>
                      </a:r>
                      <a:r>
                        <a:rPr lang="ru-RU" sz="900" dirty="0">
                          <a:effectLst/>
                        </a:rPr>
                        <a:t>3 ст.44</a:t>
                      </a:r>
                      <a:r>
                        <a:rPr lang="ru-RU" sz="900" baseline="0" dirty="0">
                          <a:effectLst/>
                        </a:rPr>
                        <a:t> </a:t>
                      </a:r>
                      <a:br>
                        <a:rPr lang="ru-RU" sz="900" baseline="0" dirty="0">
                          <a:effectLst/>
                        </a:rPr>
                      </a:br>
                      <a:r>
                        <a:rPr lang="ru-RU" sz="900" baseline="0" dirty="0">
                          <a:effectLst/>
                        </a:rPr>
                        <a:t>Федерального закона </a:t>
                      </a:r>
                      <a:r>
                        <a:rPr lang="ru-RU" sz="900" baseline="0" dirty="0" smtClean="0">
                          <a:effectLst/>
                        </a:rPr>
                        <a:t>№ </a:t>
                      </a:r>
                      <a:r>
                        <a:rPr lang="ru-RU" sz="900" baseline="0" dirty="0">
                          <a:effectLst/>
                        </a:rPr>
                        <a:t>282-ФЗ</a:t>
                      </a:r>
                      <a:endParaRPr lang="ru-RU" sz="900" i="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algn="ctr" defTabSz="914400" rtl="0" eaLnBrk="1" latinLnBrk="0" hangingPunct="1">
                        <a:lnSpc>
                          <a:spcPct val="107000"/>
                        </a:lnSpc>
                        <a:spcAft>
                          <a:spcPts val="0"/>
                        </a:spcAft>
                      </a:pPr>
                      <a:r>
                        <a:rPr lang="ru-RU" sz="1200" kern="1200" dirty="0" smtClean="0">
                          <a:solidFill>
                            <a:schemeClr val="tx1"/>
                          </a:solidFill>
                          <a:effectLst/>
                          <a:latin typeface="+mn-lt"/>
                          <a:ea typeface="+mn-ea"/>
                          <a:cs typeface="+mn-cs"/>
                        </a:rPr>
                        <a:t>Расчетный</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ЦД</a:t>
                      </a:r>
                    </a:p>
                  </a:txBody>
                  <a:tcPr marL="0" marR="0" marT="0" marB="0" anchor="ctr"/>
                </a:tc>
                <a:tc>
                  <a:txBody>
                    <a:bodyPr/>
                    <a:lstStyle/>
                    <a:p>
                      <a:pPr marL="0" algn="ctr" defTabSz="914400" rtl="0" eaLnBrk="1" latinLnBrk="0" hangingPunct="1">
                        <a:lnSpc>
                          <a:spcPct val="107000"/>
                        </a:lnSpc>
                        <a:spcAft>
                          <a:spcPts val="0"/>
                        </a:spcAft>
                      </a:pPr>
                      <a:r>
                        <a:rPr lang="ru-RU" sz="1200" kern="1200" dirty="0" smtClean="0">
                          <a:solidFill>
                            <a:schemeClr val="tx1"/>
                          </a:solidFill>
                          <a:effectLst/>
                          <a:latin typeface="+mn-lt"/>
                          <a:ea typeface="+mn-ea"/>
                          <a:cs typeface="+mn-cs"/>
                        </a:rPr>
                        <a:t>250 млн руб. </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ru-RU" sz="1000" dirty="0" smtClean="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ru-RU" sz="800" dirty="0" smtClean="0">
                          <a:cs typeface="Times New Roman" panose="02020603050405020304" pitchFamily="18" charset="0"/>
                        </a:rPr>
                        <a:t>ч. 4 ст. 43 </a:t>
                      </a:r>
                      <a:br>
                        <a:rPr lang="ru-RU" sz="800" dirty="0" smtClean="0">
                          <a:cs typeface="Times New Roman" panose="02020603050405020304" pitchFamily="18" charset="0"/>
                        </a:rPr>
                      </a:br>
                      <a:r>
                        <a:rPr lang="ru-RU" sz="800" dirty="0" smtClean="0">
                          <a:cs typeface="Times New Roman" panose="02020603050405020304" pitchFamily="18" charset="0"/>
                        </a:rPr>
                        <a:t>Федерального закона № 282-ФЗ</a:t>
                      </a:r>
                      <a:endParaRPr lang="ru-RU" sz="800" b="1" kern="1200" dirty="0" smtClean="0">
                        <a:solidFill>
                          <a:schemeClr val="accent1">
                            <a:lumMod val="50000"/>
                          </a:schemeClr>
                        </a:solidFill>
                        <a:latin typeface="+mn-lt"/>
                        <a:ea typeface="+mn-ea"/>
                        <a:cs typeface="+mn-cs"/>
                      </a:endParaRPr>
                    </a:p>
                  </a:txBody>
                  <a:tcPr marL="0" marR="0" marT="0" marB="0" anchor="ctr"/>
                </a:tc>
                <a:tc row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ru-RU" sz="1050" b="1" kern="1200" dirty="0" smtClean="0">
                          <a:solidFill>
                            <a:srgbClr val="00415D"/>
                          </a:solidFill>
                          <a:effectLst/>
                          <a:latin typeface="+mn-lt"/>
                          <a:ea typeface="+mn-ea"/>
                          <a:cs typeface="+mn-cs"/>
                        </a:rPr>
                        <a:t>Минимальный размер </a:t>
                      </a:r>
                      <a:br>
                        <a:rPr lang="ru-RU" sz="1050" b="1" kern="1200" dirty="0" smtClean="0">
                          <a:solidFill>
                            <a:srgbClr val="00415D"/>
                          </a:solidFill>
                          <a:effectLst/>
                          <a:latin typeface="+mn-lt"/>
                          <a:ea typeface="+mn-ea"/>
                          <a:cs typeface="+mn-cs"/>
                        </a:rPr>
                      </a:br>
                      <a:r>
                        <a:rPr lang="ru-RU" sz="1050" b="1" kern="1200" dirty="0" smtClean="0">
                          <a:solidFill>
                            <a:srgbClr val="00415D"/>
                          </a:solidFill>
                          <a:effectLst/>
                          <a:latin typeface="+mn-lt"/>
                          <a:ea typeface="+mn-ea"/>
                          <a:cs typeface="+mn-cs"/>
                        </a:rPr>
                        <a:t>собственных средств (капитала) </a:t>
                      </a:r>
                      <a:br>
                        <a:rPr lang="ru-RU" sz="1050" b="1" kern="1200" dirty="0" smtClean="0">
                          <a:solidFill>
                            <a:srgbClr val="00415D"/>
                          </a:solidFill>
                          <a:effectLst/>
                          <a:latin typeface="+mn-lt"/>
                          <a:ea typeface="+mn-ea"/>
                          <a:cs typeface="+mn-cs"/>
                        </a:rPr>
                      </a:br>
                      <a:r>
                        <a:rPr lang="ru-RU" sz="1050" b="1" kern="1200" dirty="0" smtClean="0">
                          <a:solidFill>
                            <a:srgbClr val="00415D"/>
                          </a:solidFill>
                          <a:effectLst/>
                          <a:latin typeface="+mn-lt"/>
                          <a:ea typeface="+mn-ea"/>
                          <a:cs typeface="+mn-cs"/>
                        </a:rPr>
                        <a:t>не установлен,</a:t>
                      </a:r>
                      <a:br>
                        <a:rPr lang="ru-RU" sz="1050" b="1" kern="1200" dirty="0" smtClean="0">
                          <a:solidFill>
                            <a:srgbClr val="00415D"/>
                          </a:solidFill>
                          <a:effectLst/>
                          <a:latin typeface="+mn-lt"/>
                          <a:ea typeface="+mn-ea"/>
                          <a:cs typeface="+mn-cs"/>
                        </a:rPr>
                      </a:br>
                      <a:r>
                        <a:rPr lang="ru-RU" sz="1050" b="1" kern="1200" dirty="0" smtClean="0">
                          <a:solidFill>
                            <a:srgbClr val="00415D"/>
                          </a:solidFill>
                          <a:effectLst/>
                          <a:latin typeface="+mn-lt"/>
                          <a:ea typeface="+mn-ea"/>
                          <a:cs typeface="+mn-cs"/>
                        </a:rPr>
                        <a:t>в </a:t>
                      </a:r>
                      <a:r>
                        <a:rPr lang="ru-RU" sz="1050" b="1" kern="1200" dirty="0">
                          <a:solidFill>
                            <a:srgbClr val="00415D"/>
                          </a:solidFill>
                          <a:effectLst/>
                          <a:latin typeface="+mn-lt"/>
                          <a:ea typeface="+mn-ea"/>
                          <a:cs typeface="+mn-cs"/>
                        </a:rPr>
                        <a:t>случае осуществления </a:t>
                      </a:r>
                      <a:r>
                        <a:rPr lang="ru-RU" sz="1050" b="1" dirty="0" smtClean="0">
                          <a:solidFill>
                            <a:srgbClr val="00415D"/>
                          </a:solidFill>
                          <a:effectLst/>
                        </a:rPr>
                        <a:t/>
                      </a:r>
                      <a:br>
                        <a:rPr lang="ru-RU" sz="1050" b="1" dirty="0" smtClean="0">
                          <a:solidFill>
                            <a:srgbClr val="00415D"/>
                          </a:solidFill>
                          <a:effectLst/>
                        </a:rPr>
                      </a:br>
                      <a:r>
                        <a:rPr lang="ru-RU" sz="1050" b="1" dirty="0" smtClean="0">
                          <a:solidFill>
                            <a:srgbClr val="00415D"/>
                          </a:solidFill>
                          <a:effectLst/>
                        </a:rPr>
                        <a:t>деятельности</a:t>
                      </a:r>
                      <a:r>
                        <a:rPr lang="ru-RU" sz="1050" b="1" baseline="0" dirty="0" smtClean="0">
                          <a:solidFill>
                            <a:srgbClr val="00415D"/>
                          </a:solidFill>
                          <a:effectLst/>
                        </a:rPr>
                        <a:t> </a:t>
                      </a:r>
                      <a:r>
                        <a:rPr lang="ru-RU" sz="1050" b="1" dirty="0">
                          <a:solidFill>
                            <a:srgbClr val="00415D"/>
                          </a:solidFill>
                          <a:effectLst/>
                        </a:rPr>
                        <a:t>ОЭП</a:t>
                      </a:r>
                      <a:r>
                        <a:rPr lang="ru-RU" sz="1050" b="1" baseline="0" dirty="0">
                          <a:solidFill>
                            <a:srgbClr val="00415D"/>
                          </a:solidFill>
                          <a:effectLst/>
                        </a:rPr>
                        <a:t> </a:t>
                      </a:r>
                      <a:r>
                        <a:rPr lang="ru-RU" sz="1050" dirty="0" smtClean="0">
                          <a:effectLst/>
                        </a:rPr>
                        <a:t>– </a:t>
                      </a:r>
                      <a:br>
                        <a:rPr lang="ru-RU" sz="1050" dirty="0" smtClean="0">
                          <a:effectLst/>
                        </a:rPr>
                      </a:br>
                      <a:r>
                        <a:rPr lang="ru-RU" sz="1100" dirty="0" smtClean="0">
                          <a:effectLst/>
                        </a:rPr>
                        <a:t>не </a:t>
                      </a:r>
                      <a:r>
                        <a:rPr lang="ru-RU" sz="1100" dirty="0">
                          <a:effectLst/>
                        </a:rPr>
                        <a:t>менее 50 млн руб.</a:t>
                      </a:r>
                    </a:p>
                    <a:p>
                      <a:pPr marL="0" marR="177165" lvl="0" indent="0" algn="ctr"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endParaRPr lang="ru-RU" sz="800" kern="1200" dirty="0">
                        <a:effectLst/>
                      </a:endParaRPr>
                    </a:p>
                    <a:p>
                      <a:pPr marL="0" marR="177165" lvl="0" indent="0" algn="ctr"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r>
                        <a:rPr lang="ru-RU" sz="800" kern="1200" dirty="0">
                          <a:effectLst/>
                        </a:rPr>
                        <a:t>ч. 10 ст.10 Федерального </a:t>
                      </a:r>
                      <a:r>
                        <a:rPr lang="ru-RU" sz="800" kern="1200" dirty="0" smtClean="0">
                          <a:effectLst/>
                        </a:rPr>
                        <a:t>закона</a:t>
                      </a:r>
                      <a:r>
                        <a:rPr lang="ru-RU" sz="800" kern="1200" baseline="0" dirty="0" smtClean="0">
                          <a:effectLst/>
                        </a:rPr>
                        <a:t> </a:t>
                      </a:r>
                      <a:r>
                        <a:rPr lang="ru-RU" sz="800" baseline="0" dirty="0" smtClean="0">
                          <a:effectLst/>
                        </a:rPr>
                        <a:t>№ 282-ФЗ</a:t>
                      </a:r>
                    </a:p>
                    <a:p>
                      <a:pPr marL="0" marR="177165" lvl="0" indent="0" algn="ctr"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endParaRPr lang="ru-RU" sz="800" i="1" baseline="0" dirty="0" smtClean="0">
                        <a:solidFill>
                          <a:schemeClr val="tx1"/>
                        </a:solidFill>
                        <a:effectLst/>
                        <a:latin typeface="+mn-lt"/>
                        <a:ea typeface="Calibri" panose="020F0502020204030204" pitchFamily="34" charset="0"/>
                        <a:cs typeface="Times New Roman" panose="02020603050405020304" pitchFamily="18" charset="0"/>
                      </a:endParaRPr>
                    </a:p>
                    <a:p>
                      <a:pPr marL="0" marR="177165" lvl="0" indent="0" algn="ctr"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endParaRPr lang="ru-RU" sz="800" i="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665416667"/>
                  </a:ext>
                </a:extLst>
              </a:tr>
              <a:tr h="598824">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indent="0" algn="ctr">
                        <a:lnSpc>
                          <a:spcPct val="115000"/>
                        </a:lnSpc>
                        <a:spcAft>
                          <a:spcPts val="0"/>
                        </a:spcAft>
                        <a:buFont typeface="Courier New" panose="02070309020205020404" pitchFamily="49" charset="0"/>
                        <a:buNone/>
                      </a:pPr>
                      <a:r>
                        <a:rPr lang="ru-RU" sz="1200" kern="1200" dirty="0" smtClean="0">
                          <a:solidFill>
                            <a:schemeClr val="tx1"/>
                          </a:solidFill>
                          <a:effectLst/>
                          <a:latin typeface="+mn-lt"/>
                          <a:ea typeface="+mn-ea"/>
                          <a:cs typeface="+mn-cs"/>
                        </a:rPr>
                        <a:t>ЦД, оказывающий услуги по предоставлению доступа к адресу-идентификатору</a:t>
                      </a:r>
                    </a:p>
                  </a:txBody>
                  <a:tcPr marL="0" marR="0" marT="0" marB="0" anchor="ctr">
                    <a:lnB w="12700" cap="flat" cmpd="sng" algn="ctr">
                      <a:solidFill>
                        <a:srgbClr val="0082BB"/>
                      </a:solidFill>
                      <a:prstDash val="solid"/>
                      <a:round/>
                      <a:headEnd type="none" w="med" len="med"/>
                      <a:tailEnd type="none" w="med" len="med"/>
                    </a:lnB>
                  </a:tcPr>
                </a:tc>
                <a:tc rowSpan="3">
                  <a:txBody>
                    <a:bodyPr/>
                    <a:lstStyle/>
                    <a:p>
                      <a:pPr algn="ctr">
                        <a:lnSpc>
                          <a:spcPct val="107000"/>
                        </a:lnSpc>
                        <a:spcAft>
                          <a:spcPts val="0"/>
                        </a:spcAft>
                      </a:pPr>
                      <a:r>
                        <a:rPr lang="ru-RU" sz="1200" kern="1200" dirty="0" smtClean="0">
                          <a:solidFill>
                            <a:schemeClr val="tx1"/>
                          </a:solidFill>
                          <a:effectLst/>
                          <a:latin typeface="+mn-lt"/>
                          <a:ea typeface="+mn-ea"/>
                          <a:cs typeface="+mn-cs"/>
                        </a:rPr>
                        <a:t>100 млн руб. </a:t>
                      </a:r>
                    </a:p>
                    <a:p>
                      <a:pPr marL="0" marR="0" lvl="0" indent="0" algn="ctr" defTabSz="914400" rtl="0" eaLnBrk="1" fontAlgn="auto" latinLnBrk="0" hangingPunct="1">
                        <a:lnSpc>
                          <a:spcPct val="107000"/>
                        </a:lnSpc>
                        <a:spcBef>
                          <a:spcPts val="0"/>
                        </a:spcBef>
                        <a:spcAft>
                          <a:spcPts val="0"/>
                        </a:spcAft>
                        <a:buClrTx/>
                        <a:buSzTx/>
                        <a:buFontTx/>
                        <a:buNone/>
                        <a:tabLst/>
                        <a:defRPr/>
                      </a:pPr>
                      <a:endParaRPr kumimoji="0" lang="ru-RU" sz="1000" b="0" i="0" u="none" strike="noStrike" kern="1200" cap="none" spc="0" normalizeH="0" baseline="0" noProof="0" dirty="0" smtClean="0">
                        <a:ln>
                          <a:noFill/>
                        </a:ln>
                        <a:solidFill>
                          <a:prstClr val="black"/>
                        </a:solidFill>
                        <a:effectLst/>
                        <a:uLnTx/>
                        <a:uFillTx/>
                        <a:latin typeface="+mn-lt"/>
                        <a:ea typeface="+mn-ea"/>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ru-RU" sz="800" b="0" i="0" u="none" strike="noStrike" kern="1200" cap="none" spc="0" normalizeH="0" baseline="0" noProof="0" dirty="0" smtClean="0">
                          <a:ln>
                            <a:noFill/>
                          </a:ln>
                          <a:solidFill>
                            <a:prstClr val="black"/>
                          </a:solidFill>
                          <a:effectLst/>
                          <a:uLnTx/>
                          <a:uFillTx/>
                          <a:latin typeface="+mn-lt"/>
                          <a:ea typeface="+mn-ea"/>
                          <a:cs typeface="Times New Roman" panose="02020603050405020304" pitchFamily="18" charset="0"/>
                        </a:rPr>
                        <a:t>ч. 4 ст. 43 </a:t>
                      </a:r>
                      <a:br>
                        <a:rPr kumimoji="0" lang="ru-RU" sz="800" b="0" i="0" u="none" strike="noStrike" kern="1200" cap="none" spc="0" normalizeH="0" baseline="0" noProof="0" dirty="0" smtClean="0">
                          <a:ln>
                            <a:noFill/>
                          </a:ln>
                          <a:solidFill>
                            <a:prstClr val="black"/>
                          </a:solidFill>
                          <a:effectLst/>
                          <a:uLnTx/>
                          <a:uFillTx/>
                          <a:latin typeface="+mn-lt"/>
                          <a:ea typeface="+mn-ea"/>
                          <a:cs typeface="Times New Roman" panose="02020603050405020304" pitchFamily="18" charset="0"/>
                        </a:rPr>
                      </a:br>
                      <a:r>
                        <a:rPr kumimoji="0" lang="ru-RU" sz="800" b="0" i="0" u="none" strike="noStrike" kern="1200" cap="none" spc="0" normalizeH="0" baseline="0" noProof="0" dirty="0" smtClean="0">
                          <a:ln>
                            <a:noFill/>
                          </a:ln>
                          <a:solidFill>
                            <a:prstClr val="black"/>
                          </a:solidFill>
                          <a:effectLst/>
                          <a:uLnTx/>
                          <a:uFillTx/>
                          <a:latin typeface="+mn-lt"/>
                          <a:ea typeface="+mn-ea"/>
                          <a:cs typeface="Times New Roman" panose="02020603050405020304" pitchFamily="18" charset="0"/>
                        </a:rPr>
                        <a:t>Федерального закона № 282-ФЗ</a:t>
                      </a:r>
                      <a:endParaRPr kumimoji="0" lang="ru-RU" sz="800" b="1" i="0" u="none" strike="noStrike" kern="1200" cap="none" spc="0" normalizeH="0" baseline="0" noProof="0" dirty="0" smtClean="0">
                        <a:ln>
                          <a:noFill/>
                        </a:ln>
                        <a:solidFill>
                          <a:srgbClr val="0082BB">
                            <a:lumMod val="50000"/>
                          </a:srgbClr>
                        </a:solidFill>
                        <a:effectLst/>
                        <a:uLnTx/>
                        <a:uFillTx/>
                        <a:latin typeface="+mn-lt"/>
                        <a:ea typeface="+mn-ea"/>
                        <a:cs typeface="+mn-cs"/>
                      </a:endParaRPr>
                    </a:p>
                    <a:p>
                      <a:pPr algn="ctr">
                        <a:lnSpc>
                          <a:spcPct val="107000"/>
                        </a:lnSpc>
                        <a:spcAft>
                          <a:spcPts val="0"/>
                        </a:spcAft>
                      </a:pPr>
                      <a:endParaRPr lang="ru-RU" sz="1200" kern="1200" dirty="0">
                        <a:solidFill>
                          <a:schemeClr val="tx1"/>
                        </a:solidFill>
                        <a:effectLst/>
                        <a:latin typeface="+mn-lt"/>
                        <a:ea typeface="+mn-ea"/>
                        <a:cs typeface="+mn-cs"/>
                      </a:endParaRPr>
                    </a:p>
                  </a:txBody>
                  <a:tcPr marL="0" marR="0" marT="0" marB="0" anchor="ctr"/>
                </a:tc>
                <a:tc vMerge="1">
                  <a:txBody>
                    <a:bodyPr/>
                    <a:lstStyle/>
                    <a:p>
                      <a:endParaRPr lang="ru-RU"/>
                    </a:p>
                  </a:txBody>
                  <a:tcPr/>
                </a:tc>
                <a:extLst>
                  <a:ext uri="{0D108BD9-81ED-4DB2-BD59-A6C34878D82A}">
                    <a16:rowId xmlns="" xmlns:a16="http://schemas.microsoft.com/office/drawing/2014/main" val="1075738366"/>
                  </a:ext>
                </a:extLst>
              </a:tr>
              <a:tr h="798432">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indent="0" algn="ctr">
                        <a:lnSpc>
                          <a:spcPct val="115000"/>
                        </a:lnSpc>
                        <a:spcAft>
                          <a:spcPts val="0"/>
                        </a:spcAft>
                        <a:buFont typeface="Courier New" panose="02070309020205020404" pitchFamily="49" charset="0"/>
                        <a:buNone/>
                      </a:pPr>
                      <a:r>
                        <a:rPr lang="ru-RU" sz="1200" kern="1200" dirty="0" smtClean="0">
                          <a:solidFill>
                            <a:schemeClr val="tx1"/>
                          </a:solidFill>
                          <a:effectLst/>
                          <a:latin typeface="+mn-lt"/>
                          <a:ea typeface="+mn-ea"/>
                          <a:cs typeface="+mn-cs"/>
                        </a:rPr>
                        <a:t>ЦД, оказывающий услуги по учету ЦВ*, ЦП*, ИЦИ*, учтенных на адресах-идентификаторах, администрируемых ЦД</a:t>
                      </a:r>
                    </a:p>
                  </a:txBody>
                  <a:tcPr marL="0" marR="0" marT="0" marB="0" anchor="ctr">
                    <a:lnT w="12700" cap="flat" cmpd="sng" algn="ctr">
                      <a:solidFill>
                        <a:srgbClr val="0082BB"/>
                      </a:solidFill>
                      <a:prstDash val="solid"/>
                      <a:round/>
                      <a:headEnd type="none" w="med" len="med"/>
                      <a:tailEnd type="none" w="med" len="med"/>
                    </a:lnT>
                  </a:tcPr>
                </a:tc>
                <a:tc vMerge="1">
                  <a:txBody>
                    <a:bodyPr/>
                    <a:lstStyle/>
                    <a:p>
                      <a:endParaRPr lang="ru-RU"/>
                    </a:p>
                  </a:txBody>
                  <a:tcPr/>
                </a:tc>
                <a:tc vMerge="1">
                  <a:txBody>
                    <a:bodyPr/>
                    <a:lstStyle/>
                    <a:p>
                      <a:endParaRPr lang="ru-RU"/>
                    </a:p>
                  </a:txBody>
                  <a:tcPr/>
                </a:tc>
                <a:extLst>
                  <a:ext uri="{0D108BD9-81ED-4DB2-BD59-A6C34878D82A}">
                    <a16:rowId xmlns="" xmlns:a16="http://schemas.microsoft.com/office/drawing/2014/main" val="1999769809"/>
                  </a:ext>
                </a:extLst>
              </a:tr>
              <a:tr h="742985">
                <a:tc vMerge="1">
                  <a:txBody>
                    <a:bodyPr/>
                    <a:lstStyle/>
                    <a:p>
                      <a:pPr algn="ctr">
                        <a:lnSpc>
                          <a:spcPct val="107000"/>
                        </a:lnSpc>
                        <a:spcAft>
                          <a:spcPts val="0"/>
                        </a:spcAft>
                      </a:pP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tc>
                <a:tc vMerge="1">
                  <a:txBody>
                    <a:bodyPr/>
                    <a:lstStyle/>
                    <a:p>
                      <a:pPr>
                        <a:lnSpc>
                          <a:spcPct val="107000"/>
                        </a:lnSpc>
                        <a:spcAft>
                          <a:spcPts val="0"/>
                        </a:spcAft>
                      </a:pPr>
                      <a:endParaRPr lang="ru-RU" sz="1200" b="1" dirty="0">
                        <a:effectLst/>
                        <a:latin typeface="+mn-lt"/>
                        <a:ea typeface="Calibri" panose="020F0502020204030204" pitchFamily="34" charset="0"/>
                        <a:cs typeface="Times New Roman" panose="02020603050405020304" pitchFamily="18" charset="0"/>
                      </a:endParaRPr>
                    </a:p>
                  </a:txBody>
                  <a:tcPr marL="53371" marR="53371" marT="26686" marB="26686" anchor="ctr"/>
                </a:tc>
                <a:tc vMerge="1">
                  <a:txBody>
                    <a:bodyPr/>
                    <a:lstStyle/>
                    <a:p>
                      <a:pPr algn="ctr">
                        <a:lnSpc>
                          <a:spcPct val="107000"/>
                        </a:lnSpc>
                        <a:spcAft>
                          <a:spcPts val="0"/>
                        </a:spcAft>
                      </a:pPr>
                      <a:endParaRPr lang="ru-RU" sz="900" i="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ЦД, открывшего</a:t>
                      </a:r>
                      <a:r>
                        <a:rPr lang="ru-RU" sz="1200" kern="1200" baseline="0" dirty="0" smtClean="0">
                          <a:solidFill>
                            <a:schemeClr val="tx1"/>
                          </a:solidFill>
                          <a:effectLst/>
                          <a:latin typeface="+mn-lt"/>
                          <a:ea typeface="+mn-ea"/>
                          <a:cs typeface="+mn-cs"/>
                        </a:rPr>
                        <a:t> счет </a:t>
                      </a:r>
                      <a:br>
                        <a:rPr lang="ru-RU" sz="1200" kern="1200" baseline="0" dirty="0" smtClean="0">
                          <a:solidFill>
                            <a:schemeClr val="tx1"/>
                          </a:solidFill>
                          <a:effectLst/>
                          <a:latin typeface="+mn-lt"/>
                          <a:ea typeface="+mn-ea"/>
                          <a:cs typeface="+mn-cs"/>
                        </a:rPr>
                      </a:br>
                      <a:r>
                        <a:rPr lang="ru-RU" sz="1200" kern="1200" baseline="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счета) в иностранной</a:t>
                      </a:r>
                      <a:r>
                        <a:rPr lang="ru-RU" sz="1200" kern="1200" baseline="0" dirty="0" smtClean="0">
                          <a:solidFill>
                            <a:schemeClr val="tx1"/>
                          </a:solidFill>
                          <a:effectLst/>
                          <a:latin typeface="+mn-lt"/>
                          <a:ea typeface="+mn-ea"/>
                          <a:cs typeface="+mn-cs"/>
                        </a:rPr>
                        <a:t> организации, осуществляющей учет и переход ЦВ</a:t>
                      </a:r>
                    </a:p>
                  </a:txBody>
                  <a:tcPr marL="0" marR="0" marT="0" marB="0" anchor="ctr"/>
                </a:tc>
                <a:tc vMerge="1">
                  <a:txBody>
                    <a:bodyPr/>
                    <a:lstStyle/>
                    <a:p>
                      <a:pPr algn="ctr">
                        <a:lnSpc>
                          <a:spcPct val="107000"/>
                        </a:lnSpc>
                        <a:spcAft>
                          <a:spcPts val="0"/>
                        </a:spcAft>
                      </a:pPr>
                      <a:endParaRPr lang="ru-RU" sz="1400" i="1" dirty="0">
                        <a:solidFill>
                          <a:schemeClr val="accent2">
                            <a:lumMod val="50000"/>
                          </a:schemeClr>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endParaRPr lang="ru-RU"/>
                    </a:p>
                  </a:txBody>
                  <a:tcPr/>
                </a:tc>
                <a:extLst>
                  <a:ext uri="{0D108BD9-81ED-4DB2-BD59-A6C34878D82A}">
                    <a16:rowId xmlns="" xmlns:a16="http://schemas.microsoft.com/office/drawing/2014/main" val="2847703623"/>
                  </a:ext>
                </a:extLst>
              </a:tr>
              <a:tr h="588096">
                <a:tc vMerge="1">
                  <a:txBody>
                    <a:bodyPr/>
                    <a:lstStyle/>
                    <a:p>
                      <a:pPr algn="ctr">
                        <a:lnSpc>
                          <a:spcPct val="107000"/>
                        </a:lnSpc>
                        <a:spcAft>
                          <a:spcPts val="0"/>
                        </a:spcAft>
                      </a:pP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tc>
                <a:tc vMerge="1">
                  <a:txBody>
                    <a:bodyPr/>
                    <a:lstStyle/>
                    <a:p>
                      <a:pPr>
                        <a:lnSpc>
                          <a:spcPct val="107000"/>
                        </a:lnSpc>
                        <a:spcAft>
                          <a:spcPts val="0"/>
                        </a:spcAft>
                      </a:pPr>
                      <a:endParaRPr lang="ru-RU" sz="1200" b="1" dirty="0">
                        <a:effectLst/>
                        <a:latin typeface="+mn-lt"/>
                        <a:ea typeface="Calibri" panose="020F0502020204030204" pitchFamily="34" charset="0"/>
                        <a:cs typeface="Times New Roman" panose="02020603050405020304" pitchFamily="18" charset="0"/>
                      </a:endParaRPr>
                    </a:p>
                  </a:txBody>
                  <a:tcPr marL="53371" marR="53371" marT="26686" marB="26686" anchor="ctr"/>
                </a:tc>
                <a:tc vMerge="1">
                  <a:txBody>
                    <a:bodyPr/>
                    <a:lstStyle/>
                    <a:p>
                      <a:pPr algn="ctr">
                        <a:lnSpc>
                          <a:spcPct val="107000"/>
                        </a:lnSpc>
                        <a:spcAft>
                          <a:spcPts val="0"/>
                        </a:spcAft>
                      </a:pPr>
                      <a:endParaRPr lang="ru-RU" sz="900" i="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Иные ЦД</a:t>
                      </a:r>
                    </a:p>
                  </a:txBody>
                  <a:tcPr marL="0" marR="0" marT="0" marB="0" anchor="ctr"/>
                </a:tc>
                <a:tc>
                  <a:txBody>
                    <a:bodyPr/>
                    <a:lstStyle/>
                    <a:p>
                      <a:pPr algn="ctr">
                        <a:lnSpc>
                          <a:spcPct val="107000"/>
                        </a:lnSpc>
                        <a:spcAft>
                          <a:spcPts val="0"/>
                        </a:spcAft>
                      </a:pPr>
                      <a:r>
                        <a:rPr lang="ru-RU" sz="1200" kern="1200" dirty="0" smtClean="0">
                          <a:solidFill>
                            <a:schemeClr val="tx1"/>
                          </a:solidFill>
                          <a:effectLst/>
                          <a:latin typeface="+mn-lt"/>
                          <a:ea typeface="+mn-ea"/>
                          <a:cs typeface="+mn-cs"/>
                        </a:rPr>
                        <a:t>50 млн руб. </a:t>
                      </a:r>
                    </a:p>
                    <a:p>
                      <a:pPr marL="0" marR="0" lvl="0" indent="0" algn="ctr" defTabSz="914400" rtl="0" eaLnBrk="1" fontAlgn="auto" latinLnBrk="0" hangingPunct="1">
                        <a:lnSpc>
                          <a:spcPct val="107000"/>
                        </a:lnSpc>
                        <a:spcBef>
                          <a:spcPts val="0"/>
                        </a:spcBef>
                        <a:spcAft>
                          <a:spcPts val="0"/>
                        </a:spcAft>
                        <a:buClrTx/>
                        <a:buSzTx/>
                        <a:buFontTx/>
                        <a:buNone/>
                        <a:tabLst/>
                        <a:defRPr/>
                      </a:pPr>
                      <a:endParaRPr kumimoji="0" lang="ru-RU" sz="1000" b="0" i="0" u="none" strike="noStrike" kern="1200" cap="none" spc="0" normalizeH="0" baseline="0" noProof="0" dirty="0" smtClean="0">
                        <a:ln>
                          <a:noFill/>
                        </a:ln>
                        <a:solidFill>
                          <a:prstClr val="black"/>
                        </a:solidFill>
                        <a:effectLst/>
                        <a:uLnTx/>
                        <a:uFillTx/>
                        <a:latin typeface="+mn-lt"/>
                        <a:ea typeface="+mn-ea"/>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ru-RU" sz="800" b="0" i="0" u="none" strike="noStrike" kern="1200" cap="none" spc="0" normalizeH="0" baseline="0" noProof="0" dirty="0" smtClean="0">
                          <a:ln>
                            <a:noFill/>
                          </a:ln>
                          <a:solidFill>
                            <a:prstClr val="black"/>
                          </a:solidFill>
                          <a:effectLst/>
                          <a:uLnTx/>
                          <a:uFillTx/>
                          <a:latin typeface="+mn-lt"/>
                          <a:ea typeface="+mn-ea"/>
                          <a:cs typeface="Times New Roman" panose="02020603050405020304" pitchFamily="18" charset="0"/>
                        </a:rPr>
                        <a:t>ч. 4 ст. 43 </a:t>
                      </a:r>
                      <a:br>
                        <a:rPr kumimoji="0" lang="ru-RU" sz="800" b="0" i="0" u="none" strike="noStrike" kern="1200" cap="none" spc="0" normalizeH="0" baseline="0" noProof="0" dirty="0" smtClean="0">
                          <a:ln>
                            <a:noFill/>
                          </a:ln>
                          <a:solidFill>
                            <a:prstClr val="black"/>
                          </a:solidFill>
                          <a:effectLst/>
                          <a:uLnTx/>
                          <a:uFillTx/>
                          <a:latin typeface="+mn-lt"/>
                          <a:ea typeface="+mn-ea"/>
                          <a:cs typeface="Times New Roman" panose="02020603050405020304" pitchFamily="18" charset="0"/>
                        </a:rPr>
                      </a:br>
                      <a:r>
                        <a:rPr kumimoji="0" lang="ru-RU" sz="800" b="0" i="0" u="none" strike="noStrike" kern="1200" cap="none" spc="0" normalizeH="0" baseline="0" noProof="0" dirty="0" smtClean="0">
                          <a:ln>
                            <a:noFill/>
                          </a:ln>
                          <a:solidFill>
                            <a:prstClr val="black"/>
                          </a:solidFill>
                          <a:effectLst/>
                          <a:uLnTx/>
                          <a:uFillTx/>
                          <a:latin typeface="+mn-lt"/>
                          <a:ea typeface="+mn-ea"/>
                          <a:cs typeface="Times New Roman" panose="02020603050405020304" pitchFamily="18" charset="0"/>
                        </a:rPr>
                        <a:t>Федерального закона № 282-ФЗ</a:t>
                      </a:r>
                      <a:endParaRPr kumimoji="0" lang="ru-RU" sz="800" b="1" i="0" u="none" strike="noStrike" kern="1200" cap="none" spc="0" normalizeH="0" baseline="0" noProof="0" dirty="0" smtClean="0">
                        <a:ln>
                          <a:noFill/>
                        </a:ln>
                        <a:solidFill>
                          <a:srgbClr val="0082BB">
                            <a:lumMod val="50000"/>
                          </a:srgbClr>
                        </a:solidFill>
                        <a:effectLst/>
                        <a:uLnTx/>
                        <a:uFillTx/>
                        <a:latin typeface="+mn-lt"/>
                        <a:ea typeface="+mn-ea"/>
                        <a:cs typeface="+mn-cs"/>
                      </a:endParaRPr>
                    </a:p>
                  </a:txBody>
                  <a:tcPr marL="0" marR="0" marT="0" marB="0" anchor="ctr"/>
                </a:tc>
                <a:tc vMerge="1">
                  <a:txBody>
                    <a:bodyPr/>
                    <a:lstStyle/>
                    <a:p>
                      <a:endParaRPr lang="ru-RU"/>
                    </a:p>
                  </a:txBody>
                  <a:tcPr/>
                </a:tc>
                <a:extLst>
                  <a:ext uri="{0D108BD9-81ED-4DB2-BD59-A6C34878D82A}">
                    <a16:rowId xmlns="" xmlns:a16="http://schemas.microsoft.com/office/drawing/2014/main" val="660527394"/>
                  </a:ext>
                </a:extLst>
              </a:tr>
              <a:tr h="1036913">
                <a:tc>
                  <a:txBody>
                    <a:bodyPr/>
                    <a:lstStyle/>
                    <a:p>
                      <a:pPr algn="ctr">
                        <a:lnSpc>
                          <a:spcPct val="107000"/>
                        </a:lnSpc>
                        <a:spcAft>
                          <a:spcPts val="0"/>
                        </a:spcAft>
                      </a:pPr>
                      <a:r>
                        <a:rPr lang="ru-RU" sz="1200" dirty="0">
                          <a:effectLst/>
                        </a:rPr>
                        <a:t>3</a:t>
                      </a: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ru-RU" sz="1200" kern="1200" dirty="0">
                          <a:effectLst/>
                        </a:rPr>
                        <a:t>Минимальный размер уставного капитала </a:t>
                      </a:r>
                      <a:endParaRPr lang="ru-RU" sz="1200" b="1" dirty="0">
                        <a:effectLst/>
                        <a:latin typeface="+mn-lt"/>
                        <a:ea typeface="Calibri" panose="020F0502020204030204" pitchFamily="34" charset="0"/>
                        <a:cs typeface="Times New Roman" panose="02020603050405020304" pitchFamily="18" charset="0"/>
                      </a:endParaRPr>
                    </a:p>
                  </a:txBody>
                  <a:tcPr marL="53371" marR="53371" marT="26686" marB="26686"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u="none" strike="noStrike" kern="1200" cap="none" spc="0" normalizeH="0" baseline="0" noProof="0" dirty="0">
                          <a:ln>
                            <a:noFill/>
                          </a:ln>
                          <a:effectLst/>
                          <a:uLnTx/>
                          <a:uFillTx/>
                        </a:rPr>
                        <a:t>–</a:t>
                      </a:r>
                      <a:endParaRPr kumimoji="0" lang="ru-RU" sz="14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tc gridSpan="2">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u="none" strike="noStrike" kern="1200" cap="none" spc="0" normalizeH="0" baseline="0" noProof="0" dirty="0">
                          <a:ln>
                            <a:noFill/>
                          </a:ln>
                          <a:effectLst/>
                          <a:uLnTx/>
                          <a:uFillTx/>
                        </a:rPr>
                        <a:t>–</a:t>
                      </a:r>
                      <a:endParaRPr kumimoji="0" lang="ru-RU" sz="14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ru-RU" sz="1000" b="1" kern="1200" dirty="0" smtClean="0">
                          <a:solidFill>
                            <a:srgbClr val="00415D"/>
                          </a:solidFill>
                          <a:effectLst/>
                          <a:latin typeface="+mn-lt"/>
                          <a:ea typeface="+mn-ea"/>
                          <a:cs typeface="+mn-cs"/>
                        </a:rPr>
                        <a:t>Минимальный размер </a:t>
                      </a:r>
                      <a:br>
                        <a:rPr lang="ru-RU" sz="1000" b="1" kern="1200" dirty="0" smtClean="0">
                          <a:solidFill>
                            <a:srgbClr val="00415D"/>
                          </a:solidFill>
                          <a:effectLst/>
                          <a:latin typeface="+mn-lt"/>
                          <a:ea typeface="+mn-ea"/>
                          <a:cs typeface="+mn-cs"/>
                        </a:rPr>
                      </a:br>
                      <a:r>
                        <a:rPr lang="ru-RU" sz="1000" b="1" kern="1200" dirty="0" smtClean="0">
                          <a:solidFill>
                            <a:srgbClr val="00415D"/>
                          </a:solidFill>
                          <a:effectLst/>
                          <a:latin typeface="+mn-lt"/>
                          <a:ea typeface="+mn-ea"/>
                          <a:cs typeface="+mn-cs"/>
                        </a:rPr>
                        <a:t>уставного капитала не установлен,</a:t>
                      </a:r>
                      <a:br>
                        <a:rPr lang="ru-RU" sz="1000" b="1" kern="1200" dirty="0" smtClean="0">
                          <a:solidFill>
                            <a:srgbClr val="00415D"/>
                          </a:solidFill>
                          <a:effectLst/>
                          <a:latin typeface="+mn-lt"/>
                          <a:ea typeface="+mn-ea"/>
                          <a:cs typeface="+mn-cs"/>
                        </a:rPr>
                      </a:br>
                      <a:r>
                        <a:rPr lang="ru-RU" sz="1000" b="1" kern="1200" dirty="0" smtClean="0">
                          <a:solidFill>
                            <a:srgbClr val="00415D"/>
                          </a:solidFill>
                          <a:effectLst/>
                          <a:latin typeface="+mn-lt"/>
                          <a:ea typeface="+mn-ea"/>
                          <a:cs typeface="+mn-cs"/>
                        </a:rPr>
                        <a:t>в случае осуществления </a:t>
                      </a:r>
                      <a:br>
                        <a:rPr lang="ru-RU" sz="1000" b="1" kern="1200" dirty="0" smtClean="0">
                          <a:solidFill>
                            <a:srgbClr val="00415D"/>
                          </a:solidFill>
                          <a:effectLst/>
                          <a:latin typeface="+mn-lt"/>
                          <a:ea typeface="+mn-ea"/>
                          <a:cs typeface="+mn-cs"/>
                        </a:rPr>
                      </a:br>
                      <a:r>
                        <a:rPr lang="ru-RU" sz="1000" b="1" kern="1200" dirty="0" smtClean="0">
                          <a:solidFill>
                            <a:srgbClr val="00415D"/>
                          </a:solidFill>
                          <a:effectLst/>
                          <a:latin typeface="+mn-lt"/>
                          <a:ea typeface="+mn-ea"/>
                          <a:cs typeface="+mn-cs"/>
                        </a:rPr>
                        <a:t>деятельности ОЭП – </a:t>
                      </a:r>
                      <a:r>
                        <a:rPr lang="ru-RU" sz="1050" b="1" kern="1200" dirty="0" smtClean="0">
                          <a:solidFill>
                            <a:srgbClr val="00415D"/>
                          </a:solidFill>
                          <a:effectLst/>
                          <a:latin typeface="+mn-lt"/>
                          <a:ea typeface="+mn-ea"/>
                          <a:cs typeface="+mn-cs"/>
                        </a:rPr>
                        <a:t/>
                      </a:r>
                      <a:br>
                        <a:rPr lang="ru-RU" sz="1050" b="1" kern="1200" dirty="0" smtClean="0">
                          <a:solidFill>
                            <a:srgbClr val="00415D"/>
                          </a:solidFill>
                          <a:effectLst/>
                          <a:latin typeface="+mn-lt"/>
                          <a:ea typeface="+mn-ea"/>
                          <a:cs typeface="+mn-cs"/>
                        </a:rPr>
                      </a:br>
                      <a:r>
                        <a:rPr lang="ru-RU" sz="1100" kern="1200" noProof="0" dirty="0" smtClean="0">
                          <a:solidFill>
                            <a:schemeClr val="tx1"/>
                          </a:solidFill>
                          <a:effectLst/>
                          <a:latin typeface="+mn-lt"/>
                          <a:ea typeface="+mn-ea"/>
                          <a:cs typeface="+mn-cs"/>
                        </a:rPr>
                        <a:t>не менее 50 млн руб.</a:t>
                      </a:r>
                    </a:p>
                    <a:p>
                      <a:pPr marL="0" marR="177165" lvl="0" indent="0" algn="ctr"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endParaRPr kumimoji="0" lang="ru-RU" sz="800" b="0" i="0" u="none" strike="noStrike" kern="1200" cap="none" spc="0" normalizeH="0" baseline="0" noProof="0" dirty="0" smtClean="0">
                        <a:ln>
                          <a:noFill/>
                        </a:ln>
                        <a:solidFill>
                          <a:prstClr val="black"/>
                        </a:solidFill>
                        <a:effectLst/>
                        <a:uLnTx/>
                        <a:uFillTx/>
                        <a:latin typeface="+mn-lt"/>
                        <a:ea typeface="+mn-ea"/>
                        <a:cs typeface="+mn-cs"/>
                      </a:endParaRPr>
                    </a:p>
                    <a:p>
                      <a:pPr marL="0" marR="177165" lvl="0" indent="0" algn="ctr"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r>
                        <a:rPr kumimoji="0" lang="ru-RU" sz="800" b="0" i="0" u="none" strike="noStrike" kern="1200" cap="none" spc="0" normalizeH="0" baseline="0" noProof="0" dirty="0" smtClean="0">
                          <a:ln>
                            <a:noFill/>
                          </a:ln>
                          <a:solidFill>
                            <a:prstClr val="black"/>
                          </a:solidFill>
                          <a:effectLst/>
                          <a:uLnTx/>
                          <a:uFillTx/>
                          <a:latin typeface="+mn-lt"/>
                          <a:ea typeface="+mn-ea"/>
                          <a:cs typeface="+mn-cs"/>
                        </a:rPr>
                        <a:t>ч. 10 ст.10 Федерального закона № 282-ФЗ</a:t>
                      </a:r>
                    </a:p>
                  </a:txBody>
                  <a:tcPr marL="0" marR="0" marT="0" marB="0" anchor="ctr"/>
                </a:tc>
                <a:extLst>
                  <a:ext uri="{0D108BD9-81ED-4DB2-BD59-A6C34878D82A}">
                    <a16:rowId xmlns="" xmlns:a16="http://schemas.microsoft.com/office/drawing/2014/main" val="2198253864"/>
                  </a:ext>
                </a:extLst>
              </a:tr>
            </a:tbl>
          </a:graphicData>
        </a:graphic>
      </p:graphicFrame>
      <p:sp>
        <p:nvSpPr>
          <p:cNvPr id="11" name="TextBox 10"/>
          <p:cNvSpPr txBox="1"/>
          <p:nvPr/>
        </p:nvSpPr>
        <p:spPr>
          <a:xfrm>
            <a:off x="288408" y="6627168"/>
            <a:ext cx="11877675" cy="230832"/>
          </a:xfrm>
          <a:prstGeom prst="rect">
            <a:avLst/>
          </a:prstGeom>
          <a:noFill/>
        </p:spPr>
        <p:txBody>
          <a:bodyPr wrap="square" rtlCol="0">
            <a:spAutoFit/>
          </a:bodyPr>
          <a:lstStyle/>
          <a:p>
            <a:pPr lvl="0">
              <a:defRPr/>
            </a:pPr>
            <a:r>
              <a:rPr kumimoji="0" lang="ru-RU" sz="900" b="0" i="0" u="none" strike="noStrike" kern="0" cap="none" spc="-3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ru-RU" sz="900" b="0" i="0" u="none" strike="noStrike" kern="0" cap="none" spc="-30" normalizeH="0" baseline="0" noProof="0" dirty="0" smtClean="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Цифровые валюты (ЦВ)</a:t>
            </a:r>
            <a:r>
              <a:rPr kumimoji="0" lang="ru-RU" sz="900" b="0" i="0" u="none" strike="noStrike" kern="0" cap="none" spc="-30" normalizeH="0" noProof="0" dirty="0" smtClean="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 </a:t>
            </a:r>
            <a:r>
              <a:rPr kumimoji="0" lang="ru-RU" sz="900" b="0" i="0" u="none" strike="noStrike" kern="0" cap="none" spc="-30" normalizeH="0" baseline="0" noProof="0" dirty="0" smtClean="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Цифровые</a:t>
            </a:r>
            <a:r>
              <a:rPr kumimoji="0" lang="ru-RU" sz="900" b="0" i="0" u="none" strike="noStrike" kern="0" cap="none" spc="-30" normalizeH="0" noProof="0" dirty="0" smtClean="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права (ЦП) / </a:t>
            </a:r>
            <a:r>
              <a:rPr lang="ru-RU" sz="900" kern="0" noProof="0" dirty="0" smtClean="0">
                <a:solidFill>
                  <a:sysClr val="windowText" lastClr="000000"/>
                </a:solidFill>
                <a:latin typeface="Arial" panose="020B0604020202020204" pitchFamily="34" charset="0"/>
                <a:cs typeface="Arial" panose="020B0604020202020204" pitchFamily="34" charset="0"/>
              </a:rPr>
              <a:t>И</a:t>
            </a:r>
            <a:r>
              <a:rPr lang="ru-RU" sz="900" kern="0" dirty="0" err="1" smtClean="0">
                <a:solidFill>
                  <a:sysClr val="windowText" lastClr="000000"/>
                </a:solidFill>
                <a:latin typeface="Arial" panose="020B0604020202020204" pitchFamily="34" charset="0"/>
                <a:cs typeface="Arial" panose="020B0604020202020204" pitchFamily="34" charset="0"/>
              </a:rPr>
              <a:t>ностранные</a:t>
            </a:r>
            <a:r>
              <a:rPr lang="ru-RU" sz="900" kern="0" dirty="0" smtClean="0">
                <a:solidFill>
                  <a:sysClr val="windowText" lastClr="000000"/>
                </a:solidFill>
                <a:latin typeface="Arial" panose="020B0604020202020204" pitchFamily="34" charset="0"/>
                <a:cs typeface="Arial" panose="020B0604020202020204" pitchFamily="34" charset="0"/>
              </a:rPr>
              <a:t> цифровые инструменты (ИЦИ)</a:t>
            </a:r>
            <a:endParaRPr kumimoji="0" lang="ru-RU" sz="900" b="0" i="0" u="none" strike="noStrike" kern="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16</a:t>
            </a:fld>
            <a:endParaRPr lang="ru-RU" dirty="0"/>
          </a:p>
        </p:txBody>
      </p:sp>
      <p:sp>
        <p:nvSpPr>
          <p:cNvPr id="6"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
        <p:nvSpPr>
          <p:cNvPr id="8" name="Заголовок 1">
            <a:extLst>
              <a:ext uri="{FF2B5EF4-FFF2-40B4-BE49-F238E27FC236}">
                <a16:creationId xmlns="" xmlns:a16="http://schemas.microsoft.com/office/drawing/2014/main" id="{B3149B26-724C-43CF-8642-239C59F66311}"/>
              </a:ext>
            </a:extLst>
          </p:cNvPr>
          <p:cNvSpPr txBox="1">
            <a:spLocks/>
          </p:cNvSpPr>
          <p:nvPr/>
        </p:nvSpPr>
        <p:spPr>
          <a:xfrm>
            <a:off x="433386" y="1039400"/>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Основные требования в рамках </a:t>
            </a:r>
            <a:r>
              <a:rPr lang="ru-RU" sz="1800" b="1" spc="-30" dirty="0" smtClean="0">
                <a:solidFill>
                  <a:schemeClr val="accent1">
                    <a:lumMod val="75000"/>
                  </a:schemeClr>
                </a:solidFill>
              </a:rPr>
              <a:t>допуска (1/3):</a:t>
            </a:r>
            <a:r>
              <a:rPr lang="ru-RU" sz="1800" b="1" spc="-30" dirty="0">
                <a:solidFill>
                  <a:schemeClr val="accent1">
                    <a:lumMod val="75000"/>
                  </a:schemeClr>
                </a:solidFill>
              </a:rPr>
              <a:t/>
            </a:r>
            <a:br>
              <a:rPr lang="ru-RU" sz="1800" b="1" spc="-30" dirty="0">
                <a:solidFill>
                  <a:schemeClr val="accent1">
                    <a:lumMod val="75000"/>
                  </a:schemeClr>
                </a:solidFill>
              </a:rPr>
            </a:br>
            <a:endParaRPr lang="ru-RU" sz="1800" b="1" spc="-30" dirty="0">
              <a:solidFill>
                <a:schemeClr val="accent1">
                  <a:lumMod val="75000"/>
                </a:schemeClr>
              </a:solidFill>
            </a:endParaRPr>
          </a:p>
        </p:txBody>
      </p:sp>
    </p:spTree>
    <p:extLst>
      <p:ext uri="{BB962C8B-B14F-4D97-AF65-F5344CB8AC3E}">
        <p14:creationId xmlns:p14="http://schemas.microsoft.com/office/powerpoint/2010/main" val="3181874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 xmlns:a16="http://schemas.microsoft.com/office/drawing/2014/main" id="{B3149B26-724C-43CF-8642-239C59F66311}"/>
              </a:ext>
            </a:extLst>
          </p:cNvPr>
          <p:cNvSpPr txBox="1">
            <a:spLocks/>
          </p:cNvSpPr>
          <p:nvPr/>
        </p:nvSpPr>
        <p:spPr>
          <a:xfrm>
            <a:off x="433386" y="1039400"/>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Основные требования в рамках </a:t>
            </a:r>
            <a:r>
              <a:rPr lang="ru-RU" sz="1800" b="1" spc="-30" dirty="0" smtClean="0">
                <a:solidFill>
                  <a:schemeClr val="accent1">
                    <a:lumMod val="75000"/>
                  </a:schemeClr>
                </a:solidFill>
              </a:rPr>
              <a:t>допуска (2/3):</a:t>
            </a:r>
            <a:r>
              <a:rPr lang="ru-RU" sz="1800" b="1" spc="-30" dirty="0">
                <a:solidFill>
                  <a:schemeClr val="accent1">
                    <a:lumMod val="75000"/>
                  </a:schemeClr>
                </a:solidFill>
              </a:rPr>
              <a:t/>
            </a:r>
            <a:br>
              <a:rPr lang="ru-RU" sz="1800" b="1" spc="-30" dirty="0">
                <a:solidFill>
                  <a:schemeClr val="accent1">
                    <a:lumMod val="75000"/>
                  </a:schemeClr>
                </a:solidFill>
              </a:rPr>
            </a:br>
            <a:endParaRPr lang="ru-RU" sz="1800" b="1" spc="-30" dirty="0">
              <a:solidFill>
                <a:schemeClr val="accent1">
                  <a:lumMod val="75000"/>
                </a:schemeClr>
              </a:solidFill>
            </a:endParaRPr>
          </a:p>
        </p:txBody>
      </p:sp>
      <p:sp>
        <p:nvSpPr>
          <p:cNvPr id="11" name="TextBox 10"/>
          <p:cNvSpPr txBox="1"/>
          <p:nvPr/>
        </p:nvSpPr>
        <p:spPr>
          <a:xfrm>
            <a:off x="314325" y="6565050"/>
            <a:ext cx="11877675" cy="261610"/>
          </a:xfrm>
          <a:prstGeom prst="rect">
            <a:avLst/>
          </a:prstGeom>
          <a:noFill/>
        </p:spPr>
        <p:txBody>
          <a:bodyPr wrap="square" rtlCol="0">
            <a:spAutoFit/>
          </a:bodyPr>
          <a:lstStyle/>
          <a:p>
            <a:pPr lvl="0">
              <a:defRPr/>
            </a:pPr>
            <a:r>
              <a:rPr lang="ru-RU" sz="1100" kern="0" spc="-3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 </a:t>
            </a:r>
            <a:r>
              <a:rPr lang="ru-RU" sz="1000" kern="0" spc="-3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 Программно-технические средства (ПТС) /  Информационная безопасность (ИБ)</a:t>
            </a:r>
          </a:p>
        </p:txBody>
      </p:sp>
      <p:graphicFrame>
        <p:nvGraphicFramePr>
          <p:cNvPr id="8" name="Таблица 7"/>
          <p:cNvGraphicFramePr>
            <a:graphicFrameLocks noGrp="1"/>
          </p:cNvGraphicFramePr>
          <p:nvPr>
            <p:extLst>
              <p:ext uri="{D42A27DB-BD31-4B8C-83A1-F6EECF244321}">
                <p14:modId xmlns:p14="http://schemas.microsoft.com/office/powerpoint/2010/main" val="2932045724"/>
              </p:ext>
            </p:extLst>
          </p:nvPr>
        </p:nvGraphicFramePr>
        <p:xfrm>
          <a:off x="433386" y="1378997"/>
          <a:ext cx="11325226" cy="5113642"/>
        </p:xfrm>
        <a:graphic>
          <a:graphicData uri="http://schemas.openxmlformats.org/drawingml/2006/table">
            <a:tbl>
              <a:tblPr>
                <a:tableStyleId>{BC89EF96-8CEA-46FF-86C4-4CE0E7609802}</a:tableStyleId>
              </a:tblPr>
              <a:tblGrid>
                <a:gridCol w="327370">
                  <a:extLst>
                    <a:ext uri="{9D8B030D-6E8A-4147-A177-3AD203B41FA5}">
                      <a16:colId xmlns="" xmlns:a16="http://schemas.microsoft.com/office/drawing/2014/main" val="4231562339"/>
                    </a:ext>
                  </a:extLst>
                </a:gridCol>
                <a:gridCol w="1902285">
                  <a:extLst>
                    <a:ext uri="{9D8B030D-6E8A-4147-A177-3AD203B41FA5}">
                      <a16:colId xmlns="" xmlns:a16="http://schemas.microsoft.com/office/drawing/2014/main" val="1555900131"/>
                    </a:ext>
                  </a:extLst>
                </a:gridCol>
                <a:gridCol w="2302106">
                  <a:extLst>
                    <a:ext uri="{9D8B030D-6E8A-4147-A177-3AD203B41FA5}">
                      <a16:colId xmlns="" xmlns:a16="http://schemas.microsoft.com/office/drawing/2014/main" val="2860471173"/>
                    </a:ext>
                  </a:extLst>
                </a:gridCol>
                <a:gridCol w="3035853">
                  <a:extLst>
                    <a:ext uri="{9D8B030D-6E8A-4147-A177-3AD203B41FA5}">
                      <a16:colId xmlns="" xmlns:a16="http://schemas.microsoft.com/office/drawing/2014/main" val="3669023290"/>
                    </a:ext>
                  </a:extLst>
                </a:gridCol>
                <a:gridCol w="3757612">
                  <a:extLst>
                    <a:ext uri="{9D8B030D-6E8A-4147-A177-3AD203B41FA5}">
                      <a16:colId xmlns="" xmlns:a16="http://schemas.microsoft.com/office/drawing/2014/main" val="1454718264"/>
                    </a:ext>
                  </a:extLst>
                </a:gridCol>
              </a:tblGrid>
              <a:tr h="281904">
                <a:tc gridSpan="2">
                  <a:txBody>
                    <a:bodyPr/>
                    <a:lstStyle/>
                    <a:p>
                      <a:pPr algn="ctr">
                        <a:lnSpc>
                          <a:spcPct val="107000"/>
                        </a:lnSpc>
                        <a:spcAft>
                          <a:spcPts val="0"/>
                        </a:spcAft>
                      </a:pPr>
                      <a:r>
                        <a:rPr lang="ru-RU" sz="1200" kern="1200" dirty="0">
                          <a:effectLst/>
                        </a:rPr>
                        <a:t> </a:t>
                      </a: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solidFill>
                      <a:schemeClr val="tx2">
                        <a:lumMod val="20000"/>
                        <a:lumOff val="80000"/>
                      </a:schemeClr>
                    </a:solidFill>
                  </a:tcPr>
                </a:tc>
                <a:tc hMerge="1">
                  <a:txBody>
                    <a:bodyPr/>
                    <a:lstStyle/>
                    <a:p>
                      <a:endParaRPr lang="ru-RU"/>
                    </a:p>
                  </a:txBody>
                  <a:tcPr/>
                </a:tc>
                <a:tc>
                  <a:txBody>
                    <a:bodyPr/>
                    <a:lstStyle/>
                    <a:p>
                      <a:pPr algn="ctr">
                        <a:lnSpc>
                          <a:spcPct val="107000"/>
                        </a:lnSpc>
                        <a:spcAft>
                          <a:spcPts val="0"/>
                        </a:spcAft>
                      </a:pPr>
                      <a:r>
                        <a:rPr lang="ru-RU" sz="1800" b="1" kern="1200" dirty="0">
                          <a:solidFill>
                            <a:schemeClr val="tx1"/>
                          </a:solidFill>
                          <a:effectLst/>
                        </a:rPr>
                        <a:t>ОООЦВ</a:t>
                      </a:r>
                      <a:endParaRPr lang="ru-RU" sz="12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solidFill>
                      <a:schemeClr val="tx2">
                        <a:lumMod val="20000"/>
                        <a:lumOff val="80000"/>
                      </a:schemeClr>
                    </a:solidFill>
                  </a:tcPr>
                </a:tc>
                <a:tc>
                  <a:txBody>
                    <a:bodyPr/>
                    <a:lstStyle/>
                    <a:p>
                      <a:pPr algn="ctr">
                        <a:lnSpc>
                          <a:spcPct val="107000"/>
                        </a:lnSpc>
                        <a:spcAft>
                          <a:spcPts val="0"/>
                        </a:spcAft>
                      </a:pPr>
                      <a:r>
                        <a:rPr lang="ru-RU" sz="1800" b="1" dirty="0">
                          <a:solidFill>
                            <a:schemeClr val="tx1"/>
                          </a:solidFill>
                          <a:effectLst/>
                        </a:rPr>
                        <a:t>ЦД</a:t>
                      </a:r>
                      <a:endParaRPr lang="ru-RU" sz="12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solidFill>
                      <a:schemeClr val="tx2">
                        <a:lumMod val="20000"/>
                        <a:lumOff val="80000"/>
                      </a:schemeClr>
                    </a:solidFill>
                  </a:tcPr>
                </a:tc>
                <a:tc>
                  <a:txBody>
                    <a:bodyPr/>
                    <a:lstStyle/>
                    <a:p>
                      <a:pPr algn="ctr">
                        <a:lnSpc>
                          <a:spcPct val="107000"/>
                        </a:lnSpc>
                        <a:spcAft>
                          <a:spcPts val="0"/>
                        </a:spcAft>
                      </a:pPr>
                      <a:r>
                        <a:rPr lang="ru-RU" sz="1800" b="1" dirty="0">
                          <a:solidFill>
                            <a:schemeClr val="tx1"/>
                          </a:solidFill>
                          <a:effectLst/>
                        </a:rPr>
                        <a:t>ОИС</a:t>
                      </a:r>
                      <a:endParaRPr lang="ru-RU" sz="12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solidFill>
                      <a:schemeClr val="tx2">
                        <a:lumMod val="20000"/>
                        <a:lumOff val="80000"/>
                      </a:schemeClr>
                    </a:solidFill>
                  </a:tcPr>
                </a:tc>
                <a:extLst>
                  <a:ext uri="{0D108BD9-81ED-4DB2-BD59-A6C34878D82A}">
                    <a16:rowId xmlns="" xmlns:a16="http://schemas.microsoft.com/office/drawing/2014/main" val="689352627"/>
                  </a:ext>
                </a:extLst>
              </a:tr>
              <a:tr h="407180">
                <a:tc>
                  <a:txBody>
                    <a:bodyPr/>
                    <a:lstStyle/>
                    <a:p>
                      <a:pPr algn="ctr">
                        <a:lnSpc>
                          <a:spcPct val="107000"/>
                        </a:lnSpc>
                        <a:spcAft>
                          <a:spcPts val="0"/>
                        </a:spcAft>
                      </a:pPr>
                      <a:r>
                        <a:rPr lang="ru-RU" sz="1200" kern="1200" dirty="0">
                          <a:effectLst/>
                          <a:latin typeface="+mn-lt"/>
                          <a:ea typeface="+mn-ea"/>
                          <a:cs typeface="+mn-cs"/>
                        </a:rPr>
                        <a:t>4</a:t>
                      </a: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tc>
                <a:tc>
                  <a:txBody>
                    <a:bodyPr/>
                    <a:lstStyle/>
                    <a:p>
                      <a:pPr marL="0" algn="ctr" defTabSz="914400" rtl="0" eaLnBrk="1" latinLnBrk="0" hangingPunct="1">
                        <a:lnSpc>
                          <a:spcPct val="107000"/>
                        </a:lnSpc>
                        <a:spcAft>
                          <a:spcPts val="800"/>
                        </a:spcAft>
                      </a:pPr>
                      <a:r>
                        <a:rPr lang="ru-RU" sz="1200" b="1" kern="1200" dirty="0">
                          <a:solidFill>
                            <a:schemeClr val="dk1"/>
                          </a:solidFill>
                          <a:effectLst/>
                        </a:rPr>
                        <a:t>Внутренние документы</a:t>
                      </a:r>
                      <a:endParaRPr lang="ru-RU" sz="1200" b="1" kern="1200" dirty="0">
                        <a:solidFill>
                          <a:schemeClr val="dk1"/>
                        </a:solidFill>
                        <a:effectLst/>
                        <a:latin typeface="+mn-lt"/>
                        <a:ea typeface="+mn-ea"/>
                        <a:cs typeface="+mn-cs"/>
                      </a:endParaRPr>
                    </a:p>
                  </a:txBody>
                  <a:tcPr marL="53371" marR="53371" marT="26686" marB="26686" anchor="ctr"/>
                </a:tc>
                <a:tc>
                  <a:txBody>
                    <a:bodyPr/>
                    <a:lstStyle/>
                    <a:p>
                      <a:pPr algn="ctr">
                        <a:lnSpc>
                          <a:spcPct val="107000"/>
                        </a:lnSpc>
                        <a:spcAft>
                          <a:spcPts val="800"/>
                        </a:spcAft>
                      </a:pPr>
                      <a:r>
                        <a:rPr lang="ru-RU" sz="1300" kern="1200" dirty="0">
                          <a:solidFill>
                            <a:schemeClr val="tx1"/>
                          </a:solidFill>
                          <a:effectLst/>
                        </a:rPr>
                        <a:t>–</a:t>
                      </a:r>
                      <a:endParaRPr lang="ru-RU" sz="1300" kern="1200" dirty="0">
                        <a:solidFill>
                          <a:schemeClr val="tx1"/>
                        </a:solidFill>
                        <a:effectLst/>
                        <a:latin typeface="+mn-lt"/>
                        <a:ea typeface="+mn-ea"/>
                        <a:cs typeface="+mn-cs"/>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ru-RU" sz="1300" b="0" kern="1200" dirty="0" smtClean="0">
                          <a:solidFill>
                            <a:schemeClr val="tx1"/>
                          </a:solidFill>
                          <a:effectLst/>
                          <a:latin typeface="+mn-lt"/>
                          <a:ea typeface="+mn-ea"/>
                          <a:cs typeface="+mn-cs"/>
                        </a:rPr>
                        <a:t>Условия </a:t>
                      </a:r>
                      <a:r>
                        <a:rPr lang="ru-RU" sz="1300" b="0" kern="1200" dirty="0">
                          <a:solidFill>
                            <a:schemeClr val="tx1"/>
                          </a:solidFill>
                          <a:effectLst/>
                          <a:latin typeface="+mn-lt"/>
                          <a:ea typeface="+mn-ea"/>
                          <a:cs typeface="+mn-cs"/>
                        </a:rPr>
                        <a:t>осуществления деятельности </a:t>
                      </a:r>
                      <a:r>
                        <a:rPr lang="ru-RU" sz="1300" b="0" kern="1200" dirty="0" smtClean="0">
                          <a:solidFill>
                            <a:schemeClr val="tx1"/>
                          </a:solidFill>
                          <a:effectLst/>
                          <a:latin typeface="+mn-lt"/>
                          <a:ea typeface="+mn-ea"/>
                          <a:cs typeface="+mn-cs"/>
                        </a:rPr>
                        <a:t>ЦД</a:t>
                      </a:r>
                      <a:endParaRPr lang="ru-RU" sz="1300" b="0" kern="1200" dirty="0">
                        <a:solidFill>
                          <a:schemeClr val="tx1"/>
                        </a:solidFill>
                        <a:effectLst/>
                        <a:latin typeface="+mn-lt"/>
                        <a:ea typeface="+mn-ea"/>
                        <a:cs typeface="+mn-cs"/>
                      </a:endParaRPr>
                    </a:p>
                  </a:txBody>
                  <a:tcPr marL="0" marR="0" marT="0" marB="0" anchor="ctr"/>
                </a:tc>
                <a:tc>
                  <a:txBody>
                    <a:bodyPr/>
                    <a:lstStyle/>
                    <a:p>
                      <a:pPr algn="ctr">
                        <a:lnSpc>
                          <a:spcPct val="107000"/>
                        </a:lnSpc>
                        <a:spcAft>
                          <a:spcPts val="800"/>
                        </a:spcAft>
                      </a:pPr>
                      <a:r>
                        <a:rPr lang="ru-RU" sz="1300" b="0" kern="1200" dirty="0">
                          <a:solidFill>
                            <a:schemeClr val="tx1"/>
                          </a:solidFill>
                          <a:effectLst/>
                        </a:rPr>
                        <a:t>Правила информационной системы</a:t>
                      </a:r>
                      <a:endParaRPr lang="ru-RU" sz="1300" b="0" kern="1200" dirty="0">
                        <a:solidFill>
                          <a:schemeClr val="tx1"/>
                        </a:solidFill>
                        <a:effectLst/>
                        <a:latin typeface="+mn-lt"/>
                        <a:ea typeface="+mn-ea"/>
                        <a:cs typeface="+mn-cs"/>
                      </a:endParaRPr>
                    </a:p>
                  </a:txBody>
                  <a:tcPr marL="0" marR="0" marT="0" marB="0" anchor="ctr"/>
                </a:tc>
                <a:extLst>
                  <a:ext uri="{0D108BD9-81ED-4DB2-BD59-A6C34878D82A}">
                    <a16:rowId xmlns="" xmlns:a16="http://schemas.microsoft.com/office/drawing/2014/main" val="1665416667"/>
                  </a:ext>
                </a:extLst>
              </a:tr>
              <a:tr h="3303961">
                <a:tc>
                  <a:txBody>
                    <a:bodyPr/>
                    <a:lstStyle/>
                    <a:p>
                      <a:pPr algn="ctr">
                        <a:lnSpc>
                          <a:spcPct val="107000"/>
                        </a:lnSpc>
                        <a:spcAft>
                          <a:spcPts val="0"/>
                        </a:spcAft>
                      </a:pPr>
                      <a:r>
                        <a:rPr lang="ru-RU" sz="1200" dirty="0">
                          <a:effectLst/>
                          <a:latin typeface="+mn-lt"/>
                          <a:ea typeface="+mn-ea"/>
                          <a:cs typeface="+mn-cs"/>
                        </a:rPr>
                        <a:t>5</a:t>
                      </a: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tc>
                <a:tc>
                  <a:txBody>
                    <a:bodyPr/>
                    <a:lstStyle/>
                    <a:p>
                      <a:pPr marL="0" algn="ctr" defTabSz="914400" rtl="0" eaLnBrk="1" latinLnBrk="0" hangingPunct="1">
                        <a:lnSpc>
                          <a:spcPct val="107000"/>
                        </a:lnSpc>
                        <a:spcAft>
                          <a:spcPts val="800"/>
                        </a:spcAft>
                      </a:pPr>
                      <a:r>
                        <a:rPr lang="ru-RU" sz="1200" b="1" kern="1200" dirty="0">
                          <a:solidFill>
                            <a:schemeClr val="dk1"/>
                          </a:solidFill>
                          <a:effectLst/>
                        </a:rPr>
                        <a:t>Требования </a:t>
                      </a:r>
                      <a:r>
                        <a:rPr lang="ru-RU" sz="1200" b="1" kern="1200" dirty="0" smtClean="0">
                          <a:solidFill>
                            <a:schemeClr val="dk1"/>
                          </a:solidFill>
                          <a:effectLst/>
                        </a:rPr>
                        <a:t>к ПТС* </a:t>
                      </a:r>
                      <a:r>
                        <a:rPr lang="ru-RU" sz="1200" b="1" kern="1200" dirty="0">
                          <a:solidFill>
                            <a:schemeClr val="dk1"/>
                          </a:solidFill>
                          <a:effectLst/>
                        </a:rPr>
                        <a:t>и </a:t>
                      </a:r>
                      <a:r>
                        <a:rPr lang="ru-RU" sz="1200" b="1" kern="1200" dirty="0" smtClean="0">
                          <a:solidFill>
                            <a:schemeClr val="dk1"/>
                          </a:solidFill>
                          <a:effectLst/>
                        </a:rPr>
                        <a:t>ИБ*</a:t>
                      </a:r>
                      <a:endParaRPr lang="ru-RU" sz="1200" b="1" kern="1200" dirty="0">
                        <a:solidFill>
                          <a:schemeClr val="dk1"/>
                        </a:solidFill>
                        <a:effectLst/>
                        <a:latin typeface="+mn-lt"/>
                        <a:ea typeface="+mn-ea"/>
                        <a:cs typeface="+mn-cs"/>
                      </a:endParaRPr>
                    </a:p>
                  </a:txBody>
                  <a:tcPr marL="53371" marR="53371" marT="26686" marB="26686" anchor="ctr"/>
                </a:tc>
                <a:tc gridSpan="2">
                  <a:txBody>
                    <a:bodyPr/>
                    <a:lstStyle/>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6065" algn="l"/>
                        </a:tabLst>
                        <a:defRPr/>
                      </a:pPr>
                      <a:r>
                        <a:rPr kumimoji="0" lang="ru-RU" sz="1300" b="0" u="none" strike="noStrike" kern="1200" cap="none" spc="0" normalizeH="0" baseline="0" noProof="0" dirty="0">
                          <a:ln>
                            <a:noFill/>
                          </a:ln>
                          <a:solidFill>
                            <a:prstClr val="black"/>
                          </a:solidFill>
                          <a:effectLst/>
                          <a:uLnTx/>
                          <a:uFillTx/>
                        </a:rPr>
                        <a:t>Наличие на праве собственности или ином законном основании ПТС для осуществления деятельности ОООЦВ/ЦД</a:t>
                      </a: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6065" algn="l"/>
                        </a:tabLst>
                        <a:defRPr/>
                      </a:pPr>
                      <a:endParaRPr kumimoji="0" lang="ru-RU" sz="1300" b="0" u="none" strike="noStrike" kern="1200" cap="none" spc="0" normalizeH="0" baseline="0" noProof="0" dirty="0">
                        <a:ln>
                          <a:noFill/>
                        </a:ln>
                        <a:solidFill>
                          <a:prstClr val="black"/>
                        </a:solidFill>
                        <a:effectLst/>
                        <a:uLnTx/>
                        <a:uFillTx/>
                      </a:endParaRP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6065" algn="l"/>
                        </a:tabLst>
                        <a:defRPr/>
                      </a:pPr>
                      <a:r>
                        <a:rPr kumimoji="0" lang="ru-RU" sz="1300" b="0" u="none" strike="noStrike" kern="1200" cap="none" spc="0" normalizeH="0" baseline="0" noProof="0" dirty="0">
                          <a:ln>
                            <a:noFill/>
                          </a:ln>
                          <a:solidFill>
                            <a:prstClr val="black"/>
                          </a:solidFill>
                          <a:effectLst/>
                          <a:uLnTx/>
                          <a:uFillTx/>
                        </a:rPr>
                        <a:t>Основной и резервный комплексы </a:t>
                      </a:r>
                      <a:r>
                        <a:rPr kumimoji="0" lang="ru-RU" sz="1300" b="0" u="none" strike="noStrike" kern="1200" cap="none" spc="0" normalizeH="0" baseline="0" noProof="0" dirty="0" smtClean="0">
                          <a:ln>
                            <a:noFill/>
                          </a:ln>
                          <a:solidFill>
                            <a:prstClr val="black"/>
                          </a:solidFill>
                          <a:effectLst/>
                          <a:uLnTx/>
                          <a:uFillTx/>
                        </a:rPr>
                        <a:t>ПТС ОООЦВ/ЦД </a:t>
                      </a:r>
                      <a:br>
                        <a:rPr kumimoji="0" lang="ru-RU" sz="1300" b="0" u="none" strike="noStrike" kern="1200" cap="none" spc="0" normalizeH="0" baseline="0" noProof="0" dirty="0" smtClean="0">
                          <a:ln>
                            <a:noFill/>
                          </a:ln>
                          <a:solidFill>
                            <a:prstClr val="black"/>
                          </a:solidFill>
                          <a:effectLst/>
                          <a:uLnTx/>
                          <a:uFillTx/>
                        </a:rPr>
                      </a:br>
                      <a:r>
                        <a:rPr kumimoji="0" lang="ru-RU" sz="1300" b="0" u="none" strike="noStrike" kern="1200" cap="none" spc="0" normalizeH="0" baseline="0" noProof="0" dirty="0" smtClean="0">
                          <a:ln>
                            <a:noFill/>
                          </a:ln>
                          <a:solidFill>
                            <a:prstClr val="black"/>
                          </a:solidFill>
                          <a:effectLst/>
                          <a:uLnTx/>
                          <a:uFillTx/>
                        </a:rPr>
                        <a:t>(на территории РФ)</a:t>
                      </a: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None/>
                        <a:tabLst>
                          <a:tab pos="266065" algn="l"/>
                        </a:tabLst>
                        <a:defRPr/>
                      </a:pPr>
                      <a:endParaRPr kumimoji="0" lang="ru-RU" sz="1300" b="0" u="none" strike="noStrike" kern="1200" cap="none" spc="0" normalizeH="0" baseline="0" noProof="0" dirty="0" smtClean="0">
                        <a:ln>
                          <a:noFill/>
                        </a:ln>
                        <a:solidFill>
                          <a:prstClr val="black"/>
                        </a:solidFill>
                        <a:effectLst/>
                        <a:uLnTx/>
                        <a:uFillTx/>
                      </a:endParaRP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6065" algn="l"/>
                        </a:tabLst>
                        <a:defRPr/>
                      </a:pPr>
                      <a:r>
                        <a:rPr kumimoji="0" lang="ru-RU" sz="1300" b="0" u="none" strike="noStrike" kern="1200" cap="none" spc="0" normalizeH="0" baseline="0" noProof="0" dirty="0" smtClean="0">
                          <a:ln>
                            <a:noFill/>
                          </a:ln>
                          <a:solidFill>
                            <a:prstClr val="black"/>
                          </a:solidFill>
                          <a:effectLst/>
                          <a:uLnTx/>
                          <a:uFillTx/>
                        </a:rPr>
                        <a:t>ПТС ОООЦВ/ЦД </a:t>
                      </a:r>
                      <a:r>
                        <a:rPr kumimoji="0" lang="ru-RU" sz="1300" b="0" u="none" strike="noStrike" kern="1200" cap="none" spc="0" normalizeH="0" baseline="0" noProof="0" dirty="0">
                          <a:ln>
                            <a:noFill/>
                          </a:ln>
                          <a:solidFill>
                            <a:prstClr val="black"/>
                          </a:solidFill>
                          <a:effectLst/>
                          <a:uLnTx/>
                          <a:uFillTx/>
                        </a:rPr>
                        <a:t>должны соответствовать характеру и объему проводимых </a:t>
                      </a:r>
                      <a:r>
                        <a:rPr kumimoji="0" lang="ru-RU" sz="1300" b="0" u="none" strike="noStrike" kern="1200" cap="none" spc="0" normalizeH="0" baseline="0" noProof="0" dirty="0" smtClean="0">
                          <a:ln>
                            <a:noFill/>
                          </a:ln>
                          <a:solidFill>
                            <a:prstClr val="black"/>
                          </a:solidFill>
                          <a:effectLst/>
                          <a:uLnTx/>
                          <a:uFillTx/>
                        </a:rPr>
                        <a:t>ими </a:t>
                      </a:r>
                      <a:r>
                        <a:rPr kumimoji="0" lang="ru-RU" sz="1300" b="0" u="none" strike="noStrike" kern="1200" cap="none" spc="0" normalizeH="0" baseline="0" noProof="0" dirty="0">
                          <a:ln>
                            <a:noFill/>
                          </a:ln>
                          <a:solidFill>
                            <a:prstClr val="black"/>
                          </a:solidFill>
                          <a:effectLst/>
                          <a:uLnTx/>
                          <a:uFillTx/>
                        </a:rPr>
                        <a:t>операций, а также обеспечивать бесперебойную </a:t>
                      </a:r>
                      <a:r>
                        <a:rPr kumimoji="0" lang="ru-RU" sz="1300" b="0" u="none" strike="noStrike" kern="1200" cap="none" spc="0" normalizeH="0" baseline="0" noProof="0" dirty="0" smtClean="0">
                          <a:ln>
                            <a:noFill/>
                          </a:ln>
                          <a:solidFill>
                            <a:prstClr val="black"/>
                          </a:solidFill>
                          <a:effectLst/>
                          <a:uLnTx/>
                          <a:uFillTx/>
                        </a:rPr>
                        <a:t>деятельность</a:t>
                      </a: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6065" algn="l"/>
                        </a:tabLst>
                        <a:defRPr/>
                      </a:pPr>
                      <a:endParaRPr kumimoji="0" lang="ru-RU" sz="1300" b="0" u="none" strike="noStrike" kern="1200" cap="none" spc="0" normalizeH="0" baseline="0" noProof="0" dirty="0" smtClean="0">
                        <a:ln>
                          <a:noFill/>
                        </a:ln>
                        <a:solidFill>
                          <a:prstClr val="black"/>
                        </a:solidFill>
                        <a:effectLst/>
                        <a:uLnTx/>
                        <a:uFillTx/>
                      </a:endParaRP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6065" algn="l"/>
                        </a:tabLst>
                        <a:defRPr/>
                      </a:pPr>
                      <a:r>
                        <a:rPr kumimoji="0" lang="ru-RU" sz="1300" b="0" u="none" strike="noStrike" kern="1200" cap="none" spc="0" normalizeH="0" baseline="0" noProof="0" dirty="0" smtClean="0">
                          <a:ln>
                            <a:noFill/>
                          </a:ln>
                          <a:solidFill>
                            <a:prstClr val="black"/>
                          </a:solidFill>
                          <a:effectLst/>
                          <a:uLnTx/>
                          <a:uFillTx/>
                          <a:latin typeface="+mn-lt"/>
                          <a:ea typeface="+mn-ea"/>
                          <a:cs typeface="+mn-cs"/>
                        </a:rPr>
                        <a:t>ПТС ОООЦВ должны обеспечивать </a:t>
                      </a:r>
                      <a:r>
                        <a:rPr kumimoji="0" lang="ru-RU" sz="1300" b="0" u="none" strike="noStrike" kern="1200" cap="none" spc="0" normalizeH="0" baseline="0" dirty="0" smtClean="0">
                          <a:ln>
                            <a:noFill/>
                          </a:ln>
                          <a:solidFill>
                            <a:prstClr val="black"/>
                          </a:solidFill>
                          <a:effectLst/>
                          <a:uLnTx/>
                          <a:uFillTx/>
                          <a:latin typeface="+mn-lt"/>
                          <a:ea typeface="+mn-ea"/>
                          <a:cs typeface="+mn-cs"/>
                        </a:rPr>
                        <a:t>сохранность данных, в том числе путем создания резервных копий</a:t>
                      </a: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None/>
                        <a:tabLst>
                          <a:tab pos="266065" algn="l"/>
                        </a:tabLst>
                        <a:defRPr/>
                      </a:pPr>
                      <a:endParaRPr kumimoji="0" lang="ru-RU" sz="1300" b="0" u="none" strike="noStrike" kern="1200" cap="none" spc="0" normalizeH="0" baseline="0" dirty="0" smtClean="0">
                        <a:ln>
                          <a:noFill/>
                        </a:ln>
                        <a:solidFill>
                          <a:prstClr val="black"/>
                        </a:solidFill>
                        <a:effectLst/>
                        <a:uLnTx/>
                        <a:uFillTx/>
                        <a:latin typeface="+mn-lt"/>
                        <a:ea typeface="+mn-ea"/>
                        <a:cs typeface="+mn-cs"/>
                      </a:endParaRP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6065" algn="l"/>
                        </a:tabLst>
                        <a:defRPr/>
                      </a:pPr>
                      <a:r>
                        <a:rPr kumimoji="0" lang="ru-RU" sz="1300" b="0" u="none" strike="noStrike" kern="1200" cap="none" spc="0" normalizeH="0" baseline="0" dirty="0" smtClean="0">
                          <a:ln>
                            <a:noFill/>
                          </a:ln>
                          <a:solidFill>
                            <a:prstClr val="black"/>
                          </a:solidFill>
                          <a:effectLst/>
                          <a:uLnTx/>
                          <a:uFillTx/>
                          <a:latin typeface="+mn-lt"/>
                          <a:ea typeface="+mn-ea"/>
                          <a:cs typeface="+mn-cs"/>
                        </a:rPr>
                        <a:t>ЦД должен сформировать систему резервного копирования</a:t>
                      </a:r>
                      <a:endParaRPr kumimoji="0" lang="ru-RU" sz="1300" b="0" u="none" strike="noStrike" kern="1200" cap="none" spc="0" normalizeH="0" baseline="0" dirty="0">
                        <a:ln>
                          <a:noFill/>
                        </a:ln>
                        <a:solidFill>
                          <a:prstClr val="black"/>
                        </a:solidFill>
                        <a:effectLst/>
                        <a:uLnTx/>
                        <a:uFillTx/>
                        <a:latin typeface="+mn-lt"/>
                        <a:ea typeface="+mn-ea"/>
                        <a:cs typeface="+mn-cs"/>
                      </a:endParaRPr>
                    </a:p>
                  </a:txBody>
                  <a:tcPr marL="0" marR="0" marT="0" marB="0" anchor="ctr"/>
                </a:tc>
                <a:tc hMerge="1">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ru-RU" sz="14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tc>
                  <a:txBody>
                    <a:bodyPr/>
                    <a:lstStyle/>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5113" algn="l"/>
                          <a:tab pos="3406775" algn="l"/>
                          <a:tab pos="3495675" algn="l"/>
                        </a:tabLst>
                        <a:defRPr/>
                      </a:pPr>
                      <a:r>
                        <a:rPr kumimoji="0" lang="ru-RU" sz="1300" b="0" u="none" strike="noStrike" kern="1200" cap="none" spc="0" normalizeH="0" baseline="0" dirty="0">
                          <a:ln>
                            <a:noFill/>
                          </a:ln>
                          <a:solidFill>
                            <a:prstClr val="black"/>
                          </a:solidFill>
                          <a:effectLst/>
                          <a:uLnTx/>
                          <a:uFillTx/>
                        </a:rPr>
                        <a:t>Обеспечение бесперебойности и непрерывности функционирования информационной </a:t>
                      </a:r>
                      <a:r>
                        <a:rPr kumimoji="0" lang="ru-RU" sz="1300" b="0" u="none" strike="noStrike" kern="1200" cap="none" spc="0" normalizeH="0" baseline="0" dirty="0" smtClean="0">
                          <a:ln>
                            <a:noFill/>
                          </a:ln>
                          <a:solidFill>
                            <a:prstClr val="black"/>
                          </a:solidFill>
                          <a:effectLst/>
                          <a:uLnTx/>
                          <a:uFillTx/>
                        </a:rPr>
                        <a:t>системы (ИС)</a:t>
                      </a: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5113" algn="l"/>
                          <a:tab pos="3406775" algn="l"/>
                          <a:tab pos="3495675" algn="l"/>
                        </a:tabLst>
                        <a:defRPr/>
                      </a:pPr>
                      <a:endParaRPr kumimoji="0" lang="ru-RU" sz="1300" b="0" u="none" strike="noStrike" kern="1200" cap="none" spc="0" normalizeH="0" baseline="0" dirty="0" smtClean="0">
                        <a:ln>
                          <a:noFill/>
                        </a:ln>
                        <a:solidFill>
                          <a:prstClr val="black"/>
                        </a:solidFill>
                        <a:effectLst/>
                        <a:uLnTx/>
                        <a:uFillTx/>
                      </a:endParaRPr>
                    </a:p>
                    <a:p>
                      <a:pPr marL="342900" marR="0" lvl="0" indent="-257175"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65113" algn="l"/>
                          <a:tab pos="3406775" algn="l"/>
                          <a:tab pos="3495675" algn="l"/>
                        </a:tabLst>
                        <a:defRPr/>
                      </a:pPr>
                      <a:r>
                        <a:rPr kumimoji="0" lang="ru-RU" sz="1300" b="0" u="none" strike="noStrike" kern="1200" cap="none" spc="0" normalizeH="0" baseline="0" dirty="0" smtClean="0">
                          <a:ln>
                            <a:noFill/>
                          </a:ln>
                          <a:solidFill>
                            <a:prstClr val="black"/>
                          </a:solidFill>
                          <a:effectLst/>
                          <a:uLnTx/>
                          <a:uFillTx/>
                        </a:rPr>
                        <a:t>Наличие </a:t>
                      </a:r>
                      <a:r>
                        <a:rPr kumimoji="0" lang="ru-RU" sz="1300" b="0" u="none" strike="noStrike" kern="1200" cap="none" spc="0" normalizeH="0" baseline="0" dirty="0">
                          <a:ln>
                            <a:noFill/>
                          </a:ln>
                          <a:solidFill>
                            <a:prstClr val="black"/>
                          </a:solidFill>
                          <a:effectLst/>
                          <a:uLnTx/>
                          <a:uFillTx/>
                        </a:rPr>
                        <a:t>и надлежащее функционирование дублирующих (</a:t>
                      </a:r>
                      <a:r>
                        <a:rPr kumimoji="0" lang="ru-RU" sz="1300" b="0" u="none" strike="noStrike" kern="1200" cap="none" spc="0" normalizeH="0" baseline="0" dirty="0" smtClean="0">
                          <a:ln>
                            <a:noFill/>
                          </a:ln>
                          <a:solidFill>
                            <a:prstClr val="black"/>
                          </a:solidFill>
                          <a:effectLst/>
                          <a:uLnTx/>
                          <a:uFillTx/>
                        </a:rPr>
                        <a:t>резервных) технологических </a:t>
                      </a:r>
                      <a:r>
                        <a:rPr kumimoji="0" lang="ru-RU" sz="1300" b="0" u="none" strike="noStrike" kern="1200" cap="none" spc="0" normalizeH="0" baseline="0" dirty="0">
                          <a:ln>
                            <a:noFill/>
                          </a:ln>
                          <a:solidFill>
                            <a:prstClr val="black"/>
                          </a:solidFill>
                          <a:effectLst/>
                          <a:uLnTx/>
                          <a:uFillTx/>
                        </a:rPr>
                        <a:t>и </a:t>
                      </a:r>
                      <a:r>
                        <a:rPr kumimoji="0" lang="ru-RU" sz="1300" b="0" u="none" strike="noStrike" kern="1200" cap="none" spc="0" normalizeH="0" baseline="0" dirty="0" smtClean="0">
                          <a:ln>
                            <a:noFill/>
                          </a:ln>
                          <a:solidFill>
                            <a:prstClr val="black"/>
                          </a:solidFill>
                          <a:effectLst/>
                          <a:uLnTx/>
                          <a:uFillTx/>
                        </a:rPr>
                        <a:t>операционных средств</a:t>
                      </a:r>
                      <a:r>
                        <a:rPr kumimoji="0" lang="ru-RU" sz="1300" b="0" u="none" strike="noStrike" kern="1200" cap="none" spc="0" normalizeH="0" baseline="0" dirty="0">
                          <a:ln>
                            <a:noFill/>
                          </a:ln>
                          <a:solidFill>
                            <a:prstClr val="black"/>
                          </a:solidFill>
                          <a:effectLst/>
                          <a:uLnTx/>
                          <a:uFillTx/>
                        </a:rPr>
                        <a:t>, обеспечивающих бесперебойное и непрерывное функционирование </a:t>
                      </a:r>
                      <a:r>
                        <a:rPr kumimoji="0" lang="ru-RU" sz="1300" b="0" u="none" strike="noStrike" kern="1200" cap="none" spc="0" normalizeH="0" baseline="0" dirty="0" smtClean="0">
                          <a:ln>
                            <a:noFill/>
                          </a:ln>
                          <a:solidFill>
                            <a:prstClr val="black"/>
                          </a:solidFill>
                          <a:effectLst/>
                          <a:uLnTx/>
                          <a:uFillTx/>
                        </a:rPr>
                        <a:t>ИС, включая ПТС, </a:t>
                      </a:r>
                      <a:r>
                        <a:rPr lang="ru-RU" sz="1300" b="0" dirty="0" smtClean="0">
                          <a:effectLst/>
                        </a:rPr>
                        <a:t>посредством которых осуществляются размещение и перевод цифровых прав на адреса</a:t>
                      </a:r>
                      <a:r>
                        <a:rPr lang="ru-RU" sz="1300" b="0" baseline="0" dirty="0" smtClean="0">
                          <a:effectLst/>
                        </a:rPr>
                        <a:t> </a:t>
                      </a:r>
                      <a:r>
                        <a:rPr lang="ru-RU" sz="1300" b="0" dirty="0" smtClean="0">
                          <a:effectLst/>
                        </a:rPr>
                        <a:t>идентификаторы</a:t>
                      </a:r>
                    </a:p>
                    <a:p>
                      <a:pPr marL="0" marR="0" lvl="0" indent="0" algn="l" defTabSz="914400" rtl="0" eaLnBrk="1" fontAlgn="auto" latinLnBrk="0" hangingPunct="1">
                        <a:lnSpc>
                          <a:spcPct val="107000"/>
                        </a:lnSpc>
                        <a:spcBef>
                          <a:spcPts val="0"/>
                        </a:spcBef>
                        <a:spcAft>
                          <a:spcPts val="0"/>
                        </a:spcAft>
                        <a:buClrTx/>
                        <a:buSzTx/>
                        <a:buFont typeface="Courier New" panose="02070309020205020404" pitchFamily="49" charset="0"/>
                        <a:buNone/>
                        <a:tabLst>
                          <a:tab pos="266065" algn="l"/>
                        </a:tabLst>
                        <a:defRPr/>
                      </a:pPr>
                      <a:endParaRPr kumimoji="0" lang="ru-RU" sz="1300" b="0" u="none" strike="noStrike" kern="1200" cap="none" spc="0" normalizeH="0" baseline="0" dirty="0">
                        <a:ln>
                          <a:noFill/>
                        </a:ln>
                        <a:solidFill>
                          <a:prstClr val="black"/>
                        </a:solidFill>
                        <a:effectLst/>
                        <a:uLnTx/>
                        <a:uFillTx/>
                      </a:endParaRPr>
                    </a:p>
                  </a:txBody>
                  <a:tcPr marL="0" marR="0" marT="0" marB="0" anchor="ctr"/>
                </a:tc>
                <a:extLst>
                  <a:ext uri="{0D108BD9-81ED-4DB2-BD59-A6C34878D82A}">
                    <a16:rowId xmlns="" xmlns:a16="http://schemas.microsoft.com/office/drawing/2014/main" val="1014615457"/>
                  </a:ext>
                </a:extLst>
              </a:tr>
              <a:tr h="1092258">
                <a:tc>
                  <a:txBody>
                    <a:bodyPr/>
                    <a:lstStyle/>
                    <a:p>
                      <a:pPr algn="ctr">
                        <a:lnSpc>
                          <a:spcPct val="107000"/>
                        </a:lnSpc>
                        <a:spcAft>
                          <a:spcPts val="0"/>
                        </a:spcAft>
                      </a:pPr>
                      <a:r>
                        <a:rPr lang="ru-RU" sz="1200" dirty="0">
                          <a:effectLst/>
                          <a:latin typeface="+mn-lt"/>
                          <a:ea typeface="+mn-ea"/>
                          <a:cs typeface="+mn-cs"/>
                        </a:rPr>
                        <a:t>6</a:t>
                      </a:r>
                      <a:endParaRPr lang="ru-RU" sz="1200" dirty="0">
                        <a:effectLst/>
                        <a:latin typeface="+mn-lt"/>
                        <a:ea typeface="Calibri" panose="020F0502020204030204" pitchFamily="34" charset="0"/>
                        <a:cs typeface="Times New Roman" panose="02020603050405020304" pitchFamily="18" charset="0"/>
                      </a:endParaRPr>
                    </a:p>
                  </a:txBody>
                  <a:tcPr marL="5559" marR="5559" marT="5559" marB="0" anchor="ctr"/>
                </a:tc>
                <a:tc>
                  <a:txBody>
                    <a:bodyPr/>
                    <a:lstStyle/>
                    <a:p>
                      <a:pPr marL="0" algn="ctr" defTabSz="914400" rtl="0" eaLnBrk="1" latinLnBrk="0" hangingPunct="1">
                        <a:lnSpc>
                          <a:spcPct val="107000"/>
                        </a:lnSpc>
                        <a:spcAft>
                          <a:spcPts val="800"/>
                        </a:spcAft>
                      </a:pPr>
                      <a:r>
                        <a:rPr lang="ru-RU" sz="1200" b="1" kern="1200" dirty="0">
                          <a:solidFill>
                            <a:schemeClr val="dk1"/>
                          </a:solidFill>
                          <a:effectLst/>
                        </a:rPr>
                        <a:t>Требования </a:t>
                      </a:r>
                      <a:r>
                        <a:rPr lang="ru-RU" sz="1200" b="1" kern="1200" dirty="0" smtClean="0">
                          <a:solidFill>
                            <a:schemeClr val="dk1"/>
                          </a:solidFill>
                          <a:effectLst/>
                        </a:rPr>
                        <a:t>к защите информации и</a:t>
                      </a:r>
                      <a:r>
                        <a:rPr lang="ru-RU" sz="1200" b="1" kern="1200" baseline="0" dirty="0" smtClean="0">
                          <a:solidFill>
                            <a:schemeClr val="dk1"/>
                          </a:solidFill>
                          <a:effectLst/>
                        </a:rPr>
                        <a:t> операционной надежности</a:t>
                      </a:r>
                      <a:endParaRPr lang="ru-RU" sz="1200" b="1" kern="1200" dirty="0">
                        <a:solidFill>
                          <a:schemeClr val="dk1"/>
                        </a:solidFill>
                        <a:effectLst/>
                        <a:latin typeface="+mn-lt"/>
                        <a:ea typeface="+mn-ea"/>
                        <a:cs typeface="+mn-cs"/>
                      </a:endParaRPr>
                    </a:p>
                  </a:txBody>
                  <a:tcPr marL="53371" marR="53371" marT="26686" marB="26686" anchor="ctr"/>
                </a:tc>
                <a:tc>
                  <a:txBody>
                    <a:bodyPr/>
                    <a:lstStyle/>
                    <a:p>
                      <a:pPr marL="0" marR="0" lvl="0" indent="0" algn="ctr" defTabSz="914400" rtl="0" eaLnBrk="1" fontAlgn="auto" latinLnBrk="0" hangingPunct="1">
                        <a:lnSpc>
                          <a:spcPct val="107000"/>
                        </a:lnSpc>
                        <a:spcBef>
                          <a:spcPts val="0"/>
                        </a:spcBef>
                        <a:spcAft>
                          <a:spcPts val="0"/>
                        </a:spcAft>
                        <a:buClrTx/>
                        <a:buSzTx/>
                        <a:buFont typeface="Courier New" panose="02070309020205020404" pitchFamily="49" charset="0"/>
                        <a:buNone/>
                        <a:tabLst>
                          <a:tab pos="266065" algn="l"/>
                        </a:tabLst>
                        <a:defRPr/>
                      </a:pPr>
                      <a:r>
                        <a:rPr lang="ru-RU" sz="1200" kern="1200" dirty="0" smtClean="0">
                          <a:solidFill>
                            <a:schemeClr val="tx1"/>
                          </a:solidFill>
                          <a:effectLst/>
                        </a:rPr>
                        <a:t>–</a:t>
                      </a:r>
                      <a:endParaRPr lang="ru-RU" sz="1200" kern="1200" dirty="0" smtClean="0">
                        <a:solidFill>
                          <a:schemeClr val="tx1"/>
                        </a:solidFill>
                        <a:effectLst/>
                        <a:latin typeface="+mn-lt"/>
                        <a:ea typeface="+mn-ea"/>
                        <a:cs typeface="+mn-cs"/>
                      </a:endParaRPr>
                    </a:p>
                    <a:p>
                      <a:pPr marL="0" marR="0" lvl="0" indent="0" algn="ctr" defTabSz="914400" rtl="0" eaLnBrk="1" fontAlgn="auto" latinLnBrk="0" hangingPunct="1">
                        <a:lnSpc>
                          <a:spcPct val="107000"/>
                        </a:lnSpc>
                        <a:spcBef>
                          <a:spcPts val="0"/>
                        </a:spcBef>
                        <a:spcAft>
                          <a:spcPts val="0"/>
                        </a:spcAft>
                        <a:buClrTx/>
                        <a:buSzTx/>
                        <a:buFont typeface="Courier New" panose="02070309020205020404" pitchFamily="49" charset="0"/>
                        <a:buNone/>
                        <a:tabLst>
                          <a:tab pos="266065" algn="l"/>
                        </a:tabLst>
                        <a:defRPr/>
                      </a:pPr>
                      <a:endParaRPr kumimoji="0" lang="ru-RU" sz="1350" b="0" i="0" u="none" strike="noStrike" kern="1200" cap="none" spc="0" normalizeH="0" baseline="0" noProof="0" dirty="0">
                        <a:ln>
                          <a:noFill/>
                        </a:ln>
                        <a:solidFill>
                          <a:srgbClr val="FF0000"/>
                        </a:solidFill>
                        <a:effectLst/>
                        <a:uLnTx/>
                        <a:uFillTx/>
                        <a:latin typeface="+mn-lt"/>
                        <a:ea typeface="+mn-ea"/>
                        <a:cs typeface="+mn-cs"/>
                      </a:endParaRPr>
                    </a:p>
                  </a:txBody>
                  <a:tcPr marL="0" marR="0" marT="0" marB="0" anchor="ctr">
                    <a:lnR w="12700" cap="flat" cmpd="sng" algn="ctr">
                      <a:solidFill>
                        <a:srgbClr val="0070C0"/>
                      </a:solidFill>
                      <a:prstDash val="solid"/>
                      <a:round/>
                      <a:headEnd type="none" w="med" len="med"/>
                      <a:tailEnd type="none" w="med" len="med"/>
                    </a:lnR>
                  </a:tcPr>
                </a:tc>
                <a:tc>
                  <a:txBody>
                    <a:bodyPr/>
                    <a:lstStyle/>
                    <a:p>
                      <a:pPr marL="0" marR="0" lvl="0" indent="0" algn="ctr" defTabSz="914400" rtl="0" eaLnBrk="1" fontAlgn="auto" latinLnBrk="0" hangingPunct="1">
                        <a:lnSpc>
                          <a:spcPct val="107000"/>
                        </a:lnSpc>
                        <a:spcBef>
                          <a:spcPts val="0"/>
                        </a:spcBef>
                        <a:spcAft>
                          <a:spcPts val="0"/>
                        </a:spcAft>
                        <a:buClrTx/>
                        <a:buSzTx/>
                        <a:buFont typeface="Wingdings" panose="05000000000000000000" pitchFamily="2" charset="2"/>
                        <a:buNone/>
                        <a:tabLst>
                          <a:tab pos="266065" algn="l"/>
                        </a:tabLst>
                        <a:defRPr/>
                      </a:pPr>
                      <a:r>
                        <a:rPr lang="ru-RU" sz="1200" dirty="0" smtClean="0">
                          <a:effectLst/>
                        </a:rPr>
                        <a:t>Требования устанавливаются </a:t>
                      </a:r>
                      <a:br>
                        <a:rPr lang="ru-RU" sz="1200" dirty="0" smtClean="0">
                          <a:effectLst/>
                        </a:rPr>
                      </a:br>
                      <a:r>
                        <a:rPr lang="ru-RU" sz="1200" dirty="0" smtClean="0">
                          <a:effectLst/>
                        </a:rPr>
                        <a:t>нормативным актом Банка России </a:t>
                      </a:r>
                      <a:endParaRPr lang="ru-RU" sz="1300" kern="1200" dirty="0" smtClean="0">
                        <a:solidFill>
                          <a:schemeClr val="tx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tcPr>
                </a:tc>
                <a:tc>
                  <a:txBody>
                    <a:bodyPr/>
                    <a:lstStyle/>
                    <a:p>
                      <a:pPr marL="0" marR="0" lvl="0" indent="0" algn="ctr" defTabSz="914400" rtl="0" eaLnBrk="1" fontAlgn="auto" latinLnBrk="0" hangingPunct="1">
                        <a:lnSpc>
                          <a:spcPct val="107000"/>
                        </a:lnSpc>
                        <a:spcBef>
                          <a:spcPts val="0"/>
                        </a:spcBef>
                        <a:spcAft>
                          <a:spcPts val="0"/>
                        </a:spcAft>
                        <a:buClrTx/>
                        <a:buSzTx/>
                        <a:buFont typeface="Wingdings" panose="05000000000000000000" pitchFamily="2" charset="2"/>
                        <a:buNone/>
                        <a:tabLst>
                          <a:tab pos="266065" algn="l"/>
                        </a:tabLst>
                        <a:defRPr/>
                      </a:pPr>
                      <a:r>
                        <a:rPr lang="ru-RU" sz="1400" kern="1200" dirty="0" smtClean="0">
                          <a:solidFill>
                            <a:schemeClr val="tx1"/>
                          </a:solidFill>
                          <a:effectLst/>
                        </a:rPr>
                        <a:t>–</a:t>
                      </a:r>
                      <a:endParaRPr lang="ru-RU" sz="1400" kern="1200" dirty="0" smtClean="0">
                        <a:solidFill>
                          <a:schemeClr val="tx1"/>
                        </a:solidFill>
                        <a:effectLst/>
                        <a:latin typeface="+mn-lt"/>
                        <a:ea typeface="+mn-ea"/>
                        <a:cs typeface="+mn-cs"/>
                      </a:endParaRPr>
                    </a:p>
                  </a:txBody>
                  <a:tcPr marL="0" marR="0" marT="0" marB="0" anchor="ctr"/>
                </a:tc>
                <a:extLst>
                  <a:ext uri="{0D108BD9-81ED-4DB2-BD59-A6C34878D82A}">
                    <a16:rowId xmlns="" xmlns:a16="http://schemas.microsoft.com/office/drawing/2014/main" val="2198253864"/>
                  </a:ext>
                </a:extLst>
              </a:tr>
            </a:tbl>
          </a:graphicData>
        </a:graphic>
      </p:graphicFrame>
      <p:sp>
        <p:nvSpPr>
          <p:cNvPr id="3" name="Номер слайда 2"/>
          <p:cNvSpPr>
            <a:spLocks noGrp="1"/>
          </p:cNvSpPr>
          <p:nvPr>
            <p:ph type="sldNum" sz="quarter" idx="12"/>
          </p:nvPr>
        </p:nvSpPr>
        <p:spPr/>
        <p:txBody>
          <a:bodyPr/>
          <a:lstStyle/>
          <a:p>
            <a:fld id="{10AA99AE-6A35-4C1E-8082-A4A87B5CA521}" type="slidenum">
              <a:rPr lang="ru-RU" smtClean="0"/>
              <a:t>17</a:t>
            </a:fld>
            <a:endParaRPr lang="ru-RU" dirty="0"/>
          </a:p>
        </p:txBody>
      </p:sp>
      <p:sp>
        <p:nvSpPr>
          <p:cNvPr id="6"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Tree>
    <p:extLst>
      <p:ext uri="{BB962C8B-B14F-4D97-AF65-F5344CB8AC3E}">
        <p14:creationId xmlns:p14="http://schemas.microsoft.com/office/powerpoint/2010/main" val="21654143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p:cNvGraphicFramePr>
            <a:graphicFrameLocks noGrp="1"/>
          </p:cNvGraphicFramePr>
          <p:nvPr>
            <p:extLst>
              <p:ext uri="{D42A27DB-BD31-4B8C-83A1-F6EECF244321}">
                <p14:modId xmlns:p14="http://schemas.microsoft.com/office/powerpoint/2010/main" val="3570467759"/>
              </p:ext>
            </p:extLst>
          </p:nvPr>
        </p:nvGraphicFramePr>
        <p:xfrm>
          <a:off x="433386" y="1565735"/>
          <a:ext cx="11325224" cy="5015214"/>
        </p:xfrm>
        <a:graphic>
          <a:graphicData uri="http://schemas.openxmlformats.org/drawingml/2006/table">
            <a:tbl>
              <a:tblPr>
                <a:tableStyleId>{BC89EF96-8CEA-46FF-86C4-4CE0E7609802}</a:tableStyleId>
              </a:tblPr>
              <a:tblGrid>
                <a:gridCol w="2448864">
                  <a:extLst>
                    <a:ext uri="{9D8B030D-6E8A-4147-A177-3AD203B41FA5}">
                      <a16:colId xmlns="" xmlns:a16="http://schemas.microsoft.com/office/drawing/2014/main" val="1947934049"/>
                    </a:ext>
                  </a:extLst>
                </a:gridCol>
                <a:gridCol w="1280629">
                  <a:extLst>
                    <a:ext uri="{9D8B030D-6E8A-4147-A177-3AD203B41FA5}">
                      <a16:colId xmlns="" xmlns:a16="http://schemas.microsoft.com/office/drawing/2014/main" val="697194224"/>
                    </a:ext>
                  </a:extLst>
                </a:gridCol>
                <a:gridCol w="1143879">
                  <a:extLst>
                    <a:ext uri="{9D8B030D-6E8A-4147-A177-3AD203B41FA5}">
                      <a16:colId xmlns="" xmlns:a16="http://schemas.microsoft.com/office/drawing/2014/main" val="2734893886"/>
                    </a:ext>
                  </a:extLst>
                </a:gridCol>
                <a:gridCol w="1113092">
                  <a:extLst>
                    <a:ext uri="{9D8B030D-6E8A-4147-A177-3AD203B41FA5}">
                      <a16:colId xmlns="" xmlns:a16="http://schemas.microsoft.com/office/drawing/2014/main" val="1433253394"/>
                    </a:ext>
                  </a:extLst>
                </a:gridCol>
                <a:gridCol w="5338760">
                  <a:extLst>
                    <a:ext uri="{9D8B030D-6E8A-4147-A177-3AD203B41FA5}">
                      <a16:colId xmlns="" xmlns:a16="http://schemas.microsoft.com/office/drawing/2014/main" val="3376973031"/>
                    </a:ext>
                  </a:extLst>
                </a:gridCol>
              </a:tblGrid>
              <a:tr h="415947">
                <a:tc>
                  <a:txBody>
                    <a:bodyPr/>
                    <a:lstStyle/>
                    <a:p>
                      <a:pPr indent="0" algn="ctr"/>
                      <a:r>
                        <a:rPr lang="ru" sz="1400" b="1" dirty="0">
                          <a:solidFill>
                            <a:schemeClr val="tx1"/>
                          </a:solidFill>
                          <a:effectLst/>
                        </a:rPr>
                        <a:t>Органы</a:t>
                      </a:r>
                      <a:r>
                        <a:rPr lang="ru" sz="1400" b="1" baseline="0" dirty="0">
                          <a:solidFill>
                            <a:schemeClr val="tx1"/>
                          </a:solidFill>
                          <a:effectLst/>
                        </a:rPr>
                        <a:t> управления /</a:t>
                      </a:r>
                      <a:br>
                        <a:rPr lang="ru" sz="1400" b="1" baseline="0" dirty="0">
                          <a:solidFill>
                            <a:schemeClr val="tx1"/>
                          </a:solidFill>
                          <a:effectLst/>
                        </a:rPr>
                      </a:br>
                      <a:r>
                        <a:rPr lang="ru" sz="1400" b="1" baseline="0" dirty="0">
                          <a:solidFill>
                            <a:schemeClr val="tx1"/>
                          </a:solidFill>
                          <a:effectLst/>
                        </a:rPr>
                        <a:t> должностные лица</a:t>
                      </a:r>
                      <a:endParaRPr lang="ru" sz="1400" b="1" dirty="0">
                        <a:solidFill>
                          <a:schemeClr val="tx1"/>
                        </a:solidFill>
                        <a:effectLst/>
                        <a:latin typeface="+mn-lt"/>
                      </a:endParaRPr>
                    </a:p>
                  </a:txBody>
                  <a:tcPr marL="0" marR="0" marT="0" marB="0" anchor="ctr">
                    <a:solidFill>
                      <a:schemeClr val="tx2">
                        <a:lumMod val="20000"/>
                        <a:lumOff val="80000"/>
                      </a:schemeClr>
                    </a:solidFill>
                  </a:tcPr>
                </a:tc>
                <a:tc>
                  <a:txBody>
                    <a:bodyPr/>
                    <a:lstStyle/>
                    <a:p>
                      <a:pPr marL="0" indent="0" algn="ctr"/>
                      <a:r>
                        <a:rPr lang="ru-RU" sz="1600" b="1" dirty="0">
                          <a:solidFill>
                            <a:schemeClr val="tx1"/>
                          </a:solidFill>
                          <a:effectLst/>
                        </a:rPr>
                        <a:t>ОООЦВ</a:t>
                      </a:r>
                      <a:endParaRPr lang="en-US" sz="1600" b="1" dirty="0">
                        <a:solidFill>
                          <a:schemeClr val="tx1"/>
                        </a:solidFill>
                        <a:effectLst/>
                        <a:latin typeface="+mn-lt"/>
                      </a:endParaRPr>
                    </a:p>
                  </a:txBody>
                  <a:tcPr marL="0" marR="0" marT="0" marB="0" anchor="ctr">
                    <a:solidFill>
                      <a:schemeClr val="tx2">
                        <a:lumMod val="20000"/>
                        <a:lumOff val="80000"/>
                      </a:schemeClr>
                    </a:solidFill>
                  </a:tcPr>
                </a:tc>
                <a:tc>
                  <a:txBody>
                    <a:bodyPr/>
                    <a:lstStyle/>
                    <a:p>
                      <a:pPr marL="0" indent="85725" algn="ctr"/>
                      <a:r>
                        <a:rPr lang="ru-RU" sz="1600" b="1" dirty="0">
                          <a:solidFill>
                            <a:schemeClr val="tx1"/>
                          </a:solidFill>
                          <a:effectLst/>
                        </a:rPr>
                        <a:t>ЦД</a:t>
                      </a:r>
                      <a:endParaRPr lang="en-US" sz="1600" b="1" dirty="0">
                        <a:solidFill>
                          <a:schemeClr val="tx1"/>
                        </a:solidFill>
                        <a:effectLst/>
                        <a:latin typeface="+mn-lt"/>
                      </a:endParaRPr>
                    </a:p>
                  </a:txBody>
                  <a:tcPr marL="0" marR="0" marT="0" marB="0" anchor="ctr">
                    <a:solidFill>
                      <a:schemeClr val="tx2">
                        <a:lumMod val="20000"/>
                        <a:lumOff val="80000"/>
                      </a:schemeClr>
                    </a:solidFill>
                  </a:tcPr>
                </a:tc>
                <a:tc>
                  <a:txBody>
                    <a:bodyPr/>
                    <a:lstStyle/>
                    <a:p>
                      <a:pPr indent="0" algn="ctr">
                        <a:tabLst>
                          <a:tab pos="3316288" algn="l"/>
                          <a:tab pos="3589338" algn="l"/>
                        </a:tabLst>
                      </a:pPr>
                      <a:r>
                        <a:rPr lang="ru-RU" sz="1400" b="1" dirty="0">
                          <a:solidFill>
                            <a:schemeClr val="tx1"/>
                          </a:solidFill>
                          <a:effectLst/>
                        </a:rPr>
                        <a:t>ОИС</a:t>
                      </a:r>
                      <a:endParaRPr lang="en-US" sz="1400" b="1" dirty="0">
                        <a:solidFill>
                          <a:schemeClr val="tx1"/>
                        </a:solidFill>
                        <a:effectLst/>
                        <a:latin typeface="+mn-lt"/>
                      </a:endParaRPr>
                    </a:p>
                  </a:txBody>
                  <a:tcPr marL="0" marR="0" marT="0" marB="0" anchor="ctr">
                    <a:solidFill>
                      <a:schemeClr val="tx2">
                        <a:lumMod val="20000"/>
                        <a:lumOff val="80000"/>
                      </a:schemeClr>
                    </a:solidFill>
                  </a:tcPr>
                </a:tc>
                <a:tc>
                  <a:txBody>
                    <a:bodyPr/>
                    <a:lstStyle/>
                    <a:p>
                      <a:pPr indent="0" algn="ctr">
                        <a:tabLst>
                          <a:tab pos="3316288" algn="l"/>
                          <a:tab pos="3589338" algn="l"/>
                        </a:tabLst>
                      </a:pPr>
                      <a:r>
                        <a:rPr lang="ru-RU" sz="1400" b="1" dirty="0">
                          <a:solidFill>
                            <a:schemeClr val="tx1"/>
                          </a:solidFill>
                          <a:effectLst/>
                        </a:rPr>
                        <a:t>Примечание</a:t>
                      </a:r>
                      <a:endParaRPr lang="en-US" sz="1400" b="1" dirty="0">
                        <a:solidFill>
                          <a:schemeClr val="tx1"/>
                        </a:solidFill>
                        <a:effectLst/>
                        <a:latin typeface="+mn-lt"/>
                      </a:endParaRPr>
                    </a:p>
                  </a:txBody>
                  <a:tcPr marL="0" marR="0" marT="0" marB="0" anchor="ctr">
                    <a:solidFill>
                      <a:schemeClr val="tx2">
                        <a:lumMod val="20000"/>
                        <a:lumOff val="80000"/>
                      </a:schemeClr>
                    </a:solidFill>
                  </a:tcPr>
                </a:tc>
                <a:extLst>
                  <a:ext uri="{0D108BD9-81ED-4DB2-BD59-A6C34878D82A}">
                    <a16:rowId xmlns="" xmlns:a16="http://schemas.microsoft.com/office/drawing/2014/main" val="1530475637"/>
                  </a:ext>
                </a:extLst>
              </a:tr>
              <a:tr h="251930">
                <a:tc>
                  <a:txBody>
                    <a:bodyPr/>
                    <a:lstStyle/>
                    <a:p>
                      <a:pPr indent="0" algn="ctr"/>
                      <a:r>
                        <a:rPr lang="ru-RU" sz="1200" dirty="0"/>
                        <a:t>ЕИО</a:t>
                      </a:r>
                      <a:endParaRPr lang="ru-RU" sz="1200" dirty="0">
                        <a:latin typeface="+mn-lt"/>
                        <a:cs typeface="Arial" panose="020B0604020202020204" pitchFamily="34" charset="0"/>
                      </a:endParaRPr>
                    </a:p>
                  </a:txBody>
                  <a:tcPr marL="0" marR="0" marT="0" marB="0" anchor="ctr"/>
                </a:tc>
                <a:tc>
                  <a:txBody>
                    <a:bodyPr/>
                    <a:lstStyle/>
                    <a:p>
                      <a:pPr marL="0" marR="0" indent="0" algn="ctr" defTabSz="71755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3917882742"/>
                  </a:ext>
                </a:extLst>
              </a:tr>
              <a:tr h="300067">
                <a:tc>
                  <a:txBody>
                    <a:bodyPr/>
                    <a:lstStyle/>
                    <a:p>
                      <a:pPr indent="0" algn="ctr"/>
                      <a:r>
                        <a:rPr lang="ru-RU" sz="1200" dirty="0"/>
                        <a:t>Члены </a:t>
                      </a:r>
                      <a:r>
                        <a:rPr lang="ru-RU" sz="1200" dirty="0" smtClean="0"/>
                        <a:t>КИО* </a:t>
                      </a:r>
                      <a:r>
                        <a:rPr lang="ru-RU" sz="1200" dirty="0"/>
                        <a:t>(при наличии)</a:t>
                      </a:r>
                      <a:endParaRPr lang="ru" sz="1200" i="1" dirty="0">
                        <a:latin typeface="+mn-lt"/>
                        <a:cs typeface="Arial" panose="020B0604020202020204" pitchFamily="34"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FD0000"/>
                          </a:solidFill>
                        </a:rPr>
                        <a:t>X</a:t>
                      </a:r>
                      <a:endParaRPr lang="ru" sz="1200" b="1" dirty="0">
                        <a:solidFill>
                          <a:srgbClr val="FD000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2190654910"/>
                  </a:ext>
                </a:extLst>
              </a:tr>
              <a:tr h="362536">
                <a:tc>
                  <a:txBody>
                    <a:bodyPr/>
                    <a:lstStyle/>
                    <a:p>
                      <a:pPr indent="0" algn="ctr"/>
                      <a:r>
                        <a:rPr lang="ru" sz="1200" dirty="0"/>
                        <a:t>Члены совета директоров </a:t>
                      </a:r>
                      <a:r>
                        <a:rPr lang="ru" sz="1200" dirty="0" smtClean="0"/>
                        <a:t/>
                      </a:r>
                      <a:br>
                        <a:rPr lang="ru" sz="1200" dirty="0" smtClean="0"/>
                      </a:br>
                      <a:r>
                        <a:rPr lang="ru" sz="1200" baseline="0" dirty="0" smtClean="0"/>
                        <a:t>(</a:t>
                      </a:r>
                      <a:r>
                        <a:rPr lang="ru" sz="1200" baseline="0" dirty="0"/>
                        <a:t>при наличии)</a:t>
                      </a:r>
                      <a:endParaRPr lang="ru" sz="1200" i="1" dirty="0">
                        <a:latin typeface="+mn-lt"/>
                        <a:cs typeface="Arial" panose="020B0604020202020204" pitchFamily="34"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FD0000"/>
                          </a:solidFill>
                        </a:rPr>
                        <a:t>X</a:t>
                      </a:r>
                      <a:endParaRPr lang="ru" sz="1200" b="1" dirty="0">
                        <a:solidFill>
                          <a:srgbClr val="FD000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3692265085"/>
                  </a:ext>
                </a:extLst>
              </a:tr>
              <a:tr h="430938">
                <a:tc>
                  <a:txBody>
                    <a:bodyPr/>
                    <a:lstStyle/>
                    <a:p>
                      <a:pPr indent="0" algn="ctr">
                        <a:lnSpc>
                          <a:spcPct val="105000"/>
                        </a:lnSpc>
                      </a:pPr>
                      <a:r>
                        <a:rPr lang="ru" sz="1200" dirty="0" smtClean="0"/>
                        <a:t>Контролер</a:t>
                      </a:r>
                      <a:r>
                        <a:rPr lang="ru" sz="1200" baseline="0" dirty="0"/>
                        <a:t> </a:t>
                      </a:r>
                      <a:r>
                        <a:rPr lang="ru" sz="1200" baseline="0" dirty="0" smtClean="0"/>
                        <a:t>(руководитель </a:t>
                      </a:r>
                      <a:r>
                        <a:rPr lang="ru" sz="1200" baseline="0" dirty="0"/>
                        <a:t>СВК)</a:t>
                      </a:r>
                      <a:endParaRPr lang="ru" sz="1200" dirty="0">
                        <a:latin typeface="+mn-lt"/>
                        <a:cs typeface="Arial" panose="020B0604020202020204" pitchFamily="34" charset="0"/>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b="1" dirty="0">
                          <a:solidFill>
                            <a:schemeClr val="accent1">
                              <a:lumMod val="50000"/>
                            </a:schemeClr>
                          </a:solidFill>
                        </a:rPr>
                        <a:t>В отношении КО документы </a:t>
                      </a:r>
                      <a:r>
                        <a:rPr lang="ru-RU" sz="1200" b="1" dirty="0" smtClean="0">
                          <a:solidFill>
                            <a:schemeClr val="accent1">
                              <a:lumMod val="50000"/>
                            </a:schemeClr>
                          </a:solidFill>
                        </a:rPr>
                        <a:t>только</a:t>
                      </a:r>
                      <a:r>
                        <a:rPr lang="ru-RU" sz="1200" b="1" baseline="0" dirty="0" smtClean="0">
                          <a:solidFill>
                            <a:schemeClr val="accent1">
                              <a:lumMod val="50000"/>
                            </a:schemeClr>
                          </a:solidFill>
                        </a:rPr>
                        <a:t> </a:t>
                      </a:r>
                      <a:r>
                        <a:rPr lang="ru-RU" sz="1200" b="1" dirty="0" smtClean="0">
                          <a:solidFill>
                            <a:schemeClr val="accent1">
                              <a:lumMod val="50000"/>
                            </a:schemeClr>
                          </a:solidFill>
                        </a:rPr>
                        <a:t>в отношении:</a:t>
                      </a:r>
                    </a:p>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dirty="0" smtClean="0"/>
                        <a:t>руководителя</a:t>
                      </a:r>
                      <a:r>
                        <a:rPr lang="ru-RU" sz="1200" baseline="0" dirty="0" smtClean="0"/>
                        <a:t> </a:t>
                      </a:r>
                      <a:r>
                        <a:rPr lang="ru-RU" sz="1200" dirty="0" smtClean="0"/>
                        <a:t>СВК исключительно </a:t>
                      </a:r>
                      <a:r>
                        <a:rPr lang="ru-RU" sz="1200" dirty="0"/>
                        <a:t>по деятельности </a:t>
                      </a:r>
                      <a:r>
                        <a:rPr lang="ru-RU" sz="1200" dirty="0" smtClean="0"/>
                        <a:t>ОООЦВ/ЦД/ОИС </a:t>
                      </a:r>
                      <a:br>
                        <a:rPr lang="ru-RU" sz="1200" dirty="0" smtClean="0"/>
                      </a:br>
                      <a:r>
                        <a:rPr lang="ru-RU" sz="1200" i="0" dirty="0" smtClean="0">
                          <a:ea typeface="Calibri" panose="020F0502020204030204" pitchFamily="34" charset="0"/>
                          <a:cs typeface="Times New Roman" panose="02020603050405020304" pitchFamily="18" charset="0"/>
                        </a:rPr>
                        <a:t>либо</a:t>
                      </a:r>
                      <a:r>
                        <a:rPr lang="ru-RU" sz="1200" i="0" baseline="0" dirty="0" smtClean="0">
                          <a:ea typeface="Calibri" panose="020F0502020204030204" pitchFamily="34" charset="0"/>
                          <a:cs typeface="Times New Roman" panose="02020603050405020304" pitchFamily="18" charset="0"/>
                        </a:rPr>
                        <a:t> документ, подтверждающий возложение </a:t>
                      </a:r>
                      <a:br>
                        <a:rPr lang="ru-RU" sz="1200" i="0" baseline="0" dirty="0" smtClean="0">
                          <a:ea typeface="Calibri" panose="020F0502020204030204" pitchFamily="34" charset="0"/>
                          <a:cs typeface="Times New Roman" panose="02020603050405020304" pitchFamily="18" charset="0"/>
                        </a:rPr>
                      </a:br>
                      <a:r>
                        <a:rPr lang="ru-RU" sz="1200" i="0" baseline="0" dirty="0" smtClean="0">
                          <a:ea typeface="Calibri" panose="020F0502020204030204" pitchFamily="34" charset="0"/>
                          <a:cs typeface="Times New Roman" panose="02020603050405020304" pitchFamily="18" charset="0"/>
                        </a:rPr>
                        <a:t>функций на </a:t>
                      </a:r>
                      <a:r>
                        <a:rPr lang="ru-RU" sz="1200" i="0" dirty="0" smtClean="0">
                          <a:ea typeface="Calibri" panose="020F0502020204030204" pitchFamily="34" charset="0"/>
                          <a:cs typeface="Times New Roman" panose="02020603050405020304" pitchFamily="18" charset="0"/>
                        </a:rPr>
                        <a:t>руководителя СВК КО</a:t>
                      </a:r>
                      <a:endParaRPr lang="ru-RU" sz="1200" dirty="0" smtClean="0"/>
                    </a:p>
                  </a:txBody>
                  <a:tcPr marL="0" marR="0" marT="0" marB="0" anchor="ctr"/>
                </a:tc>
                <a:extLst>
                  <a:ext uri="{0D108BD9-81ED-4DB2-BD59-A6C34878D82A}">
                    <a16:rowId xmlns="" xmlns:a16="http://schemas.microsoft.com/office/drawing/2014/main" val="2058104303"/>
                  </a:ext>
                </a:extLst>
              </a:tr>
              <a:tr h="548593">
                <a:tc>
                  <a:txBody>
                    <a:bodyPr/>
                    <a:lstStyle/>
                    <a:p>
                      <a:pPr indent="0" algn="ctr" defTabSz="925513">
                        <a:lnSpc>
                          <a:spcPct val="105000"/>
                        </a:lnSpc>
                      </a:pPr>
                      <a:r>
                        <a:rPr lang="ru-RU" sz="1200" dirty="0"/>
                        <a:t>Должностное лицо, ответственное за организацию</a:t>
                      </a:r>
                      <a:r>
                        <a:rPr lang="ru-RU" sz="1200" baseline="0" dirty="0"/>
                        <a:t> управления рисками</a:t>
                      </a:r>
                      <a:r>
                        <a:rPr lang="ru-RU" sz="1200" dirty="0"/>
                        <a:t> (руководитель СУР)</a:t>
                      </a:r>
                      <a:endParaRPr lang="ru" sz="1200" dirty="0">
                        <a:latin typeface="+mn-lt"/>
                        <a:cs typeface="Arial" panose="020B0604020202020204" pitchFamily="34" charset="0"/>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3681443119"/>
                  </a:ext>
                </a:extLst>
              </a:tr>
              <a:tr h="735769">
                <a:tc>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ru-RU" sz="1200" dirty="0"/>
                        <a:t>Специальное должностное лицо, ответственное за реализацию правил внутреннего контроля </a:t>
                      </a:r>
                    </a:p>
                    <a:p>
                      <a:pPr marL="0" marR="0" indent="0" algn="ctr" defTabSz="914400" rtl="0" eaLnBrk="1" fontAlgn="auto" latinLnBrk="0" hangingPunct="1">
                        <a:lnSpc>
                          <a:spcPct val="105000"/>
                        </a:lnSpc>
                        <a:spcBef>
                          <a:spcPts val="0"/>
                        </a:spcBef>
                        <a:spcAft>
                          <a:spcPts val="0"/>
                        </a:spcAft>
                        <a:buClrTx/>
                        <a:buSzTx/>
                        <a:buFontTx/>
                        <a:buNone/>
                        <a:tabLst/>
                        <a:defRPr/>
                      </a:pPr>
                      <a:r>
                        <a:rPr lang="ru-RU" sz="1200" dirty="0"/>
                        <a:t>в целях ПОД/ФТ</a:t>
                      </a:r>
                      <a:endParaRPr lang="ru-RU" sz="1200" dirty="0">
                        <a:latin typeface="+mn-lt"/>
                        <a:cs typeface="Arial" panose="020B0604020202020204" pitchFamily="34" charset="0"/>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algn="ctr">
                        <a:spcAft>
                          <a:spcPts val="600"/>
                        </a:spcAft>
                        <a:tabLst>
                          <a:tab pos="4306888" algn="l"/>
                        </a:tabLst>
                      </a:pPr>
                      <a:endParaRPr lang="ru" sz="1200" u="none" dirty="0">
                        <a:solidFill>
                          <a:schemeClr val="tx1"/>
                        </a:solidFill>
                        <a:latin typeface="+mn-lt"/>
                      </a:endParaRPr>
                    </a:p>
                  </a:txBody>
                  <a:tcPr marL="0" marR="0" marT="0" marB="0" anchor="ctr"/>
                </a:tc>
                <a:extLst>
                  <a:ext uri="{0D108BD9-81ED-4DB2-BD59-A6C34878D82A}">
                    <a16:rowId xmlns="" xmlns:a16="http://schemas.microsoft.com/office/drawing/2014/main" val="1688998697"/>
                  </a:ext>
                </a:extLst>
              </a:tr>
              <a:tr h="713053">
                <a:tc>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ru" sz="1200" dirty="0"/>
                        <a:t>В</a:t>
                      </a:r>
                      <a:r>
                        <a:rPr lang="ru-RU" sz="1200" dirty="0"/>
                        <a:t>нутренний</a:t>
                      </a:r>
                      <a:r>
                        <a:rPr lang="ru-RU" sz="1200" baseline="0" dirty="0"/>
                        <a:t> </a:t>
                      </a:r>
                      <a:r>
                        <a:rPr lang="ru-RU" sz="1200" dirty="0"/>
                        <a:t>аудитор (руководитель СВА) </a:t>
                      </a:r>
                      <a:br>
                        <a:rPr lang="ru-RU" sz="1200" dirty="0"/>
                      </a:br>
                      <a:r>
                        <a:rPr lang="ru-RU" sz="1200" dirty="0"/>
                        <a:t>(при наличии)</a:t>
                      </a:r>
                      <a:endParaRPr lang="ru" sz="1200" dirty="0">
                        <a:latin typeface="+mn-lt"/>
                        <a:cs typeface="Arial" panose="020B0604020202020204" pitchFamily="34"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FD0000"/>
                          </a:solidFill>
                        </a:rPr>
                        <a:t>X</a:t>
                      </a:r>
                      <a:endParaRPr lang="ru" sz="1200" b="1" dirty="0">
                        <a:solidFill>
                          <a:srgbClr val="FD000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b="0" i="0" kern="1200" dirty="0" smtClean="0">
                          <a:solidFill>
                            <a:schemeClr val="tx1"/>
                          </a:solidFill>
                          <a:latin typeface="+mn-lt"/>
                          <a:ea typeface="+mn-ea"/>
                          <a:cs typeface="+mn-cs"/>
                        </a:rPr>
                        <a:t>ЦД/ОИС</a:t>
                      </a:r>
                      <a:r>
                        <a:rPr lang="ru-RU" sz="1200" b="0" i="0" kern="1200" baseline="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обязан назначить внутреннего аудитора</a:t>
                      </a:r>
                      <a:r>
                        <a:rPr lang="ru-RU" sz="1200" b="0" i="0" kern="1200" baseline="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или сформировать отдельное структурное подразделение (СВА) и назначить его руководителя (в случае, если предусмотрено требованиями к системе внутреннего контроля ЦД/ОИС)</a:t>
                      </a:r>
                    </a:p>
                  </a:txBody>
                  <a:tcPr marL="0" marR="0" marT="0" marB="0" anchor="ctr"/>
                </a:tc>
                <a:extLst>
                  <a:ext uri="{0D108BD9-81ED-4DB2-BD59-A6C34878D82A}">
                    <a16:rowId xmlns="" xmlns:a16="http://schemas.microsoft.com/office/drawing/2014/main" val="2519285547"/>
                  </a:ext>
                </a:extLst>
              </a:tr>
              <a:tr h="787329">
                <a:tc>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ru-RU" sz="1200" kern="1200" dirty="0">
                          <a:solidFill>
                            <a:schemeClr val="tx1"/>
                          </a:solidFill>
                        </a:rPr>
                        <a:t>Лицо, осуществляющее функции заместителя ЕИО, на которого возложены полномочия </a:t>
                      </a:r>
                      <a:r>
                        <a:rPr lang="ru-RU" sz="1200" kern="1200" dirty="0" smtClean="0">
                          <a:solidFill>
                            <a:schemeClr val="tx1"/>
                          </a:solidFill>
                        </a:rPr>
                        <a:t/>
                      </a:r>
                      <a:br>
                        <a:rPr lang="ru-RU" sz="1200" kern="1200" dirty="0" smtClean="0">
                          <a:solidFill>
                            <a:schemeClr val="tx1"/>
                          </a:solidFill>
                        </a:rPr>
                      </a:br>
                      <a:r>
                        <a:rPr lang="ru-RU" sz="1200" kern="1200" dirty="0" smtClean="0">
                          <a:solidFill>
                            <a:schemeClr val="tx1"/>
                          </a:solidFill>
                        </a:rPr>
                        <a:t>по </a:t>
                      </a:r>
                      <a:r>
                        <a:rPr lang="ru-RU" sz="1200" kern="1200" dirty="0">
                          <a:solidFill>
                            <a:schemeClr val="tx1"/>
                          </a:solidFill>
                        </a:rPr>
                        <a:t>обеспечению ИБ</a:t>
                      </a:r>
                      <a:endParaRPr lang="ru-RU" sz="1200" kern="1200" dirty="0">
                        <a:solidFill>
                          <a:schemeClr val="tx1"/>
                        </a:solidFill>
                        <a:latin typeface="+mn-lt"/>
                        <a:ea typeface="+mn-ea"/>
                        <a:cs typeface="Arial" panose="020B0604020202020204" pitchFamily="34"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FD0000"/>
                          </a:solidFill>
                        </a:rPr>
                        <a:t>X</a:t>
                      </a:r>
                      <a:endParaRPr lang="ru" sz="1200" b="1" dirty="0">
                        <a:solidFill>
                          <a:srgbClr val="FD0000"/>
                        </a:solidFill>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 sz="1200" b="1" dirty="0">
                          <a:solidFill>
                            <a:srgbClr val="00AE50"/>
                          </a:solidFill>
                        </a:rPr>
                        <a:t>✓</a:t>
                      </a:r>
                      <a:endParaRPr lang="ru" sz="1200" b="1" dirty="0">
                        <a:solidFill>
                          <a:srgbClr val="00AE50"/>
                        </a:solidFill>
                        <a:latin typeface="+mn-lt"/>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 sz="1200" b="1" dirty="0" smtClean="0">
                          <a:solidFill>
                            <a:srgbClr val="FD0000"/>
                          </a:solidFill>
                        </a:rPr>
                        <a:t>X</a:t>
                      </a:r>
                      <a:endParaRPr lang="ru" sz="1200" b="1" dirty="0">
                        <a:solidFill>
                          <a:srgbClr val="FD0000"/>
                        </a:solidFill>
                        <a:latin typeface="+mn-lt"/>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b="1" i="1" kern="1200" dirty="0" smtClean="0">
                          <a:solidFill>
                            <a:schemeClr val="accent1">
                              <a:lumMod val="50000"/>
                            </a:schemeClr>
                          </a:solidFill>
                          <a:latin typeface="+mn-lt"/>
                          <a:ea typeface="+mn-ea"/>
                          <a:cs typeface="+mn-cs"/>
                        </a:rPr>
                        <a:t>В отношении КО </a:t>
                      </a:r>
                      <a:r>
                        <a:rPr lang="ru-RU" sz="1200" b="1" i="1" dirty="0" smtClean="0">
                          <a:solidFill>
                            <a:schemeClr val="accent1">
                              <a:lumMod val="50000"/>
                            </a:schemeClr>
                          </a:solidFill>
                        </a:rPr>
                        <a:t>документы только в отношении:</a:t>
                      </a:r>
                    </a:p>
                    <a:p>
                      <a:pPr marL="0" marR="0" lvl="0" indent="0" algn="ctr" defTabSz="914400" rtl="0" eaLnBrk="1" fontAlgn="auto" latinLnBrk="0" hangingPunct="1">
                        <a:lnSpc>
                          <a:spcPct val="100000"/>
                        </a:lnSpc>
                        <a:spcBef>
                          <a:spcPts val="0"/>
                        </a:spcBef>
                        <a:spcAft>
                          <a:spcPts val="600"/>
                        </a:spcAft>
                        <a:buClrTx/>
                        <a:buSzTx/>
                        <a:buFontTx/>
                        <a:buNone/>
                        <a:tabLst>
                          <a:tab pos="4306888" algn="l"/>
                        </a:tabLst>
                        <a:defRPr/>
                      </a:pPr>
                      <a:r>
                        <a:rPr lang="ru-RU" sz="1200" kern="1200" dirty="0" smtClean="0">
                          <a:solidFill>
                            <a:schemeClr val="tx1"/>
                          </a:solidFill>
                          <a:latin typeface="+mn-lt"/>
                          <a:ea typeface="+mn-ea"/>
                          <a:cs typeface="Arial" panose="020B0604020202020204" pitchFamily="34" charset="0"/>
                        </a:rPr>
                        <a:t>лица, осуществляющего функции зам. ЕИО, на которого возложены полномочия по обеспечению</a:t>
                      </a:r>
                      <a:r>
                        <a:rPr lang="ru-RU" sz="1200" kern="1200" baseline="0" dirty="0" smtClean="0">
                          <a:solidFill>
                            <a:schemeClr val="tx1"/>
                          </a:solidFill>
                          <a:latin typeface="+mn-lt"/>
                          <a:ea typeface="+mn-ea"/>
                          <a:cs typeface="Arial" panose="020B0604020202020204" pitchFamily="34" charset="0"/>
                        </a:rPr>
                        <a:t> </a:t>
                      </a:r>
                      <a:r>
                        <a:rPr lang="ru-RU" sz="1200" kern="1200" dirty="0" smtClean="0">
                          <a:solidFill>
                            <a:schemeClr val="tx1"/>
                          </a:solidFill>
                          <a:latin typeface="+mn-lt"/>
                          <a:ea typeface="+mn-ea"/>
                          <a:cs typeface="Arial" panose="020B0604020202020204" pitchFamily="34" charset="0"/>
                        </a:rPr>
                        <a:t>ИБ, исключительно </a:t>
                      </a:r>
                      <a:r>
                        <a:rPr lang="ru-RU" sz="1200" i="0" dirty="0" smtClean="0"/>
                        <a:t>по деятельности</a:t>
                      </a:r>
                      <a:r>
                        <a:rPr lang="ru-RU" sz="1200" i="0" baseline="0" dirty="0" smtClean="0"/>
                        <a:t> ЦД</a:t>
                      </a:r>
                      <a:endParaRPr lang="ru-RU" sz="1200" kern="1200" dirty="0" smtClean="0">
                        <a:solidFill>
                          <a:schemeClr val="tx1"/>
                        </a:solidFill>
                        <a:latin typeface="+mn-lt"/>
                        <a:ea typeface="+mn-ea"/>
                        <a:cs typeface="Arial" panose="020B0604020202020204" pitchFamily="34" charset="0"/>
                      </a:endParaRPr>
                    </a:p>
                  </a:txBody>
                  <a:tcPr marL="0" marR="0" marT="0" marB="0" anchor="ctr"/>
                </a:tc>
                <a:extLst>
                  <a:ext uri="{0D108BD9-81ED-4DB2-BD59-A6C34878D82A}">
                    <a16:rowId xmlns="" xmlns:a16="http://schemas.microsoft.com/office/drawing/2014/main" val="2067863156"/>
                  </a:ext>
                </a:extLst>
              </a:tr>
            </a:tbl>
          </a:graphicData>
        </a:graphic>
      </p:graphicFrame>
      <p:grpSp>
        <p:nvGrpSpPr>
          <p:cNvPr id="2" name="Группа 1"/>
          <p:cNvGrpSpPr/>
          <p:nvPr/>
        </p:nvGrpSpPr>
        <p:grpSpPr>
          <a:xfrm>
            <a:off x="433386" y="1285222"/>
            <a:ext cx="279902" cy="253303"/>
            <a:chOff x="342398" y="1167855"/>
            <a:chExt cx="403002" cy="364705"/>
          </a:xfrm>
        </p:grpSpPr>
        <p:sp>
          <p:nvSpPr>
            <p:cNvPr id="10" name="Овал 9"/>
            <p:cNvSpPr/>
            <p:nvPr/>
          </p:nvSpPr>
          <p:spPr>
            <a:xfrm>
              <a:off x="342398" y="1167855"/>
              <a:ext cx="403002" cy="364705"/>
            </a:xfrm>
            <a:prstGeom prst="ellipse">
              <a:avLst/>
            </a:prstGeom>
            <a:gradFill flip="none" rotWithShape="1">
              <a:gsLst>
                <a:gs pos="77000">
                  <a:srgbClr val="2F9DBF"/>
                </a:gs>
                <a:gs pos="14000">
                  <a:srgbClr val="6688B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2" name="Graphic 1813">
              <a:extLst>
                <a:ext uri="{FF2B5EF4-FFF2-40B4-BE49-F238E27FC236}">
                  <a16:creationId xmlns="" xmlns:a16="http://schemas.microsoft.com/office/drawing/2014/main" id="{681AD7C0-7886-18B4-BD09-73ABCEAA1C4A}"/>
                </a:ext>
              </a:extLst>
            </p:cNvPr>
            <p:cNvPicPr>
              <a:picLocks noChangeAspect="1"/>
            </p:cNvPicPr>
            <p:nvPr/>
          </p:nvPicPr>
          <p:blipFill>
            <a:blip r:embed="rId2">
              <a:extLst>
                <a:ext uri="{96DAC541-7B7A-43D3-8B79-37D633B846F1}">
                  <asvg:svgBlip xmlns="" xmlns:asvg="http://schemas.microsoft.com/office/drawing/2016/SVG/main" r:embed="rId11"/>
                </a:ext>
              </a:extLst>
            </a:blip>
            <a:stretch>
              <a:fillRect/>
            </a:stretch>
          </p:blipFill>
          <p:spPr>
            <a:xfrm>
              <a:off x="404772" y="1175203"/>
              <a:ext cx="278253" cy="278253"/>
            </a:xfrm>
            <a:prstGeom prst="rect">
              <a:avLst/>
            </a:prstGeom>
          </p:spPr>
        </p:pic>
      </p:grpSp>
      <p:sp>
        <p:nvSpPr>
          <p:cNvPr id="8" name="TextBox 7"/>
          <p:cNvSpPr txBox="1"/>
          <p:nvPr/>
        </p:nvSpPr>
        <p:spPr>
          <a:xfrm>
            <a:off x="404772" y="6581617"/>
            <a:ext cx="9995480" cy="246221"/>
          </a:xfrm>
          <a:prstGeom prst="rect">
            <a:avLst/>
          </a:prstGeom>
          <a:noFill/>
        </p:spPr>
        <p:txBody>
          <a:bodyPr wrap="square" rtlCol="0">
            <a:spAutoFit/>
          </a:bodyPr>
          <a:lstStyle/>
          <a:p>
            <a:pPr lvl="0">
              <a:defRPr/>
            </a:pPr>
            <a:r>
              <a:rPr lang="ru-RU" sz="1000" kern="0" spc="-30" dirty="0" smtClean="0">
                <a:solidFill>
                  <a:sysClr val="windowText" lastClr="000000"/>
                </a:solidFill>
                <a:latin typeface="Arial" panose="020B0604020202020204" pitchFamily="34" charset="0"/>
                <a:ea typeface="Calibri" panose="020F0502020204030204" pitchFamily="34" charset="0"/>
                <a:cs typeface="Arial" panose="020B0604020202020204" pitchFamily="34" charset="0"/>
              </a:rPr>
              <a:t>* Члены </a:t>
            </a:r>
            <a:r>
              <a:rPr lang="ru-RU" sz="1000" kern="0" spc="-3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коллегиального исполнительного органа </a:t>
            </a:r>
            <a:endParaRPr lang="ru-RU" sz="1000" kern="0" dirty="0">
              <a:solidFill>
                <a:sysClr val="windowText" lastClr="000000"/>
              </a:solidFill>
              <a:latin typeface="Arial" panose="020B0604020202020204" pitchFamily="34" charset="0"/>
              <a:cs typeface="Arial" panose="020B0604020202020204" pitchFamily="34" charset="0"/>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18</a:t>
            </a:fld>
            <a:endParaRPr lang="ru-RU" dirty="0"/>
          </a:p>
        </p:txBody>
      </p:sp>
      <p:sp>
        <p:nvSpPr>
          <p:cNvPr id="11"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
        <p:nvSpPr>
          <p:cNvPr id="14" name="Заголовок 1">
            <a:extLst>
              <a:ext uri="{FF2B5EF4-FFF2-40B4-BE49-F238E27FC236}">
                <a16:creationId xmlns="" xmlns:a16="http://schemas.microsoft.com/office/drawing/2014/main" id="{B3149B26-724C-43CF-8642-239C59F66311}"/>
              </a:ext>
            </a:extLst>
          </p:cNvPr>
          <p:cNvSpPr txBox="1">
            <a:spLocks/>
          </p:cNvSpPr>
          <p:nvPr/>
        </p:nvSpPr>
        <p:spPr>
          <a:xfrm>
            <a:off x="433386" y="1039400"/>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Основные требования в рамках </a:t>
            </a:r>
            <a:r>
              <a:rPr lang="ru-RU" sz="1800" b="1" spc="-30" dirty="0" smtClean="0">
                <a:solidFill>
                  <a:schemeClr val="accent1">
                    <a:lumMod val="75000"/>
                  </a:schemeClr>
                </a:solidFill>
              </a:rPr>
              <a:t>допуска (3/3):</a:t>
            </a:r>
            <a:r>
              <a:rPr lang="ru-RU" sz="1800" b="1" spc="-30" dirty="0">
                <a:solidFill>
                  <a:schemeClr val="accent1">
                    <a:lumMod val="75000"/>
                  </a:schemeClr>
                </a:solidFill>
              </a:rPr>
              <a:t/>
            </a:r>
            <a:br>
              <a:rPr lang="ru-RU" sz="1800" b="1" spc="-30" dirty="0">
                <a:solidFill>
                  <a:schemeClr val="accent1">
                    <a:lumMod val="75000"/>
                  </a:schemeClr>
                </a:solidFill>
              </a:rPr>
            </a:br>
            <a:endParaRPr lang="ru-RU" sz="1800" b="1" spc="-30" dirty="0">
              <a:solidFill>
                <a:schemeClr val="accent1">
                  <a:lumMod val="75000"/>
                </a:schemeClr>
              </a:solidFill>
            </a:endParaRPr>
          </a:p>
        </p:txBody>
      </p:sp>
    </p:spTree>
    <p:extLst>
      <p:ext uri="{BB962C8B-B14F-4D97-AF65-F5344CB8AC3E}">
        <p14:creationId xmlns:p14="http://schemas.microsoft.com/office/powerpoint/2010/main" val="9643696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325582" y="1843406"/>
            <a:ext cx="7424623" cy="307777"/>
          </a:xfrm>
          <a:prstGeom prst="rect">
            <a:avLst/>
          </a:prstGeom>
        </p:spPr>
        <p:txBody>
          <a:bodyPr wrap="square">
            <a:spAutoFit/>
          </a:bodyPr>
          <a:lstStyle/>
          <a:p>
            <a:pPr algn="just">
              <a:spcAft>
                <a:spcPts val="1200"/>
              </a:spcAft>
            </a:pPr>
            <a:r>
              <a:rPr lang="ru-RU" sz="1400" b="1" dirty="0" smtClean="0">
                <a:ea typeface="Calibri" panose="020F0502020204030204" pitchFamily="34" charset="0"/>
                <a:cs typeface="Times New Roman" panose="02020603050405020304" pitchFamily="18" charset="0"/>
              </a:rPr>
              <a:t>1.</a:t>
            </a:r>
            <a:r>
              <a:rPr lang="ru-RU" sz="1400" b="1" dirty="0">
                <a:ea typeface="Calibri" panose="020F0502020204030204" pitchFamily="34" charset="0"/>
                <a:cs typeface="Times New Roman" panose="02020603050405020304" pitchFamily="18" charset="0"/>
              </a:rPr>
              <a:t> Заявление о внесении сведений в реестр ОООЦВ/ЦД/ОИС:</a:t>
            </a:r>
          </a:p>
        </p:txBody>
      </p:sp>
      <p:sp>
        <p:nvSpPr>
          <p:cNvPr id="37" name="Text 6">
            <a:extLst>
              <a:ext uri="{FF2B5EF4-FFF2-40B4-BE49-F238E27FC236}">
                <a16:creationId xmlns="" xmlns:a16="http://schemas.microsoft.com/office/drawing/2014/main" id="{1E6D0280-AD62-D3B7-42E9-C70FB956BD1F}"/>
              </a:ext>
            </a:extLst>
          </p:cNvPr>
          <p:cNvSpPr/>
          <p:nvPr/>
        </p:nvSpPr>
        <p:spPr>
          <a:xfrm>
            <a:off x="284394" y="2305169"/>
            <a:ext cx="7742006" cy="1949331"/>
          </a:xfrm>
          <a:prstGeom prst="rect">
            <a:avLst/>
          </a:prstGeom>
          <a:solidFill>
            <a:schemeClr val="bg2">
              <a:lumMod val="20000"/>
              <a:lumOff val="80000"/>
            </a:schemeClr>
          </a:solidFill>
          <a:ln w="12700">
            <a:solidFill>
              <a:srgbClr val="487AA6"/>
            </a:solidFill>
          </a:ln>
        </p:spPr>
        <p:txBody>
          <a:bodyPr wrap="square" lIns="0" tIns="0" rIns="0" bIns="0" rtlCol="0" anchor="t">
            <a:noAutofit/>
          </a:bodyPr>
          <a:lstStyle/>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полное и сокращенное (при наличии) фирменные наименования на русском языке;</a:t>
            </a:r>
          </a:p>
          <a:p>
            <a:pPr marL="285750" indent="-196850">
              <a:lnSpc>
                <a:spcPct val="127000"/>
              </a:lnSpc>
              <a:buFont typeface="Arial" panose="020B0604020202020204" pitchFamily="34" charset="0"/>
              <a:buChar char="−"/>
            </a:pPr>
            <a:r>
              <a:rPr lang="ru-RU" sz="1100" dirty="0" smtClean="0">
                <a:solidFill>
                  <a:srgbClr val="475569"/>
                </a:solidFill>
                <a:latin typeface="Arial" pitchFamily="34" charset="0"/>
                <a:cs typeface="Arial" pitchFamily="34" charset="-120"/>
              </a:rPr>
              <a:t>ОГРН, ИНН</a:t>
            </a:r>
            <a:r>
              <a:rPr lang="ru-RU" sz="1100" dirty="0">
                <a:solidFill>
                  <a:srgbClr val="475569"/>
                </a:solidFill>
                <a:latin typeface="Arial" pitchFamily="34" charset="0"/>
                <a:cs typeface="Arial" pitchFamily="34" charset="-120"/>
              </a:rPr>
              <a:t>;</a:t>
            </a:r>
          </a:p>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адрес в пределах места нахождения, указанный в ЕГРЮЛ;</a:t>
            </a:r>
          </a:p>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адрес, по которому планируется осуществление деятельности ОООЦВ/ЦД/ОИС;</a:t>
            </a:r>
          </a:p>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адрес официального сайта </a:t>
            </a:r>
            <a:r>
              <a:rPr lang="ru-RU" sz="1100" dirty="0" smtClean="0">
                <a:solidFill>
                  <a:srgbClr val="475569"/>
                </a:solidFill>
                <a:latin typeface="Arial" pitchFamily="34" charset="0"/>
                <a:cs typeface="Arial" pitchFamily="34" charset="-120"/>
              </a:rPr>
              <a:t>в </a:t>
            </a:r>
            <a:r>
              <a:rPr lang="ru-RU" sz="1100" dirty="0">
                <a:solidFill>
                  <a:srgbClr val="475569"/>
                </a:solidFill>
                <a:latin typeface="Arial" pitchFamily="34" charset="0"/>
                <a:cs typeface="Arial" pitchFamily="34" charset="-120"/>
              </a:rPr>
              <a:t>сети «Интернет»;</a:t>
            </a:r>
          </a:p>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номер </a:t>
            </a:r>
            <a:r>
              <a:rPr lang="ru-RU" sz="1100" dirty="0" smtClean="0">
                <a:solidFill>
                  <a:srgbClr val="475569"/>
                </a:solidFill>
                <a:latin typeface="Arial" pitchFamily="34" charset="0"/>
                <a:cs typeface="Arial" pitchFamily="34" charset="-120"/>
              </a:rPr>
              <a:t>телефона, адрес </a:t>
            </a:r>
            <a:r>
              <a:rPr lang="ru-RU" sz="1100" dirty="0">
                <a:solidFill>
                  <a:srgbClr val="475569"/>
                </a:solidFill>
                <a:latin typeface="Arial" pitchFamily="34" charset="0"/>
                <a:cs typeface="Arial" pitchFamily="34" charset="-120"/>
              </a:rPr>
              <a:t>электронной почты;</a:t>
            </a:r>
          </a:p>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сведения о номере и дате составления протокола заседания (принятия решения) уполномоченного органа (выписки из него), в котором содержатся сведения об утверждении им правил внутреннего контроля в ОООЦВ/ЦД/ОИС, в целях </a:t>
            </a:r>
            <a:r>
              <a:rPr lang="ru-RU" sz="1100" dirty="0" smtClean="0">
                <a:solidFill>
                  <a:srgbClr val="475569"/>
                </a:solidFill>
                <a:latin typeface="Arial" pitchFamily="34" charset="0"/>
                <a:cs typeface="Arial" pitchFamily="34" charset="-120"/>
              </a:rPr>
              <a:t>ПОД/ФТ/ФРОМУ</a:t>
            </a:r>
            <a:r>
              <a:rPr lang="ru-RU" sz="1200" dirty="0">
                <a:solidFill>
                  <a:srgbClr val="475569"/>
                </a:solidFill>
                <a:latin typeface="Arial" pitchFamily="34" charset="0"/>
                <a:cs typeface="Arial" pitchFamily="34" charset="-120"/>
              </a:rPr>
              <a:t>;</a:t>
            </a:r>
            <a:endParaRPr lang="ru-RU" sz="1100" dirty="0" smtClean="0">
              <a:solidFill>
                <a:srgbClr val="475569"/>
              </a:solidFill>
              <a:latin typeface="Arial" pitchFamily="34" charset="0"/>
              <a:cs typeface="Arial" pitchFamily="34" charset="-120"/>
            </a:endParaRPr>
          </a:p>
        </p:txBody>
      </p:sp>
      <p:sp>
        <p:nvSpPr>
          <p:cNvPr id="20" name="Скругленный прямоугольник 19"/>
          <p:cNvSpPr/>
          <p:nvPr/>
        </p:nvSpPr>
        <p:spPr>
          <a:xfrm>
            <a:off x="1245623" y="6424269"/>
            <a:ext cx="9768451" cy="318351"/>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100" dirty="0">
                <a:solidFill>
                  <a:schemeClr val="tx1"/>
                </a:solidFill>
                <a:cs typeface="Times New Roman" panose="02020603050405020304" pitchFamily="18" charset="0"/>
              </a:rPr>
              <a:t>Шаблоны Заявлений будут размещены на сайте Банка России в разделе «Допуск на финансовый рынок / Навигатор по процедурам допуска»</a:t>
            </a:r>
          </a:p>
        </p:txBody>
      </p:sp>
      <p:sp>
        <p:nvSpPr>
          <p:cNvPr id="19" name="Text 6">
            <a:extLst>
              <a:ext uri="{FF2B5EF4-FFF2-40B4-BE49-F238E27FC236}">
                <a16:creationId xmlns="" xmlns:a16="http://schemas.microsoft.com/office/drawing/2014/main" id="{1E6D0280-AD62-D3B7-42E9-C70FB956BD1F}"/>
              </a:ext>
            </a:extLst>
          </p:cNvPr>
          <p:cNvSpPr/>
          <p:nvPr/>
        </p:nvSpPr>
        <p:spPr>
          <a:xfrm>
            <a:off x="8741130" y="5480041"/>
            <a:ext cx="2691154" cy="794893"/>
          </a:xfrm>
          <a:prstGeom prst="rect">
            <a:avLst/>
          </a:prstGeom>
          <a:solidFill>
            <a:srgbClr val="D6E0E6"/>
          </a:solidFill>
          <a:ln w="12700">
            <a:noFill/>
          </a:ln>
        </p:spPr>
        <p:txBody>
          <a:bodyPr wrap="square" lIns="0" tIns="0" rIns="0" bIns="0" rtlCol="0" anchor="t">
            <a:noAutofit/>
          </a:bodyPr>
          <a:lstStyle/>
          <a:p>
            <a:pPr marL="88900">
              <a:lnSpc>
                <a:spcPct val="127000"/>
              </a:lnSpc>
            </a:pPr>
            <a:r>
              <a:rPr lang="ru-RU" sz="1200" dirty="0">
                <a:solidFill>
                  <a:srgbClr val="475569"/>
                </a:solidFill>
                <a:latin typeface="Arial" pitchFamily="34" charset="0"/>
                <a:cs typeface="Arial" pitchFamily="34" charset="-120"/>
              </a:rPr>
              <a:t>Электронный файл Заявления </a:t>
            </a:r>
            <a:r>
              <a:rPr lang="ru-RU" sz="1200" dirty="0" smtClean="0">
                <a:solidFill>
                  <a:srgbClr val="475569"/>
                </a:solidFill>
                <a:latin typeface="Arial" pitchFamily="34" charset="0"/>
                <a:cs typeface="Arial" pitchFamily="34" charset="-120"/>
              </a:rPr>
              <a:t>должен </a:t>
            </a:r>
            <a:r>
              <a:rPr lang="ru-RU" sz="1200" dirty="0">
                <a:solidFill>
                  <a:srgbClr val="475569"/>
                </a:solidFill>
                <a:latin typeface="Arial" pitchFamily="34" charset="0"/>
                <a:cs typeface="Arial" pitchFamily="34" charset="-120"/>
              </a:rPr>
              <a:t>быть подписан </a:t>
            </a:r>
            <a:r>
              <a:rPr lang="ru-RU" sz="1200" dirty="0" smtClean="0">
                <a:solidFill>
                  <a:srgbClr val="475569"/>
                </a:solidFill>
                <a:latin typeface="Arial" pitchFamily="34" charset="0"/>
                <a:cs typeface="Arial" pitchFamily="34" charset="-120"/>
              </a:rPr>
              <a:t>УКЭП ЕИО или иного уполномоченного лица</a:t>
            </a:r>
            <a:endParaRPr lang="ru-RU" sz="1200" dirty="0">
              <a:solidFill>
                <a:srgbClr val="475569"/>
              </a:solidFill>
              <a:latin typeface="Arial" pitchFamily="34" charset="0"/>
              <a:cs typeface="Arial" pitchFamily="34" charset="-120"/>
            </a:endParaRPr>
          </a:p>
        </p:txBody>
      </p:sp>
      <p:pic>
        <p:nvPicPr>
          <p:cNvPr id="16" name="Graphic 726">
            <a:extLst>
              <a:ext uri="{FF2B5EF4-FFF2-40B4-BE49-F238E27FC236}">
                <a16:creationId xmlns="" xmlns:a16="http://schemas.microsoft.com/office/drawing/2014/main" id="{A53F7A81-8B07-536F-167A-6FE04A22446E}"/>
              </a:ext>
            </a:extLst>
          </p:cNvPr>
          <p:cNvPicPr>
            <a:picLocks noChangeAspect="1"/>
          </p:cNvPicPr>
          <p:nvPr/>
        </p:nvPicPr>
        <p:blipFill>
          <a:blip r:embed="rId4">
            <a:duotone>
              <a:schemeClr val="accent1">
                <a:shade val="45000"/>
                <a:satMod val="135000"/>
              </a:schemeClr>
              <a:prstClr val="white"/>
            </a:duotone>
            <a:extLst>
              <a:ext uri="{96DAC541-7B7A-43D3-8B79-37D633B846F1}">
                <asvg:svgBlip xmlns:asvg="http://schemas.microsoft.com/office/drawing/2016/SVG/main" xmlns="" r:embed="rId6"/>
              </a:ext>
            </a:extLst>
          </a:blip>
          <a:stretch>
            <a:fillRect/>
          </a:stretch>
        </p:blipFill>
        <p:spPr>
          <a:xfrm>
            <a:off x="8201474" y="5462412"/>
            <a:ext cx="358326" cy="390823"/>
          </a:xfrm>
          <a:prstGeom prst="rect">
            <a:avLst/>
          </a:prstGeom>
        </p:spPr>
      </p:pic>
      <p:graphicFrame>
        <p:nvGraphicFramePr>
          <p:cNvPr id="18" name="Объект 17"/>
          <p:cNvGraphicFramePr>
            <a:graphicFrameLocks noChangeAspect="1"/>
          </p:cNvGraphicFramePr>
          <p:nvPr>
            <p:extLst/>
          </p:nvPr>
        </p:nvGraphicFramePr>
        <p:xfrm>
          <a:off x="426781" y="6355737"/>
          <a:ext cx="876913" cy="739896"/>
        </p:xfrm>
        <a:graphic>
          <a:graphicData uri="http://schemas.openxmlformats.org/presentationml/2006/ole">
            <mc:AlternateContent xmlns:mc="http://schemas.openxmlformats.org/markup-compatibility/2006">
              <mc:Choice xmlns:v="urn:schemas-microsoft-com:vml" Requires="v">
                <p:oleObj spid="_x0000_s2115" name="Лист" showAsIcon="1" r:id="rId7" imgW="914400" imgH="771480" progId="Excel.Sheet.12">
                  <p:embed/>
                </p:oleObj>
              </mc:Choice>
              <mc:Fallback>
                <p:oleObj name="Лист" showAsIcon="1" r:id="rId7" imgW="914400" imgH="771480" progId="Excel.Sheet.12">
                  <p:embed/>
                  <p:pic>
                    <p:nvPicPr>
                      <p:cNvPr id="18" name="Объект 17"/>
                      <p:cNvPicPr/>
                      <p:nvPr/>
                    </p:nvPicPr>
                    <p:blipFill>
                      <a:blip r:embed="rId8"/>
                      <a:stretch>
                        <a:fillRect/>
                      </a:stretch>
                    </p:blipFill>
                    <p:spPr>
                      <a:xfrm>
                        <a:off x="426781" y="6355737"/>
                        <a:ext cx="876913" cy="739896"/>
                      </a:xfrm>
                      <a:prstGeom prst="rect">
                        <a:avLst/>
                      </a:prstGeom>
                    </p:spPr>
                  </p:pic>
                </p:oleObj>
              </mc:Fallback>
            </mc:AlternateContent>
          </a:graphicData>
        </a:graphic>
      </p:graphicFrame>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a:t>
            </a:r>
            <a:r>
              <a:rPr lang="ru-RU" sz="1800" b="1" spc="-30" dirty="0">
                <a:solidFill>
                  <a:schemeClr val="accent1">
                    <a:lumMod val="75000"/>
                  </a:schemeClr>
                </a:solidFill>
              </a:rPr>
              <a:t>о допуске ОООЦВ/ЦД/ОИС </a:t>
            </a:r>
            <a:r>
              <a:rPr lang="ru-RU" sz="1800" b="1" spc="-30" dirty="0" smtClean="0">
                <a:solidFill>
                  <a:schemeClr val="accent1">
                    <a:lumMod val="75000"/>
                  </a:schemeClr>
                </a:solidFill>
              </a:rPr>
              <a:t>(1/7)</a:t>
            </a:r>
            <a:endParaRPr lang="en-US" sz="1800" b="1" spc="-30" dirty="0">
              <a:solidFill>
                <a:schemeClr val="accent1">
                  <a:lumMod val="75000"/>
                </a:schemeClr>
              </a:solidFill>
            </a:endParaRPr>
          </a:p>
          <a:p>
            <a:endParaRPr lang="ru-RU" sz="1800" b="1" spc="-30" dirty="0">
              <a:solidFill>
                <a:schemeClr val="accent1">
                  <a:lumMod val="75000"/>
                </a:schemeClr>
              </a:solidFill>
            </a:endParaRPr>
          </a:p>
        </p:txBody>
      </p:sp>
      <p:pic>
        <p:nvPicPr>
          <p:cNvPr id="17" name="Рисунок 16"/>
          <p:cNvPicPr/>
          <p:nvPr/>
        </p:nvPicPr>
        <p:blipFill>
          <a:blip r:embed="rId9">
            <a:extLst>
              <a:ext uri="{28A0092B-C50C-407E-A947-70E740481C1C}">
                <a14:useLocalDpi xmlns:a14="http://schemas.microsoft.com/office/drawing/2010/main" val="0"/>
              </a:ext>
            </a:extLst>
          </a:blip>
          <a:srcRect/>
          <a:stretch>
            <a:fillRect/>
          </a:stretch>
        </p:blipFill>
        <p:spPr bwMode="auto">
          <a:xfrm>
            <a:off x="8741129" y="1843406"/>
            <a:ext cx="2691154" cy="3463757"/>
          </a:xfrm>
          <a:prstGeom prst="rect">
            <a:avLst/>
          </a:prstGeom>
          <a:noFill/>
          <a:ln>
            <a:noFill/>
          </a:ln>
        </p:spPr>
      </p:pic>
      <p:sp>
        <p:nvSpPr>
          <p:cNvPr id="22" name="Text 6">
            <a:extLst>
              <a:ext uri="{FF2B5EF4-FFF2-40B4-BE49-F238E27FC236}">
                <a16:creationId xmlns="" xmlns:a16="http://schemas.microsoft.com/office/drawing/2014/main" id="{1E6D0280-AD62-D3B7-42E9-C70FB956BD1F}"/>
              </a:ext>
            </a:extLst>
          </p:cNvPr>
          <p:cNvSpPr/>
          <p:nvPr/>
        </p:nvSpPr>
        <p:spPr>
          <a:xfrm>
            <a:off x="284394" y="4331450"/>
            <a:ext cx="7742006" cy="1949331"/>
          </a:xfrm>
          <a:prstGeom prst="rect">
            <a:avLst/>
          </a:prstGeom>
          <a:solidFill>
            <a:schemeClr val="bg2">
              <a:lumMod val="20000"/>
              <a:lumOff val="80000"/>
            </a:schemeClr>
          </a:solidFill>
          <a:ln w="12700">
            <a:solidFill>
              <a:srgbClr val="487AA6"/>
            </a:solidFill>
          </a:ln>
        </p:spPr>
        <p:txBody>
          <a:bodyPr wrap="square" lIns="0" tIns="0" rIns="0" bIns="0" rtlCol="0" anchor="t">
            <a:noAutofit/>
          </a:bodyPr>
          <a:lstStyle/>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просьбу о внесении сведений </a:t>
            </a:r>
            <a:r>
              <a:rPr lang="ru-RU" sz="1100" dirty="0" smtClean="0">
                <a:solidFill>
                  <a:srgbClr val="475569"/>
                </a:solidFill>
                <a:latin typeface="Arial" pitchFamily="34" charset="0"/>
                <a:cs typeface="Arial" pitchFamily="34" charset="-120"/>
              </a:rPr>
              <a:t>в </a:t>
            </a:r>
            <a:r>
              <a:rPr lang="ru-RU" sz="1100" dirty="0">
                <a:solidFill>
                  <a:srgbClr val="475569"/>
                </a:solidFill>
                <a:latin typeface="Arial" pitchFamily="34" charset="0"/>
                <a:cs typeface="Arial" pitchFamily="34" charset="-120"/>
              </a:rPr>
              <a:t>реестр ОООЦВ/ЦД/ОИС;</a:t>
            </a:r>
          </a:p>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просьбу о внесении сведений о наличии у </a:t>
            </a:r>
            <a:r>
              <a:rPr lang="ru-RU" sz="1100" dirty="0" err="1">
                <a:solidFill>
                  <a:srgbClr val="475569"/>
                </a:solidFill>
                <a:latin typeface="Arial" pitchFamily="34" charset="0"/>
                <a:cs typeface="Arial" pitchFamily="34" charset="-120"/>
              </a:rPr>
              <a:t>юр.лица</a:t>
            </a:r>
            <a:r>
              <a:rPr lang="ru-RU" sz="1100" dirty="0">
                <a:solidFill>
                  <a:srgbClr val="475569"/>
                </a:solidFill>
                <a:latin typeface="Arial" pitchFamily="34" charset="0"/>
                <a:cs typeface="Arial" pitchFamily="34" charset="-120"/>
              </a:rPr>
              <a:t>/ОИС права на осуществление им деятельности ОЭП по осуществлению расчетов путем перечисления денежных средств между бенефициарами </a:t>
            </a:r>
            <a:r>
              <a:rPr lang="ru-RU" sz="1100" dirty="0" smtClean="0">
                <a:solidFill>
                  <a:srgbClr val="475569"/>
                </a:solidFill>
                <a:latin typeface="Arial" pitchFamily="34" charset="0"/>
                <a:cs typeface="Arial" pitchFamily="34" charset="-120"/>
              </a:rPr>
              <a:t>в </a:t>
            </a:r>
            <a:r>
              <a:rPr lang="ru-RU" sz="1100" dirty="0">
                <a:solidFill>
                  <a:srgbClr val="475569"/>
                </a:solidFill>
                <a:latin typeface="Arial" pitchFamily="34" charset="0"/>
                <a:cs typeface="Arial" pitchFamily="34" charset="-120"/>
              </a:rPr>
              <a:t>реестр ОИС (в отношении ОЭП);</a:t>
            </a:r>
          </a:p>
          <a:p>
            <a:pPr marL="285750" indent="-196850">
              <a:lnSpc>
                <a:spcPct val="127000"/>
              </a:lnSpc>
              <a:buFont typeface="Arial" panose="020B0604020202020204" pitchFamily="34" charset="0"/>
              <a:buChar char="−"/>
            </a:pPr>
            <a:r>
              <a:rPr lang="ru-RU" sz="1100" dirty="0">
                <a:solidFill>
                  <a:srgbClr val="475569"/>
                </a:solidFill>
                <a:latin typeface="Arial" pitchFamily="34" charset="0"/>
                <a:cs typeface="Arial" pitchFamily="34" charset="-120"/>
              </a:rPr>
              <a:t>сведения о намерении учитывать цифровые валюты и (или) цифровые права на адресах идентификаторах, администрируемых юридическим лицом, и (или) открыть счет для учета и перехода цифровых валют и (или) цифровых прав и (или) иностранных цифровых инструментов в иностранной организации, имеющей право в соответствии со своим личным законом осуществлять учет и переход цифровых валют и (или) цифровых прав и (или) иностранных цифровых инструментов (в отношении ЦД)</a:t>
            </a:r>
          </a:p>
        </p:txBody>
      </p:sp>
      <p:pic>
        <p:nvPicPr>
          <p:cNvPr id="26" name="Рисунок 25"/>
          <p:cNvPicPr>
            <a:picLocks noChangeAspect="1"/>
          </p:cNvPicPr>
          <p:nvPr/>
        </p:nvPicPr>
        <p:blipFill>
          <a:blip r:embed="rId10"/>
          <a:stretch>
            <a:fillRect/>
          </a:stretch>
        </p:blipFill>
        <p:spPr>
          <a:xfrm>
            <a:off x="7587720" y="4320952"/>
            <a:ext cx="487891" cy="483456"/>
          </a:xfrm>
          <a:prstGeom prst="rect">
            <a:avLst/>
          </a:prstGeom>
          <a:effectLst>
            <a:softEdge rad="101600"/>
          </a:effectLst>
        </p:spPr>
      </p:pic>
      <p:sp>
        <p:nvSpPr>
          <p:cNvPr id="3" name="Номер слайда 2"/>
          <p:cNvSpPr>
            <a:spLocks noGrp="1"/>
          </p:cNvSpPr>
          <p:nvPr>
            <p:ph type="sldNum" sz="quarter" idx="12"/>
          </p:nvPr>
        </p:nvSpPr>
        <p:spPr/>
        <p:txBody>
          <a:bodyPr/>
          <a:lstStyle/>
          <a:p>
            <a:fld id="{10AA99AE-6A35-4C1E-8082-A4A87B5CA521}" type="slidenum">
              <a:rPr lang="ru-RU" smtClean="0"/>
              <a:t>19</a:t>
            </a:fld>
            <a:endParaRPr lang="ru-RU" dirty="0"/>
          </a:p>
        </p:txBody>
      </p:sp>
      <p:sp>
        <p:nvSpPr>
          <p:cNvPr id="14"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Tree>
    <p:extLst>
      <p:ext uri="{BB962C8B-B14F-4D97-AF65-F5344CB8AC3E}">
        <p14:creationId xmlns:p14="http://schemas.microsoft.com/office/powerpoint/2010/main" val="31222426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Нашивка 2"/>
          <p:cNvSpPr/>
          <p:nvPr/>
        </p:nvSpPr>
        <p:spPr>
          <a:xfrm>
            <a:off x="6220519" y="1908428"/>
            <a:ext cx="5522524" cy="2263733"/>
          </a:xfrm>
          <a:prstGeom prst="chevron">
            <a:avLst>
              <a:gd name="adj" fmla="val 0"/>
            </a:avLst>
          </a:prstGeom>
          <a:solidFill>
            <a:schemeClr val="bg1"/>
          </a:solidFill>
          <a:ln w="12700">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120403" tIns="60203" rIns="120403" bIns="60203" anchor="ctr"/>
          <a:lstStyle/>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en-US" sz="1300" b="0" i="0" u="none" strike="noStrike" kern="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defTabSz="1261068" eaLnBrk="1" fontAlgn="auto" latinLnBrk="0" hangingPunct="1">
              <a:lnSpc>
                <a:spcPts val="1331"/>
              </a:lnSpc>
              <a:spcBef>
                <a:spcPts val="0"/>
              </a:spcBef>
              <a:spcAft>
                <a:spcPts val="0"/>
              </a:spcAft>
              <a:buClrTx/>
              <a:buSzTx/>
              <a:buFontTx/>
              <a:buNone/>
              <a:tabLst>
                <a:tab pos="9548325" algn="l"/>
              </a:tabLst>
              <a:defRPr/>
            </a:pPr>
            <a:r>
              <a:rPr kumimoji="0" lang="ru-RU" sz="13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Оказание </a:t>
            </a:r>
            <a:r>
              <a:rPr kumimoji="0" lang="ru-RU" sz="13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услуг по учету и переходу цифровых валют и цифровых прав, а также по предоставлению доступа к адресам-идентификаторам, на которых учитываются цифровые валюты </a:t>
            </a:r>
            <a:r>
              <a:rPr kumimoji="0" lang="ru-RU" sz="13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r>
            <a:br>
              <a:rPr kumimoji="0" lang="ru-RU" sz="13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ru-RU" sz="13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и </a:t>
            </a:r>
            <a:r>
              <a:rPr kumimoji="0" lang="ru-RU" sz="13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цифровые права </a:t>
            </a:r>
            <a:endParaRPr kumimoji="0" lang="ru-RU" sz="1200" b="0" i="1" u="none" strike="noStrike" kern="0" cap="none" spc="0" normalizeH="0" baseline="0" noProof="0" dirty="0">
              <a:ln>
                <a:noFill/>
              </a:ln>
              <a:solidFill>
                <a:srgbClr val="0082BB"/>
              </a:solidFill>
              <a:effectLst/>
              <a:uLnTx/>
              <a:uFillTx/>
              <a:latin typeface="Arial" panose="020B0604020202020204" pitchFamily="34" charset="0"/>
              <a:cs typeface="Arial" panose="020B0604020202020204" pitchFamily="34"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200" b="0" i="1" u="none" strike="noStrike" kern="0" cap="none" spc="0" normalizeH="0" baseline="0" noProof="0" dirty="0">
              <a:ln>
                <a:noFill/>
              </a:ln>
              <a:solidFill>
                <a:srgbClr val="0082BB"/>
              </a:solidFill>
              <a:effectLst/>
              <a:uLnTx/>
              <a:uFillTx/>
              <a:latin typeface="Arial" panose="020B0604020202020204" pitchFamily="34" charset="0"/>
              <a:cs typeface="Arial" panose="020B0604020202020204" pitchFamily="34"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en-US" sz="1200" b="0" i="1" u="none" strike="noStrike" kern="0" cap="none" spc="0" normalizeH="0" baseline="0" noProof="0" dirty="0" smtClean="0">
              <a:ln>
                <a:noFill/>
              </a:ln>
              <a:solidFill>
                <a:srgbClr val="0082BB"/>
              </a:solidFill>
              <a:effectLst/>
              <a:uLnTx/>
              <a:uFillTx/>
              <a:latin typeface="Calibri"/>
              <a:ea typeface="+mn-ea"/>
              <a:cs typeface="+mn-cs"/>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200" b="0" i="1" u="none" strike="noStrike" kern="0" cap="none" spc="0" normalizeH="0" baseline="0" noProof="0" dirty="0">
              <a:ln>
                <a:noFill/>
              </a:ln>
              <a:solidFill>
                <a:srgbClr val="0082BB"/>
              </a:solidFill>
              <a:effectLst/>
              <a:uLnTx/>
              <a:uFillTx/>
              <a:latin typeface="Calibri"/>
              <a:ea typeface="+mn-ea"/>
              <a:cs typeface="+mn-cs"/>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ч</a:t>
            </a:r>
            <a:r>
              <a:rPr kumimoji="0" lang="en-US"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1 </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ст</a:t>
            </a:r>
            <a:r>
              <a:rPr lang="en-US" sz="1200" i="1" kern="0" dirty="0">
                <a:solidFill>
                  <a:schemeClr val="tx2">
                    <a:lumMod val="60000"/>
                    <a:lumOff val="40000"/>
                  </a:schemeClr>
                </a:solidFill>
                <a:latin typeface="Calibri"/>
              </a:rPr>
              <a:t>.</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17 Федерального закона №</a:t>
            </a:r>
            <a:r>
              <a:rPr kumimoji="0" lang="en-US"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282</a:t>
            </a:r>
            <a:r>
              <a:rPr kumimoji="0" lang="en-US"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ФЗ)</a:t>
            </a:r>
          </a:p>
        </p:txBody>
      </p:sp>
      <p:sp>
        <p:nvSpPr>
          <p:cNvPr id="13" name="Нашивка 11"/>
          <p:cNvSpPr/>
          <p:nvPr/>
        </p:nvSpPr>
        <p:spPr>
          <a:xfrm>
            <a:off x="404248" y="1073905"/>
            <a:ext cx="11338795" cy="391820"/>
          </a:xfrm>
          <a:custGeom>
            <a:avLst/>
            <a:gdLst>
              <a:gd name="connsiteX0" fmla="*/ 0 w 3505200"/>
              <a:gd name="connsiteY0" fmla="*/ 0 h 331698"/>
              <a:gd name="connsiteX1" fmla="*/ 3382382 w 3505200"/>
              <a:gd name="connsiteY1" fmla="*/ 0 h 331698"/>
              <a:gd name="connsiteX2" fmla="*/ 3505200 w 3505200"/>
              <a:gd name="connsiteY2" fmla="*/ 165849 h 331698"/>
              <a:gd name="connsiteX3" fmla="*/ 3382382 w 3505200"/>
              <a:gd name="connsiteY3" fmla="*/ 331698 h 331698"/>
              <a:gd name="connsiteX4" fmla="*/ 0 w 3505200"/>
              <a:gd name="connsiteY4" fmla="*/ 331698 h 331698"/>
              <a:gd name="connsiteX5" fmla="*/ 122818 w 3505200"/>
              <a:gd name="connsiteY5" fmla="*/ 165849 h 331698"/>
              <a:gd name="connsiteX6" fmla="*/ 0 w 3505200"/>
              <a:gd name="connsiteY6" fmla="*/ 0 h 331698"/>
              <a:gd name="connsiteX0" fmla="*/ 0 w 3505200"/>
              <a:gd name="connsiteY0" fmla="*/ 0 h 331698"/>
              <a:gd name="connsiteX1" fmla="*/ 3382382 w 3505200"/>
              <a:gd name="connsiteY1" fmla="*/ 0 h 331698"/>
              <a:gd name="connsiteX2" fmla="*/ 3505200 w 3505200"/>
              <a:gd name="connsiteY2" fmla="*/ 165849 h 331698"/>
              <a:gd name="connsiteX3" fmla="*/ 3382382 w 3505200"/>
              <a:gd name="connsiteY3" fmla="*/ 331698 h 331698"/>
              <a:gd name="connsiteX4" fmla="*/ 0 w 3505200"/>
              <a:gd name="connsiteY4" fmla="*/ 331698 h 331698"/>
              <a:gd name="connsiteX5" fmla="*/ 24206 w 3505200"/>
              <a:gd name="connsiteY5" fmla="*/ 174814 h 331698"/>
              <a:gd name="connsiteX6" fmla="*/ 0 w 3505200"/>
              <a:gd name="connsiteY6" fmla="*/ 0 h 331698"/>
              <a:gd name="connsiteX0" fmla="*/ 11653 w 3516853"/>
              <a:gd name="connsiteY0" fmla="*/ 0 h 331698"/>
              <a:gd name="connsiteX1" fmla="*/ 3394035 w 3516853"/>
              <a:gd name="connsiteY1" fmla="*/ 0 h 331698"/>
              <a:gd name="connsiteX2" fmla="*/ 3516853 w 3516853"/>
              <a:gd name="connsiteY2" fmla="*/ 165849 h 331698"/>
              <a:gd name="connsiteX3" fmla="*/ 3394035 w 3516853"/>
              <a:gd name="connsiteY3" fmla="*/ 331698 h 331698"/>
              <a:gd name="connsiteX4" fmla="*/ 11653 w 3516853"/>
              <a:gd name="connsiteY4" fmla="*/ 331698 h 331698"/>
              <a:gd name="connsiteX5" fmla="*/ 0 w 3516853"/>
              <a:gd name="connsiteY5" fmla="*/ 174814 h 331698"/>
              <a:gd name="connsiteX6" fmla="*/ 11653 w 3516853"/>
              <a:gd name="connsiteY6" fmla="*/ 0 h 331698"/>
              <a:gd name="connsiteX0" fmla="*/ 2128 w 3507328"/>
              <a:gd name="connsiteY0" fmla="*/ 0 h 331698"/>
              <a:gd name="connsiteX1" fmla="*/ 3384510 w 3507328"/>
              <a:gd name="connsiteY1" fmla="*/ 0 h 331698"/>
              <a:gd name="connsiteX2" fmla="*/ 3507328 w 3507328"/>
              <a:gd name="connsiteY2" fmla="*/ 165849 h 331698"/>
              <a:gd name="connsiteX3" fmla="*/ 3384510 w 3507328"/>
              <a:gd name="connsiteY3" fmla="*/ 331698 h 331698"/>
              <a:gd name="connsiteX4" fmla="*/ 2128 w 3507328"/>
              <a:gd name="connsiteY4" fmla="*/ 331698 h 331698"/>
              <a:gd name="connsiteX5" fmla="*/ 0 w 3507328"/>
              <a:gd name="connsiteY5" fmla="*/ 177195 h 331698"/>
              <a:gd name="connsiteX6" fmla="*/ 2128 w 3507328"/>
              <a:gd name="connsiteY6" fmla="*/ 0 h 331698"/>
              <a:gd name="connsiteX0" fmla="*/ 2128 w 3507328"/>
              <a:gd name="connsiteY0" fmla="*/ 0 h 331698"/>
              <a:gd name="connsiteX1" fmla="*/ 3384510 w 3507328"/>
              <a:gd name="connsiteY1" fmla="*/ 0 h 331698"/>
              <a:gd name="connsiteX2" fmla="*/ 3507328 w 3507328"/>
              <a:gd name="connsiteY2" fmla="*/ 165849 h 331698"/>
              <a:gd name="connsiteX3" fmla="*/ 3384510 w 3507328"/>
              <a:gd name="connsiteY3" fmla="*/ 331698 h 331698"/>
              <a:gd name="connsiteX4" fmla="*/ 2128 w 3507328"/>
              <a:gd name="connsiteY4" fmla="*/ 331698 h 331698"/>
              <a:gd name="connsiteX5" fmla="*/ 0 w 3507328"/>
              <a:gd name="connsiteY5" fmla="*/ 177195 h 331698"/>
              <a:gd name="connsiteX6" fmla="*/ 2128 w 3507328"/>
              <a:gd name="connsiteY6" fmla="*/ 0 h 331698"/>
              <a:gd name="connsiteX0" fmla="*/ 180 w 3505380"/>
              <a:gd name="connsiteY0" fmla="*/ 0 h 331698"/>
              <a:gd name="connsiteX1" fmla="*/ 3382562 w 3505380"/>
              <a:gd name="connsiteY1" fmla="*/ 0 h 331698"/>
              <a:gd name="connsiteX2" fmla="*/ 3505380 w 3505380"/>
              <a:gd name="connsiteY2" fmla="*/ 165849 h 331698"/>
              <a:gd name="connsiteX3" fmla="*/ 3382562 w 3505380"/>
              <a:gd name="connsiteY3" fmla="*/ 331698 h 331698"/>
              <a:gd name="connsiteX4" fmla="*/ 180 w 3505380"/>
              <a:gd name="connsiteY4" fmla="*/ 331698 h 331698"/>
              <a:gd name="connsiteX5" fmla="*/ 433 w 3505380"/>
              <a:gd name="connsiteY5" fmla="*/ 179576 h 331698"/>
              <a:gd name="connsiteX6" fmla="*/ 180 w 3505380"/>
              <a:gd name="connsiteY6" fmla="*/ 0 h 331698"/>
              <a:gd name="connsiteX0" fmla="*/ 180 w 3505380"/>
              <a:gd name="connsiteY0" fmla="*/ 0 h 331698"/>
              <a:gd name="connsiteX1" fmla="*/ 3413443 w 3505380"/>
              <a:gd name="connsiteY1" fmla="*/ 0 h 331698"/>
              <a:gd name="connsiteX2" fmla="*/ 3505380 w 3505380"/>
              <a:gd name="connsiteY2" fmla="*/ 165849 h 331698"/>
              <a:gd name="connsiteX3" fmla="*/ 3382562 w 3505380"/>
              <a:gd name="connsiteY3" fmla="*/ 331698 h 331698"/>
              <a:gd name="connsiteX4" fmla="*/ 180 w 3505380"/>
              <a:gd name="connsiteY4" fmla="*/ 331698 h 331698"/>
              <a:gd name="connsiteX5" fmla="*/ 433 w 3505380"/>
              <a:gd name="connsiteY5" fmla="*/ 179576 h 331698"/>
              <a:gd name="connsiteX6" fmla="*/ 180 w 3505380"/>
              <a:gd name="connsiteY6" fmla="*/ 0 h 331698"/>
              <a:gd name="connsiteX0" fmla="*/ 180 w 3505380"/>
              <a:gd name="connsiteY0" fmla="*/ 0 h 331698"/>
              <a:gd name="connsiteX1" fmla="*/ 3413443 w 3505380"/>
              <a:gd name="connsiteY1" fmla="*/ 0 h 331698"/>
              <a:gd name="connsiteX2" fmla="*/ 3505380 w 3505380"/>
              <a:gd name="connsiteY2" fmla="*/ 165849 h 331698"/>
              <a:gd name="connsiteX3" fmla="*/ 3407267 w 3505380"/>
              <a:gd name="connsiteY3" fmla="*/ 331698 h 331698"/>
              <a:gd name="connsiteX4" fmla="*/ 180 w 3505380"/>
              <a:gd name="connsiteY4" fmla="*/ 331698 h 331698"/>
              <a:gd name="connsiteX5" fmla="*/ 433 w 3505380"/>
              <a:gd name="connsiteY5" fmla="*/ 179576 h 331698"/>
              <a:gd name="connsiteX6" fmla="*/ 180 w 3505380"/>
              <a:gd name="connsiteY6" fmla="*/ 0 h 331698"/>
              <a:gd name="connsiteX0" fmla="*/ 180 w 3483706"/>
              <a:gd name="connsiteY0" fmla="*/ 0 h 331698"/>
              <a:gd name="connsiteX1" fmla="*/ 3413443 w 3483706"/>
              <a:gd name="connsiteY1" fmla="*/ 0 h 331698"/>
              <a:gd name="connsiteX2" fmla="*/ 3483706 w 3483706"/>
              <a:gd name="connsiteY2" fmla="*/ 174319 h 331698"/>
              <a:gd name="connsiteX3" fmla="*/ 3407267 w 3483706"/>
              <a:gd name="connsiteY3" fmla="*/ 331698 h 331698"/>
              <a:gd name="connsiteX4" fmla="*/ 180 w 3483706"/>
              <a:gd name="connsiteY4" fmla="*/ 331698 h 331698"/>
              <a:gd name="connsiteX5" fmla="*/ 433 w 3483706"/>
              <a:gd name="connsiteY5" fmla="*/ 179576 h 331698"/>
              <a:gd name="connsiteX6" fmla="*/ 180 w 3483706"/>
              <a:gd name="connsiteY6" fmla="*/ 0 h 331698"/>
              <a:gd name="connsiteX0" fmla="*/ 180 w 3466806"/>
              <a:gd name="connsiteY0" fmla="*/ 0 h 331698"/>
              <a:gd name="connsiteX1" fmla="*/ 3413443 w 3466806"/>
              <a:gd name="connsiteY1" fmla="*/ 0 h 331698"/>
              <a:gd name="connsiteX2" fmla="*/ 3466806 w 3466806"/>
              <a:gd name="connsiteY2" fmla="*/ 174319 h 331698"/>
              <a:gd name="connsiteX3" fmla="*/ 3407267 w 3466806"/>
              <a:gd name="connsiteY3" fmla="*/ 331698 h 331698"/>
              <a:gd name="connsiteX4" fmla="*/ 180 w 3466806"/>
              <a:gd name="connsiteY4" fmla="*/ 331698 h 331698"/>
              <a:gd name="connsiteX5" fmla="*/ 433 w 3466806"/>
              <a:gd name="connsiteY5" fmla="*/ 179576 h 331698"/>
              <a:gd name="connsiteX6" fmla="*/ 180 w 3466806"/>
              <a:gd name="connsiteY6" fmla="*/ 0 h 33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6806" h="331698">
                <a:moveTo>
                  <a:pt x="180" y="0"/>
                </a:moveTo>
                <a:lnTo>
                  <a:pt x="3413443" y="0"/>
                </a:lnTo>
                <a:lnTo>
                  <a:pt x="3466806" y="174319"/>
                </a:lnTo>
                <a:lnTo>
                  <a:pt x="3407267" y="331698"/>
                </a:lnTo>
                <a:lnTo>
                  <a:pt x="180" y="331698"/>
                </a:lnTo>
                <a:cubicBezTo>
                  <a:pt x="-529" y="280197"/>
                  <a:pt x="1142" y="231077"/>
                  <a:pt x="433" y="179576"/>
                </a:cubicBezTo>
                <a:cubicBezTo>
                  <a:pt x="1142" y="120511"/>
                  <a:pt x="-529" y="59065"/>
                  <a:pt x="180" y="0"/>
                </a:cubicBezTo>
                <a:close/>
              </a:path>
            </a:pathLst>
          </a:cu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vert="horz" lIns="120403" tIns="60203" rIns="120403" bIns="60203" anchor="ctr"/>
          <a:lstStyle/>
          <a:p>
            <a:pPr lvl="0" algn="ctr">
              <a:spcAft>
                <a:spcPts val="600"/>
              </a:spcAft>
              <a:defRPr/>
            </a:pPr>
            <a:r>
              <a:rPr kumimoji="0" lang="ru-RU" altLang="ru-RU" sz="1200" b="1" i="0" u="none" strike="noStrike" kern="0" cap="none" spc="0" normalizeH="0" baseline="0" noProof="0" dirty="0" smtClean="0">
                <a:ln>
                  <a:noFill/>
                </a:ln>
                <a:solidFill>
                  <a:srgbClr val="1F497D"/>
                </a:solidFill>
                <a:effectLst/>
                <a:uLnTx/>
                <a:uFillTx/>
                <a:latin typeface="Calibri"/>
                <a:cs typeface="Times New Roman" panose="02020603050405020304" pitchFamily="18" charset="0"/>
              </a:rPr>
              <a:t>  </a:t>
            </a:r>
            <a:r>
              <a:rPr lang="ru-RU" altLang="ru-RU" sz="1550" b="1" kern="0" dirty="0" smtClean="0">
                <a:solidFill>
                  <a:srgbClr val="4F81BD">
                    <a:lumMod val="50000"/>
                  </a:srgbClr>
                </a:solidFill>
                <a:latin typeface="Arial" panose="020B0604020202020204" pitchFamily="34" charset="0"/>
                <a:cs typeface="Arial" panose="020B0604020202020204" pitchFamily="34" charset="0"/>
              </a:rPr>
              <a:t>Субъекты </a:t>
            </a:r>
            <a:r>
              <a:rPr lang="ru-RU" sz="1550" b="1" kern="0" dirty="0">
                <a:solidFill>
                  <a:srgbClr val="4F81BD">
                    <a:lumMod val="50000"/>
                  </a:srgbClr>
                </a:solidFill>
                <a:latin typeface="Arial" panose="020B0604020202020204" pitchFamily="34" charset="0"/>
                <a:cs typeface="Arial" panose="020B0604020202020204" pitchFamily="34" charset="0"/>
              </a:rPr>
              <a:t>Федерального закона № </a:t>
            </a:r>
            <a:r>
              <a:rPr lang="en-US" sz="1550" b="1" kern="0" dirty="0">
                <a:solidFill>
                  <a:srgbClr val="4F81BD">
                    <a:lumMod val="50000"/>
                  </a:srgbClr>
                </a:solidFill>
                <a:latin typeface="Arial" panose="020B0604020202020204" pitchFamily="34" charset="0"/>
                <a:cs typeface="Arial" panose="020B0604020202020204" pitchFamily="34" charset="0"/>
              </a:rPr>
              <a:t>282</a:t>
            </a:r>
            <a:r>
              <a:rPr lang="ru-RU" sz="1550" b="1" kern="0" dirty="0" smtClean="0">
                <a:solidFill>
                  <a:srgbClr val="4F81BD">
                    <a:lumMod val="50000"/>
                  </a:srgbClr>
                </a:solidFill>
                <a:latin typeface="Arial" panose="020B0604020202020204" pitchFamily="34" charset="0"/>
                <a:cs typeface="Arial" panose="020B0604020202020204" pitchFamily="34" charset="0"/>
              </a:rPr>
              <a:t>-ФЗ, в отношении которых проводятся процедуры допуска:</a:t>
            </a:r>
            <a:endParaRPr lang="ru-RU" sz="1550" b="1" kern="0" dirty="0">
              <a:solidFill>
                <a:srgbClr val="4F81BD">
                  <a:lumMod val="50000"/>
                </a:srgbClr>
              </a:solidFill>
              <a:latin typeface="Arial" panose="020B0604020202020204" pitchFamily="34" charset="0"/>
              <a:cs typeface="Arial" panose="020B0604020202020204" pitchFamily="34" charset="0"/>
            </a:endParaRPr>
          </a:p>
        </p:txBody>
      </p:sp>
      <p:sp>
        <p:nvSpPr>
          <p:cNvPr id="19" name="Нашивка 41"/>
          <p:cNvSpPr/>
          <p:nvPr/>
        </p:nvSpPr>
        <p:spPr>
          <a:xfrm>
            <a:off x="404248" y="1919941"/>
            <a:ext cx="5522524" cy="2252220"/>
          </a:xfrm>
          <a:prstGeom prst="chevron">
            <a:avLst>
              <a:gd name="adj" fmla="val 0"/>
            </a:avLst>
          </a:prstGeom>
          <a:solidFill>
            <a:schemeClr val="bg1"/>
          </a:solidFill>
          <a:ln w="12700">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120403" tIns="60203" rIns="120403" bIns="60203" anchor="ctr"/>
          <a:lstStyle/>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1261068" eaLnBrk="1" fontAlgn="auto" latinLnBrk="0" hangingPunct="1">
              <a:lnSpc>
                <a:spcPts val="1331"/>
              </a:lnSpc>
              <a:spcBef>
                <a:spcPts val="0"/>
              </a:spcBef>
              <a:spcAft>
                <a:spcPts val="0"/>
              </a:spcAft>
              <a:buClrTx/>
              <a:buSzTx/>
              <a:buFontTx/>
              <a:buNone/>
              <a:tabLst>
                <a:tab pos="9548325" algn="l"/>
              </a:tabLst>
              <a:defRPr/>
            </a:pPr>
            <a:r>
              <a:rPr kumimoji="0" lang="ru-RU" sz="13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Систематическое совершение в своих интересах </a:t>
            </a:r>
            <a:br>
              <a:rPr kumimoji="0" lang="ru-RU" sz="13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ru-RU" sz="13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от своего имени и за свой счет сделок купли-продажи цифровых валют с лицами, не являющимися лицами, организующими обращение цифровых валют, не на организованных торгах, а также оказание услуг по поддержанию цен, спроса, предложения и (или) объема торгов на организованных торгах цифровыми валютами</a:t>
            </a: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ч</a:t>
            </a:r>
            <a:r>
              <a:rPr lang="en-US" sz="1200" i="1" kern="0" dirty="0">
                <a:solidFill>
                  <a:schemeClr val="tx2">
                    <a:lumMod val="60000"/>
                    <a:lumOff val="40000"/>
                  </a:schemeClr>
                </a:solidFill>
                <a:latin typeface="Calibri"/>
              </a:rPr>
              <a:t>.</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1 </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ст</a:t>
            </a:r>
            <a:r>
              <a:rPr kumimoji="0" lang="en-US"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18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Федерального закона №</a:t>
            </a:r>
            <a:r>
              <a:rPr kumimoji="0" lang="en-US"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282</a:t>
            </a:r>
            <a:r>
              <a:rPr kumimoji="0" lang="en-US"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ФЗ)</a:t>
            </a:r>
          </a:p>
        </p:txBody>
      </p:sp>
      <p:sp>
        <p:nvSpPr>
          <p:cNvPr id="21" name="Нашивка 98"/>
          <p:cNvSpPr/>
          <p:nvPr/>
        </p:nvSpPr>
        <p:spPr>
          <a:xfrm>
            <a:off x="1708572" y="4626377"/>
            <a:ext cx="9034011" cy="1666575"/>
          </a:xfrm>
          <a:prstGeom prst="chevron">
            <a:avLst>
              <a:gd name="adj" fmla="val 0"/>
            </a:avLst>
          </a:prstGeom>
          <a:solidFill>
            <a:schemeClr val="bg1"/>
          </a:solidFill>
          <a:ln w="12700">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120403" tIns="60203" rIns="120403" bIns="60203" anchor="ctr"/>
          <a:lstStyle/>
          <a:p>
            <a:pPr marL="0" marR="0" lvl="0" indent="0" algn="just" defTabSz="1261068" eaLnBrk="1" fontAlgn="auto" latinLnBrk="0" hangingPunct="1">
              <a:lnSpc>
                <a:spcPct val="100000"/>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ct val="100000"/>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ct val="100000"/>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ct val="100000"/>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defTabSz="1261068" eaLnBrk="1" fontAlgn="auto" latinLnBrk="0" hangingPunct="1">
              <a:lnSpc>
                <a:spcPts val="1331"/>
              </a:lnSpc>
              <a:spcBef>
                <a:spcPts val="0"/>
              </a:spcBef>
              <a:spcAft>
                <a:spcPts val="0"/>
              </a:spcAft>
              <a:buClrTx/>
              <a:buSzTx/>
              <a:buFontTx/>
              <a:buNone/>
              <a:tabLst>
                <a:tab pos="9548325" algn="l"/>
              </a:tabLst>
              <a:defRPr/>
            </a:pPr>
            <a:r>
              <a:rPr kumimoji="0" lang="ru-RU" sz="13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Оказание услуг по размещению цифровых прав и предоставлению доступа к информационной системе ОИС для осуществления цифровых прав и распоряжения цифровыми правами, в том числе для их передачи, залога, обременения другими способами или ограничения распоряжения цифровыми правами</a:t>
            </a:r>
          </a:p>
          <a:p>
            <a:pPr marL="0" marR="0" lvl="0" indent="0" algn="just" defTabSz="1261068" eaLnBrk="1" fontAlgn="auto" latinLnBrk="0" hangingPunct="1">
              <a:lnSpc>
                <a:spcPct val="100000"/>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ч</a:t>
            </a:r>
            <a:r>
              <a:rPr kumimoji="0" lang="en-US"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1 </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ст</a:t>
            </a:r>
            <a:r>
              <a:rPr kumimoji="0" lang="en-US"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smtClean="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6 Федерального закона №</a:t>
            </a:r>
            <a:r>
              <a:rPr kumimoji="0" lang="en-US"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 </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282</a:t>
            </a:r>
            <a:r>
              <a:rPr kumimoji="0" lang="en-US"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a:t>
            </a:r>
            <a:r>
              <a:rPr kumimoji="0" lang="ru-RU" sz="1200" b="0" i="1" u="none" strike="noStrike" kern="0" cap="none" spc="0" normalizeH="0" baseline="0" noProof="0" dirty="0">
                <a:ln>
                  <a:noFill/>
                </a:ln>
                <a:solidFill>
                  <a:schemeClr val="tx2">
                    <a:lumMod val="60000"/>
                    <a:lumOff val="40000"/>
                  </a:schemeClr>
                </a:solidFill>
                <a:effectLst/>
                <a:uLnTx/>
                <a:uFillTx/>
                <a:latin typeface="Calibri"/>
                <a:ea typeface="+mn-ea"/>
                <a:cs typeface="+mn-cs"/>
              </a:rPr>
              <a:t>ФЗ)</a:t>
            </a:r>
          </a:p>
          <a:p>
            <a:pPr marL="0" marR="0" lvl="0" indent="0" algn="just" defTabSz="1261068" eaLnBrk="1" fontAlgn="auto" latinLnBrk="0" hangingPunct="1">
              <a:lnSpc>
                <a:spcPct val="100000"/>
              </a:lnSpc>
              <a:spcBef>
                <a:spcPts val="0"/>
              </a:spcBef>
              <a:spcAft>
                <a:spcPts val="0"/>
              </a:spcAft>
              <a:buClrTx/>
              <a:buSzTx/>
              <a:buFontTx/>
              <a:buNone/>
              <a:tabLst>
                <a:tab pos="9548325" algn="l"/>
              </a:tabLst>
              <a:defRPr/>
            </a:pPr>
            <a:endParaRPr kumimoji="0" lang="ru-RU" sz="13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0" name="Прямоугольник 9"/>
          <p:cNvSpPr/>
          <p:nvPr/>
        </p:nvSpPr>
        <p:spPr>
          <a:xfrm>
            <a:off x="702387" y="2014159"/>
            <a:ext cx="4841771" cy="548691"/>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vert="horz" lIns="120403" tIns="60203" rIns="120403" bIns="60203"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600" b="1" i="0" u="none" strike="noStrike" kern="0" cap="none" spc="0" normalizeH="0" baseline="0" noProof="0" dirty="0">
                <a:ln>
                  <a:noFill/>
                </a:ln>
                <a:solidFill>
                  <a:srgbClr val="4F81BD">
                    <a:lumMod val="50000"/>
                  </a:srgbClr>
                </a:solidFill>
                <a:effectLst/>
                <a:uLnTx/>
                <a:uFillTx/>
                <a:latin typeface="Arial" panose="020B0604020202020204" pitchFamily="34" charset="0"/>
                <a:cs typeface="Arial" panose="020B0604020202020204" pitchFamily="34" charset="0"/>
              </a:rPr>
              <a:t>Организация, осуществляющая обмен цифровых валют (ОООЦВ)</a:t>
            </a:r>
          </a:p>
        </p:txBody>
      </p:sp>
      <p:sp>
        <p:nvSpPr>
          <p:cNvPr id="14" name="Прямоугольник 13"/>
          <p:cNvSpPr/>
          <p:nvPr/>
        </p:nvSpPr>
        <p:spPr>
          <a:xfrm>
            <a:off x="6483057" y="2014158"/>
            <a:ext cx="5009576" cy="548691"/>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vert="horz" lIns="120403" tIns="60203" rIns="120403" bIns="60203"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600" b="1" i="0" u="none" strike="noStrike" kern="0" cap="none" spc="0" normalizeH="0" baseline="0" noProof="0" dirty="0">
                <a:ln>
                  <a:noFill/>
                </a:ln>
                <a:solidFill>
                  <a:srgbClr val="4F81BD">
                    <a:lumMod val="50000"/>
                  </a:srgbClr>
                </a:solidFill>
                <a:effectLst/>
                <a:uLnTx/>
                <a:uFillTx/>
                <a:latin typeface="Arial" panose="020B0604020202020204" pitchFamily="34" charset="0"/>
                <a:cs typeface="Arial" panose="020B0604020202020204" pitchFamily="34" charset="0"/>
              </a:rPr>
              <a:t>Цифровой депозитарий (ЦД)</a:t>
            </a:r>
          </a:p>
        </p:txBody>
      </p:sp>
      <p:sp>
        <p:nvSpPr>
          <p:cNvPr id="22" name="Прямоугольник 21"/>
          <p:cNvSpPr/>
          <p:nvPr/>
        </p:nvSpPr>
        <p:spPr>
          <a:xfrm>
            <a:off x="2215053" y="4729285"/>
            <a:ext cx="7761894" cy="495234"/>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vert="horz" lIns="120403" tIns="60203" rIns="120403" bIns="60203"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600" b="1" i="0" u="none" strike="noStrike" kern="0" cap="none" spc="0" normalizeH="0" baseline="0" noProof="0" dirty="0">
                <a:ln>
                  <a:noFill/>
                </a:ln>
                <a:solidFill>
                  <a:srgbClr val="4F81BD">
                    <a:lumMod val="50000"/>
                  </a:srgbClr>
                </a:solidFill>
                <a:effectLst/>
                <a:uLnTx/>
                <a:uFillTx/>
                <a:latin typeface="Arial" panose="020B0604020202020204" pitchFamily="34" charset="0"/>
                <a:cs typeface="Arial" panose="020B0604020202020204" pitchFamily="34" charset="0"/>
              </a:rPr>
              <a:t>Оператор информационной системы, в которой осуществляется выпуск цифровых финансовых активов (ОИС)</a:t>
            </a:r>
          </a:p>
        </p:txBody>
      </p:sp>
      <p:grpSp>
        <p:nvGrpSpPr>
          <p:cNvPr id="17" name="Группа 16"/>
          <p:cNvGrpSpPr/>
          <p:nvPr/>
        </p:nvGrpSpPr>
        <p:grpSpPr>
          <a:xfrm>
            <a:off x="618563" y="1110693"/>
            <a:ext cx="317235" cy="318243"/>
            <a:chOff x="5673202" y="1544367"/>
            <a:chExt cx="356330" cy="356339"/>
          </a:xfrm>
        </p:grpSpPr>
        <p:sp>
          <p:nvSpPr>
            <p:cNvPr id="18" name="Shape 11">
              <a:extLst>
                <a:ext uri="{FF2B5EF4-FFF2-40B4-BE49-F238E27FC236}">
                  <a16:creationId xmlns="" xmlns:a16="http://schemas.microsoft.com/office/drawing/2014/main" id="{A411797B-CB7A-2ADC-82B2-1092B5B7637B}"/>
                </a:ext>
              </a:extLst>
            </p:cNvPr>
            <p:cNvSpPr/>
            <p:nvPr/>
          </p:nvSpPr>
          <p:spPr>
            <a:xfrm>
              <a:off x="5673202" y="1544367"/>
              <a:ext cx="356330" cy="356339"/>
            </a:xfrm>
            <a:prstGeom prst="ellipse">
              <a:avLst/>
            </a:prstGeom>
            <a:solidFill>
              <a:srgbClr val="0088BB"/>
            </a:solidFill>
            <a:ln/>
          </p:spPr>
        </p:sp>
        <p:pic>
          <p:nvPicPr>
            <p:cNvPr id="23" name="Image 2" descr="preencoded.png">
              <a:extLst>
                <a:ext uri="{FF2B5EF4-FFF2-40B4-BE49-F238E27FC236}">
                  <a16:creationId xmlns="" xmlns:a16="http://schemas.microsoft.com/office/drawing/2014/main" id="{FB14F22B-CEE0-0CD4-2E2D-9AB8C1896746}"/>
                </a:ext>
              </a:extLst>
            </p:cNvPr>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5736504" y="1624595"/>
              <a:ext cx="200913" cy="200918"/>
            </a:xfrm>
            <a:prstGeom prst="rect">
              <a:avLst/>
            </a:prstGeom>
          </p:spPr>
        </p:pic>
      </p:grpSp>
      <p:sp>
        <p:nvSpPr>
          <p:cNvPr id="20" name="Номер слайда 2"/>
          <p:cNvSpPr>
            <a:spLocks noGrp="1"/>
          </p:cNvSpPr>
          <p:nvPr>
            <p:ph type="sldNum" sz="quarter" idx="12"/>
          </p:nvPr>
        </p:nvSpPr>
        <p:spPr>
          <a:xfrm>
            <a:off x="11014074" y="431801"/>
            <a:ext cx="744537" cy="246221"/>
          </a:xfrm>
        </p:spPr>
        <p:txBody>
          <a:bodyPr/>
          <a:lstStyle/>
          <a:p>
            <a:fld id="{10AA99AE-6A35-4C1E-8082-A4A87B5CA521}" type="slidenum">
              <a:rPr lang="ru-RU" sz="1600" smtClean="0">
                <a:latin typeface="Arial" panose="020B0604020202020204" pitchFamily="34" charset="0"/>
                <a:cs typeface="Arial" panose="020B0604020202020204" pitchFamily="34" charset="0"/>
              </a:rPr>
              <a:t>2</a:t>
            </a:fld>
            <a:endParaRPr lang="ru-RU" sz="1600" dirty="0">
              <a:latin typeface="Arial" panose="020B0604020202020204" pitchFamily="34" charset="0"/>
              <a:cs typeface="Arial" panose="020B0604020202020204" pitchFamily="34" charset="0"/>
            </a:endParaRPr>
          </a:p>
        </p:txBody>
      </p:sp>
      <p:sp>
        <p:nvSpPr>
          <p:cNvPr id="15"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11"/>
          </p:nvPr>
        </p:nvSpPr>
        <p:spPr>
          <a:xfrm>
            <a:off x="1951463" y="501468"/>
            <a:ext cx="9062611" cy="215444"/>
          </a:xfrm>
        </p:spPr>
        <p:txBody>
          <a:bodyPr/>
          <a:lstStyle/>
          <a:p>
            <a:pPr lvl="0" algn="l">
              <a:defRPr/>
            </a:pPr>
            <a:r>
              <a:rPr lang="ru-RU" sz="1400" spc="-70" dirty="0">
                <a:solidFill>
                  <a:srgbClr val="888A8D"/>
                </a:solidFill>
                <a:latin typeface="Arial" panose="020B0604020202020204" pitchFamily="34" charset="0"/>
                <a:cs typeface="Arial" panose="020B0604020202020204" pitchFamily="34" charset="0"/>
              </a:rPr>
              <a:t>Федеральный закон от 04.08.2026 № 282-ФЗ </a:t>
            </a:r>
            <a:r>
              <a:rPr lang="ru-RU" sz="1400" spc="-70" dirty="0" smtClean="0">
                <a:solidFill>
                  <a:srgbClr val="888A8D"/>
                </a:solidFill>
                <a:latin typeface="Arial" panose="020B0604020202020204" pitchFamily="34" charset="0"/>
                <a:cs typeface="Arial" panose="020B0604020202020204" pitchFamily="34" charset="0"/>
              </a:rPr>
              <a:t>«</a:t>
            </a:r>
            <a:r>
              <a:rPr lang="ru-RU" sz="1400" spc="-70" dirty="0">
                <a:solidFill>
                  <a:srgbClr val="888A8D"/>
                </a:solidFill>
                <a:latin typeface="Arial" panose="020B0604020202020204" pitchFamily="34" charset="0"/>
                <a:cs typeface="Arial" panose="020B0604020202020204" pitchFamily="34" charset="0"/>
              </a:rPr>
              <a:t>О цифровых валютах и цифровых правах</a:t>
            </a:r>
            <a:r>
              <a:rPr lang="ru-RU" sz="1400" spc="-70" dirty="0" smtClean="0">
                <a:solidFill>
                  <a:srgbClr val="888A8D"/>
                </a:solidFill>
                <a:latin typeface="Arial" panose="020B0604020202020204" pitchFamily="34" charset="0"/>
                <a:cs typeface="Arial" panose="020B0604020202020204" pitchFamily="34" charset="0"/>
              </a:rPr>
              <a:t>» (вступает </a:t>
            </a:r>
            <a:r>
              <a:rPr lang="ru-RU" sz="1400" spc="-70" dirty="0">
                <a:solidFill>
                  <a:srgbClr val="888A8D"/>
                </a:solidFill>
                <a:latin typeface="Arial" panose="020B0604020202020204" pitchFamily="34" charset="0"/>
                <a:cs typeface="Arial" panose="020B0604020202020204" pitchFamily="34" charset="0"/>
              </a:rPr>
              <a:t>в силу с </a:t>
            </a:r>
            <a:r>
              <a:rPr lang="ru-RU" sz="1400" spc="-70" dirty="0" smtClean="0">
                <a:solidFill>
                  <a:srgbClr val="888A8D"/>
                </a:solidFill>
                <a:latin typeface="Arial" panose="020B0604020202020204" pitchFamily="34" charset="0"/>
                <a:cs typeface="Arial" panose="020B0604020202020204" pitchFamily="34" charset="0"/>
              </a:rPr>
              <a:t>01.09.2026)</a:t>
            </a:r>
            <a:endParaRPr lang="ru-RU" sz="1400" spc="-70" dirty="0">
              <a:solidFill>
                <a:srgbClr val="888A8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10358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038225"/>
            <a:ext cx="12192001" cy="5829300"/>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325582" y="1447588"/>
            <a:ext cx="7424623" cy="5439951"/>
          </a:xfrm>
          <a:prstGeom prst="rect">
            <a:avLst/>
          </a:prstGeom>
        </p:spPr>
        <p:txBody>
          <a:bodyPr wrap="square">
            <a:spAutoFit/>
          </a:bodyPr>
          <a:lstStyle/>
          <a:p>
            <a:pPr lvl="0">
              <a:spcAft>
                <a:spcPts val="1200"/>
              </a:spcAft>
            </a:pPr>
            <a:r>
              <a:rPr lang="ru-RU" sz="1250" spc="-30" dirty="0">
                <a:solidFill>
                  <a:prstClr val="black"/>
                </a:solidFill>
                <a:ea typeface="Calibri" panose="020F0502020204030204" pitchFamily="34" charset="0"/>
                <a:cs typeface="Times New Roman" panose="02020603050405020304" pitchFamily="18" charset="0"/>
              </a:rPr>
              <a:t>2. </a:t>
            </a:r>
            <a:r>
              <a:rPr lang="ru-RU" sz="1250" b="1" spc="-30" dirty="0">
                <a:solidFill>
                  <a:prstClr val="black"/>
                </a:solidFill>
                <a:ea typeface="Calibri" panose="020F0502020204030204" pitchFamily="34" charset="0"/>
                <a:cs typeface="Times New Roman" panose="02020603050405020304" pitchFamily="18" charset="0"/>
              </a:rPr>
              <a:t>Учредительный документ ЦД/ОИС </a:t>
            </a:r>
            <a:r>
              <a:rPr lang="ru-RU" sz="1250" spc="-30" dirty="0">
                <a:solidFill>
                  <a:prstClr val="black"/>
                </a:solidFill>
                <a:ea typeface="Calibri" panose="020F0502020204030204" pitchFamily="34" charset="0"/>
                <a:cs typeface="Times New Roman" panose="02020603050405020304" pitchFamily="18" charset="0"/>
              </a:rPr>
              <a:t>в редакции, действующей на дату предоставления заявления </a:t>
            </a:r>
            <a:br>
              <a:rPr lang="ru-RU" sz="1250" spc="-30" dirty="0">
                <a:solidFill>
                  <a:prstClr val="black"/>
                </a:solidFill>
                <a:ea typeface="Calibri" panose="020F0502020204030204" pitchFamily="34" charset="0"/>
                <a:cs typeface="Times New Roman" panose="02020603050405020304" pitchFamily="18" charset="0"/>
              </a:rPr>
            </a:br>
            <a:r>
              <a:rPr lang="ru-RU" sz="1250" spc="-30" dirty="0">
                <a:solidFill>
                  <a:prstClr val="black"/>
                </a:solidFill>
                <a:ea typeface="Calibri" panose="020F0502020204030204" pitchFamily="34" charset="0"/>
                <a:cs typeface="Times New Roman" panose="02020603050405020304" pitchFamily="18" charset="0"/>
              </a:rPr>
              <a:t>(в случае отсутствия учредительного документа и внесенных в него изменений в регистрирующем (налоговом) органе в эл. виде).</a:t>
            </a:r>
            <a:endParaRPr lang="ru-RU" sz="1250" i="1" spc="-30" dirty="0">
              <a:solidFill>
                <a:prstClr val="black"/>
              </a:solidFill>
              <a:ea typeface="Calibri" panose="020F0502020204030204" pitchFamily="34" charset="0"/>
              <a:cs typeface="Times New Roman" panose="02020603050405020304" pitchFamily="18" charset="0"/>
            </a:endParaRPr>
          </a:p>
          <a:p>
            <a:pPr lvl="0" algn="just">
              <a:spcAft>
                <a:spcPts val="1200"/>
              </a:spcAft>
            </a:pPr>
            <a:r>
              <a:rPr lang="ru-RU" sz="1250" dirty="0">
                <a:solidFill>
                  <a:prstClr val="black"/>
                </a:solidFill>
              </a:rPr>
              <a:t>3. Документы</a:t>
            </a:r>
            <a:r>
              <a:rPr lang="ru-RU" sz="1250" b="1" dirty="0">
                <a:solidFill>
                  <a:prstClr val="black"/>
                </a:solidFill>
              </a:rPr>
              <a:t> по должностным лицам:</a:t>
            </a:r>
            <a:endParaRPr lang="ru-RU" sz="1250" dirty="0">
              <a:solidFill>
                <a:srgbClr val="000000"/>
              </a:solidFill>
              <a:ea typeface="Calibri" panose="020F0502020204030204" pitchFamily="34" charset="0"/>
              <a:cs typeface="Times New Roman" panose="02020603050405020304" pitchFamily="18" charset="0"/>
            </a:endParaRPr>
          </a:p>
          <a:p>
            <a:pPr marL="285750" lvl="0" indent="-285750" algn="just">
              <a:spcAft>
                <a:spcPts val="600"/>
              </a:spcAft>
              <a:buFont typeface="Wingdings" panose="05000000000000000000" pitchFamily="2" charset="2"/>
              <a:buChar char="Ø"/>
            </a:pPr>
            <a:r>
              <a:rPr lang="ru-RU" sz="1250" b="1" dirty="0">
                <a:solidFill>
                  <a:srgbClr val="000000"/>
                </a:solidFill>
                <a:ea typeface="Calibri" panose="020F0502020204030204" pitchFamily="34" charset="0"/>
                <a:cs typeface="Times New Roman" panose="02020603050405020304" pitchFamily="18" charset="0"/>
              </a:rPr>
              <a:t>А</a:t>
            </a:r>
            <a:r>
              <a:rPr lang="ru-RU" sz="1250" b="1" dirty="0">
                <a:solidFill>
                  <a:prstClr val="black"/>
                </a:solidFill>
                <a:ea typeface="Calibri" panose="020F0502020204030204" pitchFamily="34" charset="0"/>
                <a:cs typeface="Times New Roman" panose="02020603050405020304" pitchFamily="18" charset="0"/>
              </a:rPr>
              <a:t>нкета </a:t>
            </a:r>
            <a:r>
              <a:rPr lang="ru-RU" sz="1250" dirty="0">
                <a:solidFill>
                  <a:prstClr val="black"/>
                </a:solidFill>
                <a:ea typeface="Calibri" panose="020F0502020204030204" pitchFamily="34" charset="0"/>
                <a:cs typeface="Times New Roman" panose="02020603050405020304" pitchFamily="18" charset="0"/>
              </a:rPr>
              <a:t>должностного лица </a:t>
            </a:r>
            <a:r>
              <a:rPr lang="ru-RU" sz="1250" i="1" dirty="0">
                <a:solidFill>
                  <a:srgbClr val="0082BB">
                    <a:lumMod val="75000"/>
                  </a:srgbClr>
                </a:solidFill>
                <a:ea typeface="Calibri" panose="020F0502020204030204" pitchFamily="34" charset="0"/>
                <a:cs typeface="Times New Roman" panose="02020603050405020304" pitchFamily="18" charset="0"/>
              </a:rPr>
              <a:t>(</a:t>
            </a:r>
            <a:r>
              <a:rPr lang="ru-RU" sz="1250" i="1" dirty="0" smtClean="0">
                <a:solidFill>
                  <a:srgbClr val="0082BB">
                    <a:lumMod val="75000"/>
                  </a:srgbClr>
                </a:solidFill>
                <a:ea typeface="Calibri" panose="020F0502020204030204" pitchFamily="34" charset="0"/>
                <a:cs typeface="Times New Roman" panose="02020603050405020304" pitchFamily="18" charset="0"/>
              </a:rPr>
              <a:t>шаблоны </a:t>
            </a:r>
            <a:r>
              <a:rPr lang="ru-RU" sz="1250" i="1" dirty="0">
                <a:solidFill>
                  <a:srgbClr val="0082BB">
                    <a:lumMod val="75000"/>
                  </a:srgbClr>
                </a:solidFill>
                <a:ea typeface="Calibri" panose="020F0502020204030204" pitchFamily="34" charset="0"/>
                <a:cs typeface="Times New Roman" panose="02020603050405020304" pitchFamily="18" charset="0"/>
              </a:rPr>
              <a:t>анкет будут размещены на сайте Банка России в разделе «Допуск на финансовый рынок / Навигатор по процедурам допуска»)</a:t>
            </a:r>
            <a:r>
              <a:rPr lang="ru-RU" sz="1250" dirty="0">
                <a:solidFill>
                  <a:prstClr val="black"/>
                </a:solidFill>
                <a:ea typeface="Calibri" panose="020F0502020204030204" pitchFamily="34" charset="0"/>
                <a:cs typeface="Times New Roman" panose="02020603050405020304" pitchFamily="18" charset="0"/>
              </a:rPr>
              <a:t>.</a:t>
            </a:r>
          </a:p>
          <a:p>
            <a:pPr marL="285750" lvl="0" indent="-285750" algn="just">
              <a:spcAft>
                <a:spcPts val="600"/>
              </a:spcAft>
              <a:buFont typeface="Wingdings" panose="05000000000000000000" pitchFamily="2" charset="2"/>
              <a:buChar char="Ø"/>
            </a:pPr>
            <a:r>
              <a:rPr lang="ru-RU" sz="1250" b="1" dirty="0">
                <a:solidFill>
                  <a:prstClr val="black"/>
                </a:solidFill>
                <a:ea typeface="Calibri" panose="020F0502020204030204" pitchFamily="34" charset="0"/>
                <a:cs typeface="Times New Roman" panose="02020603050405020304" pitchFamily="18" charset="0"/>
              </a:rPr>
              <a:t>Документ, удостоверяющий личность </a:t>
            </a:r>
            <a:r>
              <a:rPr lang="ru-RU" sz="1250" dirty="0">
                <a:solidFill>
                  <a:prstClr val="black"/>
                </a:solidFill>
                <a:ea typeface="Calibri" panose="020F0502020204030204" pitchFamily="34" charset="0"/>
                <a:cs typeface="Times New Roman" panose="02020603050405020304" pitchFamily="18" charset="0"/>
              </a:rPr>
              <a:t>(все заполненные страницы).</a:t>
            </a:r>
          </a:p>
          <a:p>
            <a:pPr marL="285750" lvl="0" indent="-285750" algn="just">
              <a:spcAft>
                <a:spcPts val="600"/>
              </a:spcAft>
              <a:buFont typeface="Wingdings" panose="05000000000000000000" pitchFamily="2" charset="2"/>
              <a:buChar char="Ø"/>
            </a:pPr>
            <a:r>
              <a:rPr lang="ru-RU" sz="1250" b="1" dirty="0">
                <a:solidFill>
                  <a:prstClr val="black"/>
                </a:solidFill>
                <a:ea typeface="Calibri" panose="020F0502020204030204" pitchFamily="34" charset="0"/>
                <a:cs typeface="Times New Roman" panose="02020603050405020304" pitchFamily="18" charset="0"/>
              </a:rPr>
              <a:t>Документ, подтверждающий назначение (избрание) </a:t>
            </a:r>
            <a:r>
              <a:rPr lang="ru-RU" sz="1250" dirty="0">
                <a:solidFill>
                  <a:prstClr val="black"/>
                </a:solidFill>
                <a:ea typeface="Calibri" panose="020F0502020204030204" pitchFamily="34" charset="0"/>
                <a:cs typeface="Times New Roman" panose="02020603050405020304" pitchFamily="18" charset="0"/>
              </a:rPr>
              <a:t>(например, приказ, распоряжение, протокол (выписка из него).</a:t>
            </a:r>
          </a:p>
          <a:p>
            <a:pPr marL="285750" lvl="0" indent="-285750" algn="just">
              <a:spcAft>
                <a:spcPts val="600"/>
              </a:spcAft>
              <a:buFont typeface="Wingdings" panose="05000000000000000000" pitchFamily="2" charset="2"/>
              <a:buChar char="Ø"/>
            </a:pPr>
            <a:r>
              <a:rPr lang="ru-RU" sz="1250" b="1" dirty="0">
                <a:solidFill>
                  <a:prstClr val="black"/>
                </a:solidFill>
                <a:ea typeface="Calibri" panose="020F0502020204030204" pitchFamily="34" charset="0"/>
                <a:cs typeface="Times New Roman" panose="02020603050405020304" pitchFamily="18" charset="0"/>
              </a:rPr>
              <a:t>Документ об образовании и (или) о квалификации</a:t>
            </a:r>
            <a:r>
              <a:rPr lang="ru-RU" sz="1250" dirty="0" smtClean="0">
                <a:solidFill>
                  <a:prstClr val="black"/>
                </a:solidFill>
                <a:ea typeface="Calibri" panose="020F0502020204030204" pitchFamily="34" charset="0"/>
                <a:cs typeface="Times New Roman" panose="02020603050405020304" pitchFamily="18" charset="0"/>
              </a:rPr>
              <a:t>.</a:t>
            </a:r>
          </a:p>
          <a:p>
            <a:pPr marL="285750" indent="-285750" algn="just">
              <a:spcAft>
                <a:spcPts val="600"/>
              </a:spcAft>
              <a:buFont typeface="Wingdings" panose="05000000000000000000" pitchFamily="2" charset="2"/>
              <a:buChar char="Ø"/>
            </a:pPr>
            <a:r>
              <a:rPr lang="ru-RU" sz="1250" b="1" dirty="0">
                <a:solidFill>
                  <a:prstClr val="black"/>
                </a:solidFill>
                <a:ea typeface="Calibri" panose="020F0502020204030204" pitchFamily="34" charset="0"/>
                <a:cs typeface="Times New Roman" panose="02020603050405020304" pitchFamily="18" charset="0"/>
              </a:rPr>
              <a:t>Документы о трудовой деятельности</a:t>
            </a:r>
            <a:r>
              <a:rPr lang="ru-RU" sz="1250" dirty="0">
                <a:solidFill>
                  <a:prstClr val="black"/>
                </a:solidFill>
                <a:ea typeface="Calibri" panose="020F0502020204030204" pitchFamily="34" charset="0"/>
                <a:cs typeface="Times New Roman" panose="02020603050405020304" pitchFamily="18" charset="0"/>
              </a:rPr>
              <a:t> (в случае отсутствия сведений в СФР). </a:t>
            </a:r>
            <a:endParaRPr lang="ru-RU" sz="1250" dirty="0" smtClean="0">
              <a:solidFill>
                <a:prstClr val="black"/>
              </a:solidFill>
              <a:ea typeface="Calibri" panose="020F0502020204030204" pitchFamily="34" charset="0"/>
              <a:cs typeface="Times New Roman" panose="02020603050405020304" pitchFamily="18" charset="0"/>
            </a:endParaRPr>
          </a:p>
          <a:p>
            <a:pPr>
              <a:spcAft>
                <a:spcPts val="600"/>
              </a:spcAft>
            </a:pPr>
            <a:r>
              <a:rPr lang="ru-RU" sz="1200" i="1" spc="30" dirty="0">
                <a:solidFill>
                  <a:schemeClr val="accent1">
                    <a:lumMod val="75000"/>
                  </a:schemeClr>
                </a:solidFill>
                <a:latin typeface="Arial" panose="020B0604020202020204" pitchFamily="34" charset="0"/>
                <a:cs typeface="Arial" panose="020B0604020202020204" pitchFamily="34" charset="0"/>
              </a:rPr>
              <a:t>В случае если лицо является иностранным гражданином либо лицом без гражданства, постоянно проживающим на территории иностранного государства, либо гражданином </a:t>
            </a:r>
            <a:r>
              <a:rPr lang="ru-RU" sz="1200" i="1" spc="30" dirty="0" smtClean="0">
                <a:solidFill>
                  <a:schemeClr val="accent1">
                    <a:lumMod val="75000"/>
                  </a:schemeClr>
                </a:solidFill>
                <a:latin typeface="Arial" panose="020B0604020202020204" pitchFamily="34" charset="0"/>
                <a:cs typeface="Arial" panose="020B0604020202020204" pitchFamily="34" charset="0"/>
              </a:rPr>
              <a:t>РФ, </a:t>
            </a:r>
            <a:r>
              <a:rPr lang="ru-RU" sz="1200" i="1" spc="30" dirty="0">
                <a:solidFill>
                  <a:schemeClr val="accent1">
                    <a:lumMod val="75000"/>
                  </a:schemeClr>
                </a:solidFill>
                <a:latin typeface="Arial" panose="020B0604020202020204" pitchFamily="34" charset="0"/>
                <a:cs typeface="Arial" panose="020B0604020202020204" pitchFamily="34" charset="0"/>
              </a:rPr>
              <a:t>имеющим также гражданство (подданство) иностранного государства, или вид на жительство, или иной документ, подтверждающий его право на постоянное проживание на территории иностранного государства</a:t>
            </a:r>
            <a:r>
              <a:rPr lang="ru-RU" sz="1200" i="1" spc="30" dirty="0" smtClean="0">
                <a:solidFill>
                  <a:schemeClr val="accent1">
                    <a:lumMod val="75000"/>
                  </a:schemeClr>
                </a:solidFill>
                <a:latin typeface="Arial" panose="020B0604020202020204" pitchFamily="34" charset="0"/>
                <a:cs typeface="Arial" panose="020B0604020202020204" pitchFamily="34" charset="0"/>
              </a:rPr>
              <a:t>:</a:t>
            </a:r>
            <a:endParaRPr lang="ru-RU" sz="1200" dirty="0">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Wingdings" panose="05000000000000000000" pitchFamily="2" charset="2"/>
              <a:buChar char="Ø"/>
            </a:pPr>
            <a:r>
              <a:rPr lang="ru-RU" sz="1200" dirty="0" smtClean="0">
                <a:latin typeface="Arial" panose="020B0604020202020204" pitchFamily="34" charset="0"/>
                <a:ea typeface="Calibri" panose="020F0502020204030204" pitchFamily="34" charset="0"/>
                <a:cs typeface="Arial" panose="020B0604020202020204" pitchFamily="34" charset="0"/>
              </a:rPr>
              <a:t>Документ</a:t>
            </a:r>
            <a:r>
              <a:rPr lang="ru-RU" sz="1200" dirty="0">
                <a:latin typeface="Arial" panose="020B0604020202020204" pitchFamily="34" charset="0"/>
                <a:ea typeface="Calibri" panose="020F0502020204030204" pitchFamily="34" charset="0"/>
                <a:cs typeface="Arial" panose="020B0604020202020204" pitchFamily="34" charset="0"/>
              </a:rPr>
              <a:t>, подтверждающий наличие у лица права на осуществление трудовой деятельности на территории РФ </a:t>
            </a:r>
          </a:p>
          <a:p>
            <a:pPr marL="285750" indent="-285750">
              <a:spcAft>
                <a:spcPts val="600"/>
              </a:spcAft>
              <a:buFont typeface="Wingdings" panose="05000000000000000000" pitchFamily="2" charset="2"/>
              <a:buChar char="Ø"/>
            </a:pPr>
            <a:r>
              <a:rPr lang="ru-RU" sz="1200" spc="-30" dirty="0">
                <a:latin typeface="Arial" panose="020B0604020202020204" pitchFamily="34" charset="0"/>
                <a:ea typeface="Calibri" panose="020F0502020204030204" pitchFamily="34" charset="0"/>
                <a:cs typeface="Arial" panose="020B0604020202020204" pitchFamily="34" charset="0"/>
              </a:rPr>
              <a:t>Документы о наличии (отсутствии) неснятой или непогашенной судимости, </a:t>
            </a:r>
            <a:r>
              <a:rPr lang="ru-RU" sz="1200" spc="-30" dirty="0" smtClean="0">
                <a:latin typeface="Arial" panose="020B0604020202020204" pitchFamily="34" charset="0"/>
                <a:ea typeface="Calibri" panose="020F0502020204030204" pitchFamily="34" charset="0"/>
                <a:cs typeface="Arial" panose="020B0604020202020204" pitchFamily="34" charset="0"/>
              </a:rPr>
              <a:t>выданные </a:t>
            </a:r>
            <a:r>
              <a:rPr lang="ru-RU" sz="1200" spc="-30" dirty="0">
                <a:latin typeface="Arial" panose="020B0604020202020204" pitchFamily="34" charset="0"/>
                <a:ea typeface="Calibri" panose="020F0502020204030204" pitchFamily="34" charset="0"/>
                <a:cs typeface="Arial" panose="020B0604020202020204" pitchFamily="34" charset="0"/>
              </a:rPr>
              <a:t>уполномоченным органом иностранного государства. </a:t>
            </a:r>
          </a:p>
          <a:p>
            <a:pPr marL="285750" indent="-285750">
              <a:spcAft>
                <a:spcPts val="600"/>
              </a:spcAft>
              <a:buFont typeface="Wingdings" panose="05000000000000000000" pitchFamily="2" charset="2"/>
              <a:buChar char="Ø"/>
            </a:pPr>
            <a:r>
              <a:rPr lang="ru-RU" sz="1200" spc="-30" dirty="0">
                <a:latin typeface="Arial" panose="020B0604020202020204" pitchFamily="34" charset="0"/>
                <a:ea typeface="Calibri" panose="020F0502020204030204" pitchFamily="34" charset="0"/>
                <a:cs typeface="Arial" panose="020B0604020202020204" pitchFamily="34" charset="0"/>
              </a:rPr>
              <a:t>Документ о наличии (об отсутствии) у лица факта административного наказания в виде дисквалификации, </a:t>
            </a:r>
            <a:r>
              <a:rPr lang="ru-RU" sz="1200" spc="-30" dirty="0" smtClean="0">
                <a:latin typeface="Arial" panose="020B0604020202020204" pitchFamily="34" charset="0"/>
                <a:ea typeface="Calibri" panose="020F0502020204030204" pitchFamily="34" charset="0"/>
                <a:cs typeface="Arial" panose="020B0604020202020204" pitchFamily="34" charset="0"/>
              </a:rPr>
              <a:t>выданный </a:t>
            </a:r>
            <a:r>
              <a:rPr lang="ru-RU" sz="1200" spc="-30" dirty="0">
                <a:latin typeface="Arial" panose="020B0604020202020204" pitchFamily="34" charset="0"/>
                <a:ea typeface="Calibri" panose="020F0502020204030204" pitchFamily="34" charset="0"/>
                <a:cs typeface="Arial" panose="020B0604020202020204" pitchFamily="34" charset="0"/>
              </a:rPr>
              <a:t>уполномоченным органом иностранного государства. </a:t>
            </a:r>
          </a:p>
          <a:p>
            <a:pPr marL="285750" indent="-285750">
              <a:spcAft>
                <a:spcPts val="600"/>
              </a:spcAft>
              <a:buFont typeface="Wingdings" panose="05000000000000000000" pitchFamily="2" charset="2"/>
              <a:buChar char="Ø"/>
            </a:pPr>
            <a:endParaRPr lang="ru-RU" sz="1200" i="1" spc="30" dirty="0">
              <a:solidFill>
                <a:schemeClr val="accent1">
                  <a:lumMod val="75000"/>
                </a:schemeClr>
              </a:solidFill>
              <a:latin typeface="Stem "/>
              <a:cs typeface="Arial" panose="020B0604020202020204" pitchFamily="34" charset="0"/>
            </a:endParaRPr>
          </a:p>
        </p:txBody>
      </p:sp>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1" y="1163141"/>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a:t>
            </a:r>
            <a:r>
              <a:rPr lang="ru-RU" sz="1800" b="1" spc="-30" dirty="0">
                <a:solidFill>
                  <a:schemeClr val="accent1">
                    <a:lumMod val="75000"/>
                  </a:schemeClr>
                </a:solidFill>
              </a:rPr>
              <a:t>о допуске ОООЦВ/ЦД/ОИС </a:t>
            </a:r>
            <a:r>
              <a:rPr lang="ru-RU" sz="1800" b="1" spc="-30" dirty="0" smtClean="0">
                <a:solidFill>
                  <a:schemeClr val="accent1">
                    <a:lumMod val="75000"/>
                  </a:schemeClr>
                </a:solidFill>
              </a:rPr>
              <a:t>(2/7)</a:t>
            </a:r>
            <a:endParaRPr lang="en-US" sz="1800" b="1" spc="-30" dirty="0">
              <a:solidFill>
                <a:schemeClr val="accent1">
                  <a:lumMod val="75000"/>
                </a:schemeClr>
              </a:solidFill>
            </a:endParaRPr>
          </a:p>
          <a:p>
            <a:endParaRPr lang="ru-RU" sz="1800" b="1" spc="-30" dirty="0">
              <a:solidFill>
                <a:schemeClr val="accent1">
                  <a:lumMod val="75000"/>
                </a:schemeClr>
              </a:solidFill>
            </a:endParaRPr>
          </a:p>
        </p:txBody>
      </p:sp>
      <p:pic>
        <p:nvPicPr>
          <p:cNvPr id="21" name="Рисунок 20"/>
          <p:cNvPicPr/>
          <p:nvPr/>
        </p:nvPicPr>
        <p:blipFill rotWithShape="1">
          <a:blip r:embed="rId3">
            <a:extLst>
              <a:ext uri="{28A0092B-C50C-407E-A947-70E740481C1C}">
                <a14:useLocalDpi xmlns:a14="http://schemas.microsoft.com/office/drawing/2010/main" val="0"/>
              </a:ext>
            </a:extLst>
          </a:blip>
          <a:srcRect b="72976"/>
          <a:stretch/>
        </p:blipFill>
        <p:spPr bwMode="auto">
          <a:xfrm>
            <a:off x="8167390" y="1843406"/>
            <a:ext cx="3351211" cy="2449362"/>
          </a:xfrm>
          <a:prstGeom prst="rect">
            <a:avLst/>
          </a:prstGeom>
          <a:noFill/>
          <a:ln>
            <a:noFill/>
          </a:ln>
        </p:spPr>
      </p:pic>
      <p:sp>
        <p:nvSpPr>
          <p:cNvPr id="27" name="TextBox 26"/>
          <p:cNvSpPr txBox="1"/>
          <p:nvPr/>
        </p:nvSpPr>
        <p:spPr>
          <a:xfrm>
            <a:off x="345098" y="6493757"/>
            <a:ext cx="11501802" cy="430887"/>
          </a:xfrm>
          <a:prstGeom prst="rect">
            <a:avLst/>
          </a:prstGeom>
          <a:noFill/>
        </p:spPr>
        <p:txBody>
          <a:bodyPr wrap="square" rtlCol="0">
            <a:spAutoFit/>
          </a:bodyPr>
          <a:lstStyle/>
          <a:p>
            <a:pPr>
              <a:defRPr/>
            </a:pPr>
            <a:r>
              <a:rPr kumimoji="0" lang="ru-RU" sz="1100" b="0" i="0" u="none" strike="noStrike" kern="0" cap="none" spc="-3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a:t>
            </a:r>
            <a:r>
              <a:rPr lang="ru-RU" sz="1000" dirty="0" smtClean="0">
                <a:solidFill>
                  <a:srgbClr val="000000"/>
                </a:solidFill>
                <a:ea typeface="Calibri" panose="020F0502020204030204" pitchFamily="34" charset="0"/>
                <a:cs typeface="Times New Roman" panose="02020603050405020304" pitchFamily="18" charset="0"/>
              </a:rPr>
              <a:t>* </a:t>
            </a:r>
            <a:r>
              <a:rPr lang="ru-RU" sz="1000" i="1" dirty="0">
                <a:solidFill>
                  <a:prstClr val="black">
                    <a:lumMod val="65000"/>
                    <a:lumOff val="35000"/>
                  </a:prstClr>
                </a:solidFill>
                <a:latin typeface="Arial" panose="020B0604020202020204" pitchFamily="34" charset="0"/>
                <a:cs typeface="Arial" panose="020B0604020202020204" pitchFamily="34" charset="0"/>
              </a:rPr>
              <a:t>Сертификат УКЭП можно получить с помощью мобильного приложения «</a:t>
            </a:r>
            <a:r>
              <a:rPr lang="ru-RU" sz="1000" i="1" dirty="0" err="1">
                <a:solidFill>
                  <a:prstClr val="black">
                    <a:lumMod val="65000"/>
                    <a:lumOff val="35000"/>
                  </a:prstClr>
                </a:solidFill>
                <a:latin typeface="Arial" panose="020B0604020202020204" pitchFamily="34" charset="0"/>
                <a:cs typeface="Arial" panose="020B0604020202020204" pitchFamily="34" charset="0"/>
              </a:rPr>
              <a:t>Госключ</a:t>
            </a:r>
            <a:r>
              <a:rPr lang="ru-RU" sz="1000" i="1" dirty="0">
                <a:solidFill>
                  <a:prstClr val="black">
                    <a:lumMod val="65000"/>
                    <a:lumOff val="35000"/>
                  </a:prstClr>
                </a:solidFill>
                <a:latin typeface="Arial" panose="020B0604020202020204" pitchFamily="34" charset="0"/>
                <a:cs typeface="Arial" panose="020B0604020202020204" pitchFamily="34" charset="0"/>
              </a:rPr>
              <a:t>» </a:t>
            </a:r>
            <a:r>
              <a:rPr lang="ru-RU" sz="1000" i="1" dirty="0">
                <a:solidFill>
                  <a:prstClr val="black"/>
                </a:solidFill>
                <a:latin typeface="Arial" panose="020B0604020202020204" pitchFamily="34" charset="0"/>
                <a:cs typeface="Arial" panose="020B0604020202020204" pitchFamily="34" charset="0"/>
              </a:rPr>
              <a:t>(</a:t>
            </a:r>
            <a:r>
              <a:rPr lang="ru-RU" sz="1000" i="1" dirty="0">
                <a:solidFill>
                  <a:prstClr val="black">
                    <a:lumMod val="65000"/>
                    <a:lumOff val="35000"/>
                  </a:prstClr>
                </a:solidFill>
                <a:latin typeface="Arial" panose="020B0604020202020204" pitchFamily="34" charset="0"/>
                <a:cs typeface="Arial" panose="020B0604020202020204" pitchFamily="34" charset="0"/>
                <a:hlinkClick r:id="rId4"/>
              </a:rPr>
              <a:t>видео инструкция</a:t>
            </a:r>
            <a:r>
              <a:rPr lang="ru-RU" sz="1000" i="1" dirty="0">
                <a:solidFill>
                  <a:prstClr val="black">
                    <a:lumMod val="65000"/>
                    <a:lumOff val="35000"/>
                  </a:prstClr>
                </a:solidFill>
                <a:latin typeface="Arial" panose="020B0604020202020204" pitchFamily="34" charset="0"/>
                <a:cs typeface="Arial" panose="020B0604020202020204" pitchFamily="34" charset="0"/>
              </a:rPr>
              <a:t>). Подробная информация о способе получения сертификата УКЭП также размещена на портале «</a:t>
            </a:r>
            <a:r>
              <a:rPr lang="ru-RU" sz="1000" i="1" dirty="0" err="1">
                <a:solidFill>
                  <a:prstClr val="black">
                    <a:lumMod val="65000"/>
                    <a:lumOff val="35000"/>
                  </a:prstClr>
                </a:solidFill>
                <a:latin typeface="Arial" panose="020B0604020202020204" pitchFamily="34" charset="0"/>
                <a:cs typeface="Arial" panose="020B0604020202020204" pitchFamily="34" charset="0"/>
              </a:rPr>
              <a:t>Госуслуг</a:t>
            </a:r>
            <a:r>
              <a:rPr lang="ru-RU" sz="1000" i="1" dirty="0" smtClean="0">
                <a:solidFill>
                  <a:prstClr val="black">
                    <a:lumMod val="65000"/>
                    <a:lumOff val="35000"/>
                  </a:prstClr>
                </a:solidFill>
                <a:latin typeface="Arial" panose="020B0604020202020204" pitchFamily="34" charset="0"/>
                <a:cs typeface="Arial" panose="020B0604020202020204" pitchFamily="34" charset="0"/>
              </a:rPr>
              <a:t>».</a:t>
            </a:r>
            <a:endParaRPr lang="ru-RU" sz="1000" i="1" dirty="0">
              <a:solidFill>
                <a:prstClr val="black">
                  <a:lumMod val="65000"/>
                  <a:lumOff val="35000"/>
                </a:prstClr>
              </a:solidFill>
              <a:latin typeface="Arial" panose="020B0604020202020204" pitchFamily="34" charset="0"/>
              <a:cs typeface="Arial" panose="020B0604020202020204" pitchFamily="34" charset="0"/>
            </a:endParaRPr>
          </a:p>
        </p:txBody>
      </p:sp>
      <p:sp>
        <p:nvSpPr>
          <p:cNvPr id="28" name="Text 6">
            <a:extLst>
              <a:ext uri="{FF2B5EF4-FFF2-40B4-BE49-F238E27FC236}">
                <a16:creationId xmlns="" xmlns:a16="http://schemas.microsoft.com/office/drawing/2014/main" id="{1E6D0280-AD62-D3B7-42E9-C70FB956BD1F}"/>
              </a:ext>
            </a:extLst>
          </p:cNvPr>
          <p:cNvSpPr/>
          <p:nvPr/>
        </p:nvSpPr>
        <p:spPr>
          <a:xfrm>
            <a:off x="9595599" y="4349259"/>
            <a:ext cx="2486806" cy="928688"/>
          </a:xfrm>
          <a:prstGeom prst="rect">
            <a:avLst/>
          </a:prstGeom>
          <a:noFill/>
          <a:ln w="12700">
            <a:noFill/>
          </a:ln>
        </p:spPr>
        <p:txBody>
          <a:bodyPr wrap="square" lIns="0" tIns="0" rIns="0" bIns="0" rtlCol="0" anchor="t">
            <a:noAutofit/>
          </a:bodyPr>
          <a:lstStyle/>
          <a:p>
            <a:pPr lvl="0">
              <a:defRPr/>
            </a:pPr>
            <a:r>
              <a:rPr lang="ru-RU" sz="1100" dirty="0" smtClean="0">
                <a:solidFill>
                  <a:prstClr val="black"/>
                </a:solidFill>
                <a:latin typeface="Arial" panose="020B0604020202020204" pitchFamily="34" charset="0"/>
                <a:cs typeface="Arial" panose="020B0604020202020204" pitchFamily="34" charset="0"/>
              </a:rPr>
              <a:t>Электронный </a:t>
            </a:r>
            <a:r>
              <a:rPr lang="ru-RU" sz="1100" dirty="0">
                <a:solidFill>
                  <a:prstClr val="black"/>
                </a:solidFill>
                <a:latin typeface="Arial" panose="020B0604020202020204" pitchFamily="34" charset="0"/>
                <a:cs typeface="Arial" panose="020B0604020202020204" pitchFamily="34" charset="0"/>
              </a:rPr>
              <a:t>файл </a:t>
            </a:r>
            <a:r>
              <a:rPr lang="ru-RU" sz="1100" dirty="0" smtClean="0">
                <a:solidFill>
                  <a:prstClr val="black"/>
                </a:solidFill>
                <a:latin typeface="Arial" panose="020B0604020202020204" pitchFamily="34" charset="0"/>
                <a:cs typeface="Arial" panose="020B0604020202020204" pitchFamily="34" charset="0"/>
              </a:rPr>
              <a:t>анкеты</a:t>
            </a:r>
            <a:r>
              <a:rPr lang="ru-RU" sz="1100" dirty="0">
                <a:solidFill>
                  <a:prstClr val="black"/>
                </a:solidFill>
                <a:latin typeface="Arial" panose="020B0604020202020204" pitchFamily="34" charset="0"/>
                <a:cs typeface="Arial" panose="020B0604020202020204" pitchFamily="34" charset="0"/>
              </a:rPr>
              <a:t>, подписанный УКЭП</a:t>
            </a:r>
            <a:r>
              <a:rPr lang="ru-RU" sz="1100" dirty="0" smtClean="0">
                <a:solidFill>
                  <a:prstClr val="black"/>
                </a:solidFill>
                <a:latin typeface="Arial" panose="020B0604020202020204" pitchFamily="34" charset="0"/>
                <a:cs typeface="Arial" panose="020B0604020202020204" pitchFamily="34" charset="0"/>
              </a:rPr>
              <a:t>* </a:t>
            </a:r>
            <a:r>
              <a:rPr lang="ru-RU" sz="1100" dirty="0">
                <a:solidFill>
                  <a:prstClr val="black"/>
                </a:solidFill>
                <a:latin typeface="Arial" panose="020B0604020202020204" pitchFamily="34" charset="0"/>
                <a:cs typeface="Arial" panose="020B0604020202020204" pitchFamily="34" charset="0"/>
              </a:rPr>
              <a:t>лица, заполнившего анкету, с приложением файла отсоединенной электронной подписи </a:t>
            </a:r>
            <a:r>
              <a:rPr lang="ru-RU" sz="1100" i="1" dirty="0">
                <a:solidFill>
                  <a:prstClr val="black">
                    <a:lumMod val="65000"/>
                    <a:lumOff val="35000"/>
                  </a:prstClr>
                </a:solidFill>
                <a:latin typeface="Arial" panose="020B0604020202020204" pitchFamily="34" charset="0"/>
                <a:cs typeface="Arial" panose="020B0604020202020204" pitchFamily="34" charset="0"/>
              </a:rPr>
              <a:t>(файлы заполненной анкеты и отсоединенной электронной подписи (например, с расширением *.</a:t>
            </a:r>
            <a:r>
              <a:rPr lang="en-US" sz="1100" i="1" dirty="0">
                <a:solidFill>
                  <a:prstClr val="black">
                    <a:lumMod val="65000"/>
                    <a:lumOff val="35000"/>
                  </a:prstClr>
                </a:solidFill>
                <a:latin typeface="Arial" panose="020B0604020202020204" pitchFamily="34" charset="0"/>
                <a:cs typeface="Arial" panose="020B0604020202020204" pitchFamily="34" charset="0"/>
              </a:rPr>
              <a:t>sig)</a:t>
            </a:r>
            <a:r>
              <a:rPr lang="ru-RU" sz="1100" i="1" dirty="0">
                <a:solidFill>
                  <a:prstClr val="black">
                    <a:lumMod val="65000"/>
                    <a:lumOff val="35000"/>
                  </a:prstClr>
                </a:solidFill>
                <a:latin typeface="Arial" panose="020B0604020202020204" pitchFamily="34" charset="0"/>
                <a:cs typeface="Arial" panose="020B0604020202020204" pitchFamily="34" charset="0"/>
              </a:rPr>
              <a:t> необходимо поместить в архив формата *.</a:t>
            </a:r>
            <a:r>
              <a:rPr lang="en-US" sz="1100" i="1" dirty="0">
                <a:solidFill>
                  <a:prstClr val="black">
                    <a:lumMod val="65000"/>
                    <a:lumOff val="35000"/>
                  </a:prstClr>
                </a:solidFill>
                <a:latin typeface="Arial" panose="020B0604020202020204" pitchFamily="34" charset="0"/>
                <a:cs typeface="Arial" panose="020B0604020202020204" pitchFamily="34" charset="0"/>
              </a:rPr>
              <a:t>zip</a:t>
            </a:r>
            <a:r>
              <a:rPr lang="ru-RU" sz="1100" i="1" dirty="0">
                <a:solidFill>
                  <a:prstClr val="black">
                    <a:lumMod val="65000"/>
                    <a:lumOff val="35000"/>
                  </a:prstClr>
                </a:solidFill>
                <a:latin typeface="Arial" panose="020B0604020202020204" pitchFamily="34" charset="0"/>
                <a:cs typeface="Arial" panose="020B0604020202020204" pitchFamily="34" charset="0"/>
              </a:rPr>
              <a:t>)</a:t>
            </a:r>
          </a:p>
          <a:p>
            <a:pPr lvl="0" algn="just">
              <a:defRPr/>
            </a:pPr>
            <a:endParaRPr lang="ru-RU" sz="1100" i="1" dirty="0">
              <a:solidFill>
                <a:prstClr val="black"/>
              </a:solidFill>
              <a:latin typeface="Arial" panose="020B0604020202020204" pitchFamily="34" charset="0"/>
              <a:cs typeface="Arial" panose="020B0604020202020204" pitchFamily="34" charset="0"/>
            </a:endParaRPr>
          </a:p>
        </p:txBody>
      </p:sp>
      <p:pic>
        <p:nvPicPr>
          <p:cNvPr id="29" name="Рисунок 28"/>
          <p:cNvPicPr>
            <a:picLocks noChangeAspect="1"/>
          </p:cNvPicPr>
          <p:nvPr/>
        </p:nvPicPr>
        <p:blipFill>
          <a:blip r:embed="rId5"/>
          <a:stretch>
            <a:fillRect/>
          </a:stretch>
        </p:blipFill>
        <p:spPr>
          <a:xfrm>
            <a:off x="8193285" y="4359412"/>
            <a:ext cx="1266825" cy="804158"/>
          </a:xfrm>
          <a:prstGeom prst="rect">
            <a:avLst/>
          </a:prstGeom>
          <a:ln>
            <a:solidFill>
              <a:srgbClr val="487AA6"/>
            </a:solidFill>
          </a:ln>
        </p:spPr>
      </p:pic>
      <p:sp>
        <p:nvSpPr>
          <p:cNvPr id="3" name="Номер слайда 2"/>
          <p:cNvSpPr>
            <a:spLocks noGrp="1"/>
          </p:cNvSpPr>
          <p:nvPr>
            <p:ph type="sldNum" sz="quarter" idx="12"/>
          </p:nvPr>
        </p:nvSpPr>
        <p:spPr/>
        <p:txBody>
          <a:bodyPr/>
          <a:lstStyle/>
          <a:p>
            <a:fld id="{10AA99AE-6A35-4C1E-8082-A4A87B5CA521}" type="slidenum">
              <a:rPr lang="ru-RU" smtClean="0"/>
              <a:t>20</a:t>
            </a:fld>
            <a:endParaRPr lang="ru-RU" dirty="0"/>
          </a:p>
        </p:txBody>
      </p:sp>
      <p:sp>
        <p:nvSpPr>
          <p:cNvPr id="10"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Tree>
    <p:extLst>
      <p:ext uri="{BB962C8B-B14F-4D97-AF65-F5344CB8AC3E}">
        <p14:creationId xmlns:p14="http://schemas.microsoft.com/office/powerpoint/2010/main" val="11399083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325581" y="1843406"/>
            <a:ext cx="11590193" cy="1169551"/>
          </a:xfrm>
          <a:prstGeom prst="rect">
            <a:avLst/>
          </a:prstGeom>
        </p:spPr>
        <p:txBody>
          <a:bodyPr wrap="square">
            <a:spAutoFit/>
          </a:bodyPr>
          <a:lstStyle/>
          <a:p>
            <a:pPr lvl="0">
              <a:spcAft>
                <a:spcPts val="600"/>
              </a:spcAft>
            </a:pPr>
            <a:r>
              <a:rPr lang="ru-RU" sz="1400" dirty="0">
                <a:solidFill>
                  <a:srgbClr val="000000"/>
                </a:solidFill>
                <a:latin typeface="Arial" panose="020B0604020202020204" pitchFamily="34" charset="0"/>
                <a:ea typeface="Calibri" panose="020F0502020204030204" pitchFamily="34" charset="0"/>
                <a:cs typeface="Arial" panose="020B0604020202020204" pitchFamily="34" charset="0"/>
              </a:rPr>
              <a:t>4. </a:t>
            </a:r>
            <a:r>
              <a:rPr lang="ru-RU" sz="1400" b="1" dirty="0">
                <a:solidFill>
                  <a:srgbClr val="000000"/>
                </a:solidFill>
                <a:latin typeface="Arial" panose="020B0604020202020204" pitchFamily="34" charset="0"/>
                <a:ea typeface="Calibri" panose="020F0502020204030204" pitchFamily="34" charset="0"/>
                <a:cs typeface="Arial" panose="020B0604020202020204" pitchFamily="34" charset="0"/>
              </a:rPr>
              <a:t>Документы в отношении акционеров (участников) </a:t>
            </a:r>
            <a:r>
              <a:rPr lang="ru-RU" sz="1400" dirty="0">
                <a:solidFill>
                  <a:srgbClr val="000000"/>
                </a:solidFill>
                <a:latin typeface="Arial" panose="020B0604020202020204" pitchFamily="34" charset="0"/>
                <a:ea typeface="Calibri" panose="020F0502020204030204" pitchFamily="34" charset="0"/>
                <a:cs typeface="Arial" panose="020B0604020202020204" pitchFamily="34" charset="0"/>
              </a:rPr>
              <a:t>ЮЛ, владеющих более 10 </a:t>
            </a:r>
            <a:r>
              <a:rPr lang="ru-RU" sz="1400" dirty="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ru-RU" sz="1400" dirty="0">
                <a:solidFill>
                  <a:srgbClr val="000000"/>
                </a:solidFill>
                <a:latin typeface="Arial" panose="020B0604020202020204" pitchFamily="34" charset="0"/>
                <a:ea typeface="Calibri" panose="020F0502020204030204" pitchFamily="34" charset="0"/>
                <a:cs typeface="Arial" panose="020B0604020202020204" pitchFamily="34" charset="0"/>
              </a:rPr>
              <a:t>акций (долей) ЮЛ, акционеров (участников) ЮЛ, владеющих 10 и менее </a:t>
            </a:r>
            <a:r>
              <a:rPr lang="ru-RU" sz="1400" dirty="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ru-RU" sz="1400" dirty="0">
                <a:solidFill>
                  <a:srgbClr val="000000"/>
                </a:solidFill>
                <a:latin typeface="Arial" panose="020B0604020202020204" pitchFamily="34" charset="0"/>
                <a:ea typeface="Calibri" panose="020F0502020204030204" pitchFamily="34" charset="0"/>
                <a:cs typeface="Arial" panose="020B0604020202020204" pitchFamily="34" charset="0"/>
              </a:rPr>
              <a:t>акций (долей) ЮЛ, и </a:t>
            </a:r>
            <a:r>
              <a:rPr lang="ru-RU" sz="1400" dirty="0">
                <a:solidFill>
                  <a:prstClr val="black"/>
                </a:solidFill>
                <a:latin typeface="Arial" panose="020B0604020202020204" pitchFamily="34" charset="0"/>
                <a:ea typeface="Calibri" panose="020F0502020204030204" pitchFamily="34" charset="0"/>
                <a:cs typeface="Arial" panose="020B0604020202020204" pitchFamily="34" charset="0"/>
              </a:rPr>
              <a:t>входящих в состав группы лиц, владеющей более 10 </a:t>
            </a:r>
            <a:r>
              <a:rPr lang="ru-RU" sz="14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ru-RU" sz="1400" dirty="0">
                <a:solidFill>
                  <a:prstClr val="black"/>
                </a:solidFill>
                <a:latin typeface="Arial" panose="020B0604020202020204" pitchFamily="34" charset="0"/>
                <a:ea typeface="Calibri" panose="020F0502020204030204" pitchFamily="34" charset="0"/>
                <a:cs typeface="Arial" panose="020B0604020202020204" pitchFamily="34" charset="0"/>
              </a:rPr>
              <a:t>акций (долей) ЮЛ, лиц, осуществляющих контроль в отношении указанных акционеров (участников) ЮЛ </a:t>
            </a:r>
            <a:br>
              <a:rPr lang="ru-RU" sz="14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ru-RU" sz="1400" dirty="0">
                <a:solidFill>
                  <a:prstClr val="black"/>
                </a:solidFill>
                <a:latin typeface="Arial" panose="020B0604020202020204" pitchFamily="34" charset="0"/>
                <a:ea typeface="Calibri" panose="020F0502020204030204" pitchFamily="34" charset="0"/>
                <a:cs typeface="Arial" panose="020B0604020202020204" pitchFamily="34" charset="0"/>
              </a:rPr>
              <a:t>(</a:t>
            </a:r>
            <a:r>
              <a:rPr lang="ru-RU" sz="1400" i="1" dirty="0">
                <a:solidFill>
                  <a:prstClr val="black"/>
                </a:solidFill>
                <a:latin typeface="Arial" panose="020B0604020202020204" pitchFamily="34" charset="0"/>
                <a:ea typeface="Calibri" panose="020F0502020204030204" pitchFamily="34" charset="0"/>
                <a:cs typeface="Arial" panose="020B0604020202020204" pitchFamily="34" charset="0"/>
              </a:rPr>
              <a:t>в соответствии с абзацем вторым пункта 3, пунктами 4-6 Указания Банка России </a:t>
            </a:r>
            <a:r>
              <a:rPr lang="ru-RU" sz="1400" i="1" dirty="0" smtClean="0">
                <a:solidFill>
                  <a:prstClr val="black"/>
                </a:solidFill>
                <a:latin typeface="Arial" panose="020B0604020202020204" pitchFamily="34" charset="0"/>
                <a:ea typeface="Calibri" panose="020F0502020204030204" pitchFamily="34" charset="0"/>
                <a:cs typeface="Arial" panose="020B0604020202020204" pitchFamily="34" charset="0"/>
              </a:rPr>
              <a:t>от </a:t>
            </a:r>
            <a:r>
              <a:rPr lang="ru-RU" sz="1400" i="1" dirty="0">
                <a:solidFill>
                  <a:prstClr val="black"/>
                </a:solidFill>
                <a:latin typeface="Arial" panose="020B0604020202020204" pitchFamily="34" charset="0"/>
                <a:ea typeface="Calibri" panose="020F0502020204030204" pitchFamily="34" charset="0"/>
                <a:cs typeface="Arial" panose="020B0604020202020204" pitchFamily="34" charset="0"/>
              </a:rPr>
              <a:t>12.01.2026 № 7278-У</a:t>
            </a:r>
            <a:r>
              <a:rPr lang="ru-RU" sz="14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ru-RU" sz="1400" i="1" spc="30" dirty="0">
                <a:solidFill>
                  <a:srgbClr val="0082BB">
                    <a:lumMod val="75000"/>
                  </a:srgbClr>
                </a:solidFill>
                <a:latin typeface="Arial" panose="020B0604020202020204" pitchFamily="34" charset="0"/>
                <a:cs typeface="Arial" panose="020B0604020202020204" pitchFamily="34" charset="0"/>
              </a:rPr>
              <a:t>(в отношении КО </a:t>
            </a:r>
            <a:r>
              <a:rPr lang="ru-RU" sz="1400" i="1" spc="30" dirty="0" smtClean="0">
                <a:solidFill>
                  <a:srgbClr val="0082BB">
                    <a:lumMod val="75000"/>
                  </a:srgbClr>
                </a:solidFill>
                <a:latin typeface="Arial" panose="020B0604020202020204" pitchFamily="34" charset="0"/>
                <a:cs typeface="Arial" panose="020B0604020202020204" pitchFamily="34" charset="0"/>
              </a:rPr>
              <a:t/>
            </a:r>
            <a:br>
              <a:rPr lang="ru-RU" sz="1400" i="1" spc="30" dirty="0" smtClean="0">
                <a:solidFill>
                  <a:srgbClr val="0082BB">
                    <a:lumMod val="75000"/>
                  </a:srgbClr>
                </a:solidFill>
                <a:latin typeface="Arial" panose="020B0604020202020204" pitchFamily="34" charset="0"/>
                <a:cs typeface="Arial" panose="020B0604020202020204" pitchFamily="34" charset="0"/>
              </a:rPr>
            </a:br>
            <a:r>
              <a:rPr lang="ru-RU" sz="1400" i="1" spc="30" dirty="0" smtClean="0">
                <a:solidFill>
                  <a:srgbClr val="0082BB">
                    <a:lumMod val="75000"/>
                  </a:srgbClr>
                </a:solidFill>
                <a:latin typeface="Arial" panose="020B0604020202020204" pitchFamily="34" charset="0"/>
                <a:cs typeface="Arial" panose="020B0604020202020204" pitchFamily="34" charset="0"/>
              </a:rPr>
              <a:t>не </a:t>
            </a:r>
            <a:r>
              <a:rPr lang="ru-RU" sz="1400" i="1" spc="30" dirty="0">
                <a:solidFill>
                  <a:srgbClr val="0082BB">
                    <a:lumMod val="75000"/>
                  </a:srgbClr>
                </a:solidFill>
                <a:latin typeface="Arial" panose="020B0604020202020204" pitchFamily="34" charset="0"/>
                <a:cs typeface="Arial" panose="020B0604020202020204" pitchFamily="34" charset="0"/>
              </a:rPr>
              <a:t>предоставляются)</a:t>
            </a:r>
          </a:p>
        </p:txBody>
      </p:sp>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a:t>
            </a:r>
            <a:r>
              <a:rPr lang="ru-RU" sz="1800" b="1" spc="-30" dirty="0">
                <a:solidFill>
                  <a:schemeClr val="accent1">
                    <a:lumMod val="75000"/>
                  </a:schemeClr>
                </a:solidFill>
              </a:rPr>
              <a:t>о допуске ОООЦВ/ЦД/ОИС </a:t>
            </a:r>
            <a:r>
              <a:rPr lang="ru-RU" sz="1800" b="1" spc="-30" dirty="0" smtClean="0">
                <a:solidFill>
                  <a:schemeClr val="accent1">
                    <a:lumMod val="75000"/>
                  </a:schemeClr>
                </a:solidFill>
              </a:rPr>
              <a:t>(3/7)</a:t>
            </a:r>
            <a:endParaRPr lang="en-US" sz="1800" b="1" spc="-30" dirty="0">
              <a:solidFill>
                <a:schemeClr val="accent1">
                  <a:lumMod val="75000"/>
                </a:schemeClr>
              </a:solidFill>
            </a:endParaRPr>
          </a:p>
          <a:p>
            <a:endParaRPr lang="ru-RU" sz="1800" b="1" spc="-30" dirty="0">
              <a:solidFill>
                <a:schemeClr val="accent1">
                  <a:lumMod val="75000"/>
                </a:schemeClr>
              </a:solidFill>
            </a:endParaRPr>
          </a:p>
        </p:txBody>
      </p:sp>
      <p:sp>
        <p:nvSpPr>
          <p:cNvPr id="11" name="TextBox 10"/>
          <p:cNvSpPr txBox="1"/>
          <p:nvPr/>
        </p:nvSpPr>
        <p:spPr>
          <a:xfrm>
            <a:off x="325581" y="3159295"/>
            <a:ext cx="6272145" cy="3354765"/>
          </a:xfrm>
          <a:prstGeom prst="rect">
            <a:avLst/>
          </a:prstGeom>
          <a:noFill/>
        </p:spPr>
        <p:txBody>
          <a:bodyPr wrap="square" rtlCol="0">
            <a:spAutoFit/>
          </a:bodyPr>
          <a:lstStyle/>
          <a:p>
            <a:pPr marL="171450" indent="-171450">
              <a:buFont typeface="Courier New" panose="02070309020205020404" pitchFamily="49" charset="0"/>
              <a:buChar char="o"/>
            </a:pPr>
            <a:r>
              <a:rPr lang="ru-RU" sz="1400" dirty="0">
                <a:cs typeface="Arial" panose="020B0604020202020204" pitchFamily="34" charset="0"/>
              </a:rPr>
              <a:t>Информация о структуре и составе </a:t>
            </a:r>
            <a:r>
              <a:rPr lang="ru-RU" sz="1400" dirty="0" smtClean="0">
                <a:cs typeface="Arial" panose="020B0604020202020204" pitchFamily="34" charset="0"/>
              </a:rPr>
              <a:t>акционеров </a:t>
            </a:r>
            <a:r>
              <a:rPr lang="ru-RU" sz="1400" dirty="0">
                <a:cs typeface="Arial" panose="020B0604020202020204" pitchFamily="34" charset="0"/>
              </a:rPr>
              <a:t>(участников), </a:t>
            </a:r>
            <a:r>
              <a:rPr lang="ru-RU" sz="1400" dirty="0" smtClean="0">
                <a:cs typeface="Arial" panose="020B0604020202020204" pitchFamily="34" charset="0"/>
              </a:rPr>
              <a:t>а </a:t>
            </a:r>
            <a:r>
              <a:rPr lang="ru-RU" sz="1400" dirty="0">
                <a:cs typeface="Arial" panose="020B0604020202020204" pitchFamily="34" charset="0"/>
              </a:rPr>
              <a:t>также </a:t>
            </a:r>
            <a:r>
              <a:rPr lang="ru-RU" sz="1400" dirty="0" smtClean="0">
                <a:cs typeface="Arial" panose="020B0604020202020204" pitchFamily="34" charset="0"/>
              </a:rPr>
              <a:t>о </a:t>
            </a:r>
            <a:r>
              <a:rPr lang="ru-RU" sz="1400" dirty="0">
                <a:cs typeface="Arial" panose="020B0604020202020204" pitchFamily="34" charset="0"/>
              </a:rPr>
              <a:t>лицах, под контролем либо значительным влиянием </a:t>
            </a:r>
            <a:r>
              <a:rPr lang="ru-RU" sz="1400" dirty="0" smtClean="0">
                <a:cs typeface="Arial" panose="020B0604020202020204" pitchFamily="34" charset="0"/>
              </a:rPr>
              <a:t>которых находится заявитель.</a:t>
            </a:r>
          </a:p>
          <a:p>
            <a:pPr marL="171450" indent="-171450">
              <a:buFont typeface="Courier New" panose="02070309020205020404" pitchFamily="49" charset="0"/>
              <a:buChar char="o"/>
            </a:pPr>
            <a:r>
              <a:rPr lang="ru-RU" sz="1400" dirty="0" smtClean="0">
                <a:cs typeface="Arial" panose="020B0604020202020204" pitchFamily="34" charset="0"/>
              </a:rPr>
              <a:t>Анкета акционера (участника).</a:t>
            </a:r>
          </a:p>
          <a:p>
            <a:pPr marL="171450" indent="-171450">
              <a:buFont typeface="Courier New" panose="02070309020205020404" pitchFamily="49" charset="0"/>
              <a:buChar char="o"/>
            </a:pPr>
            <a:r>
              <a:rPr lang="ru-RU" sz="1400" dirty="0" smtClean="0">
                <a:cs typeface="Arial" panose="020B0604020202020204" pitchFamily="34" charset="0"/>
              </a:rPr>
              <a:t>Список </a:t>
            </a:r>
            <a:r>
              <a:rPr lang="ru-RU" sz="1400" dirty="0">
                <a:cs typeface="Arial" panose="020B0604020202020204" pitchFamily="34" charset="0"/>
              </a:rPr>
              <a:t>акционеров (участников</a:t>
            </a:r>
            <a:r>
              <a:rPr lang="ru-RU" sz="1400" dirty="0" smtClean="0">
                <a:cs typeface="Arial" panose="020B0604020202020204" pitchFamily="34" charset="0"/>
              </a:rPr>
              <a:t>).</a:t>
            </a:r>
            <a:endParaRPr lang="ru-RU" sz="1400" dirty="0">
              <a:cs typeface="Arial" panose="020B0604020202020204" pitchFamily="34" charset="0"/>
            </a:endParaRPr>
          </a:p>
          <a:p>
            <a:pPr marL="171450" indent="-171450">
              <a:buFont typeface="Courier New" panose="02070309020205020404" pitchFamily="49" charset="0"/>
              <a:buChar char="o"/>
            </a:pPr>
            <a:r>
              <a:rPr lang="ru-RU" sz="1400" dirty="0">
                <a:cs typeface="Arial" panose="020B0604020202020204" pitchFamily="34" charset="0"/>
              </a:rPr>
              <a:t>Схема взаимосвязей акционеров (участников</a:t>
            </a:r>
            <a:r>
              <a:rPr lang="ru-RU" sz="1400" dirty="0" smtClean="0">
                <a:cs typeface="Arial" panose="020B0604020202020204" pitchFamily="34" charset="0"/>
              </a:rPr>
              <a:t>).</a:t>
            </a:r>
          </a:p>
          <a:p>
            <a:pPr marL="171450" indent="-171450">
              <a:buFont typeface="Courier New" panose="02070309020205020404" pitchFamily="49" charset="0"/>
              <a:buChar char="o"/>
            </a:pPr>
            <a:endParaRPr lang="ru-RU" sz="1400" dirty="0">
              <a:cs typeface="Arial" panose="020B0604020202020204" pitchFamily="34" charset="0"/>
            </a:endParaRPr>
          </a:p>
          <a:p>
            <a:r>
              <a:rPr lang="ru-RU" sz="1200" i="1" spc="30" dirty="0">
                <a:solidFill>
                  <a:schemeClr val="accent1">
                    <a:lumMod val="75000"/>
                  </a:schemeClr>
                </a:solidFill>
                <a:latin typeface="Arial" panose="020B0604020202020204" pitchFamily="34" charset="0"/>
                <a:cs typeface="Arial" panose="020B0604020202020204" pitchFamily="34" charset="0"/>
              </a:rPr>
              <a:t>В случае если лицо является иностранным гражданином либо лицом </a:t>
            </a:r>
            <a:r>
              <a:rPr lang="ru-RU" sz="1200" i="1" spc="30" dirty="0" smtClean="0">
                <a:solidFill>
                  <a:schemeClr val="accent1">
                    <a:lumMod val="75000"/>
                  </a:schemeClr>
                </a:solidFill>
                <a:latin typeface="Arial" panose="020B0604020202020204" pitchFamily="34" charset="0"/>
                <a:cs typeface="Arial" panose="020B0604020202020204" pitchFamily="34" charset="0"/>
              </a:rPr>
              <a:t>без гражданства</a:t>
            </a:r>
            <a:r>
              <a:rPr lang="ru-RU" sz="1200" i="1" spc="30" dirty="0">
                <a:solidFill>
                  <a:schemeClr val="accent1">
                    <a:lumMod val="75000"/>
                  </a:schemeClr>
                </a:solidFill>
                <a:latin typeface="Arial" panose="020B0604020202020204" pitchFamily="34" charset="0"/>
                <a:cs typeface="Arial" panose="020B0604020202020204" pitchFamily="34" charset="0"/>
              </a:rPr>
              <a:t>, постоянно проживающим на территории </a:t>
            </a:r>
            <a:r>
              <a:rPr lang="ru-RU" sz="1200" i="1" spc="30" dirty="0" smtClean="0">
                <a:solidFill>
                  <a:schemeClr val="accent1">
                    <a:lumMod val="75000"/>
                  </a:schemeClr>
                </a:solidFill>
                <a:latin typeface="Arial" panose="020B0604020202020204" pitchFamily="34" charset="0"/>
                <a:cs typeface="Arial" panose="020B0604020202020204" pitchFamily="34" charset="0"/>
              </a:rPr>
              <a:t>иностранного государства</a:t>
            </a:r>
            <a:r>
              <a:rPr lang="ru-RU" sz="1200" i="1" spc="30" dirty="0">
                <a:solidFill>
                  <a:schemeClr val="accent1">
                    <a:lumMod val="75000"/>
                  </a:schemeClr>
                </a:solidFill>
                <a:latin typeface="Arial" panose="020B0604020202020204" pitchFamily="34" charset="0"/>
                <a:cs typeface="Arial" panose="020B0604020202020204" pitchFamily="34" charset="0"/>
              </a:rPr>
              <a:t>, либо гражданином РФ, имеющим также гражданство (подданство) иностранного государства, или вид на жительство, или иной </a:t>
            </a:r>
            <a:r>
              <a:rPr lang="ru-RU" sz="1200" i="1" spc="30" dirty="0" smtClean="0">
                <a:solidFill>
                  <a:schemeClr val="accent1">
                    <a:lumMod val="75000"/>
                  </a:schemeClr>
                </a:solidFill>
                <a:latin typeface="Arial" panose="020B0604020202020204" pitchFamily="34" charset="0"/>
                <a:cs typeface="Arial" panose="020B0604020202020204" pitchFamily="34" charset="0"/>
              </a:rPr>
              <a:t>документ, подтверждающий </a:t>
            </a:r>
            <a:r>
              <a:rPr lang="ru-RU" sz="1200" i="1" spc="30" dirty="0">
                <a:solidFill>
                  <a:schemeClr val="accent1">
                    <a:lumMod val="75000"/>
                  </a:schemeClr>
                </a:solidFill>
                <a:latin typeface="Arial" panose="020B0604020202020204" pitchFamily="34" charset="0"/>
                <a:cs typeface="Arial" panose="020B0604020202020204" pitchFamily="34" charset="0"/>
              </a:rPr>
              <a:t>его право на постоянное проживание на </a:t>
            </a:r>
            <a:r>
              <a:rPr lang="ru-RU" sz="1200" i="1" spc="30" dirty="0" smtClean="0">
                <a:solidFill>
                  <a:schemeClr val="accent1">
                    <a:lumMod val="75000"/>
                  </a:schemeClr>
                </a:solidFill>
                <a:latin typeface="Arial" panose="020B0604020202020204" pitchFamily="34" charset="0"/>
                <a:cs typeface="Arial" panose="020B0604020202020204" pitchFamily="34" charset="0"/>
              </a:rPr>
              <a:t>территории иностранного </a:t>
            </a:r>
            <a:r>
              <a:rPr lang="ru-RU" sz="1200" i="1" spc="30" dirty="0">
                <a:solidFill>
                  <a:schemeClr val="accent1">
                    <a:lumMod val="75000"/>
                  </a:schemeClr>
                </a:solidFill>
                <a:latin typeface="Arial" panose="020B0604020202020204" pitchFamily="34" charset="0"/>
                <a:cs typeface="Arial" panose="020B0604020202020204" pitchFamily="34" charset="0"/>
              </a:rPr>
              <a:t>государства:</a:t>
            </a:r>
          </a:p>
          <a:p>
            <a:pPr>
              <a:spcAft>
                <a:spcPts val="600"/>
              </a:spcAft>
            </a:pPr>
            <a:r>
              <a:rPr lang="ru-RU" sz="1400" spc="-30" dirty="0">
                <a:ea typeface="Calibri" panose="020F0502020204030204" pitchFamily="34" charset="0"/>
                <a:cs typeface="Arial" panose="020B0604020202020204" pitchFamily="34" charset="0"/>
              </a:rPr>
              <a:t>Д</a:t>
            </a:r>
            <a:r>
              <a:rPr lang="ru-RU" sz="1400" spc="-30" dirty="0" smtClean="0">
                <a:ea typeface="Calibri" panose="020F0502020204030204" pitchFamily="34" charset="0"/>
                <a:cs typeface="Arial" panose="020B0604020202020204" pitchFamily="34" charset="0"/>
              </a:rPr>
              <a:t>окументы </a:t>
            </a:r>
            <a:r>
              <a:rPr lang="ru-RU" sz="1400" spc="-30" dirty="0">
                <a:ea typeface="Calibri" panose="020F0502020204030204" pitchFamily="34" charset="0"/>
                <a:cs typeface="Arial" panose="020B0604020202020204" pitchFamily="34" charset="0"/>
              </a:rPr>
              <a:t>о наличии (отсутствии) неснятой или непогашенной судимости, </a:t>
            </a:r>
            <a:r>
              <a:rPr lang="ru-RU" sz="1400" spc="-30" dirty="0" smtClean="0">
                <a:ea typeface="Calibri" panose="020F0502020204030204" pitchFamily="34" charset="0"/>
                <a:cs typeface="Arial" panose="020B0604020202020204" pitchFamily="34" charset="0"/>
              </a:rPr>
              <a:t>дисквалификации, выданные уполномоченным </a:t>
            </a:r>
            <a:r>
              <a:rPr lang="ru-RU" sz="1400" spc="-30" dirty="0">
                <a:ea typeface="Calibri" panose="020F0502020204030204" pitchFamily="34" charset="0"/>
                <a:cs typeface="Arial" panose="020B0604020202020204" pitchFamily="34" charset="0"/>
              </a:rPr>
              <a:t>органом иностранного государства. </a:t>
            </a:r>
          </a:p>
        </p:txBody>
      </p:sp>
      <p:pic>
        <p:nvPicPr>
          <p:cNvPr id="14" name="Рисунок 13"/>
          <p:cNvPicPr>
            <a:picLocks noChangeAspect="1"/>
          </p:cNvPicPr>
          <p:nvPr/>
        </p:nvPicPr>
        <p:blipFill rotWithShape="1">
          <a:blip r:embed="rId3"/>
          <a:srcRect l="29417" t="26133" r="27403" b="40238"/>
          <a:stretch/>
        </p:blipFill>
        <p:spPr>
          <a:xfrm>
            <a:off x="6597726" y="3403917"/>
            <a:ext cx="5379676" cy="2545172"/>
          </a:xfrm>
          <a:prstGeom prst="rect">
            <a:avLst/>
          </a:prstGeom>
        </p:spPr>
      </p:pic>
      <p:sp>
        <p:nvSpPr>
          <p:cNvPr id="3" name="Номер слайда 2"/>
          <p:cNvSpPr>
            <a:spLocks noGrp="1"/>
          </p:cNvSpPr>
          <p:nvPr>
            <p:ph type="sldNum" sz="quarter" idx="12"/>
          </p:nvPr>
        </p:nvSpPr>
        <p:spPr/>
        <p:txBody>
          <a:bodyPr/>
          <a:lstStyle/>
          <a:p>
            <a:fld id="{10AA99AE-6A35-4C1E-8082-A4A87B5CA521}" type="slidenum">
              <a:rPr lang="ru-RU" smtClean="0"/>
              <a:t>21</a:t>
            </a:fld>
            <a:endParaRPr lang="ru-RU" dirty="0"/>
          </a:p>
        </p:txBody>
      </p:sp>
      <p:sp>
        <p:nvSpPr>
          <p:cNvPr id="10"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Tree>
    <p:extLst>
      <p:ext uri="{BB962C8B-B14F-4D97-AF65-F5344CB8AC3E}">
        <p14:creationId xmlns:p14="http://schemas.microsoft.com/office/powerpoint/2010/main" val="26382937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325580" y="1795708"/>
            <a:ext cx="11433031" cy="4439677"/>
          </a:xfrm>
          <a:prstGeom prst="rect">
            <a:avLst/>
          </a:prstGeom>
        </p:spPr>
        <p:txBody>
          <a:bodyPr wrap="square">
            <a:spAutoFit/>
          </a:bodyPr>
          <a:lstStyle/>
          <a:p>
            <a:pPr lvl="0">
              <a:spcAft>
                <a:spcPts val="600"/>
              </a:spcAft>
            </a:pPr>
            <a:r>
              <a:rPr lang="ru-RU" sz="1400" dirty="0">
                <a:solidFill>
                  <a:prstClr val="black"/>
                </a:solidFill>
                <a:latin typeface="Arial" panose="020B0604020202020204" pitchFamily="34" charset="0"/>
                <a:cs typeface="Arial" panose="020B0604020202020204" pitchFamily="34" charset="0"/>
              </a:rPr>
              <a:t>5. Документы, подтверждающие соответствие заявителя требованиям, установленным частью 3 статьи 44 Федерального закона </a:t>
            </a:r>
            <a:br>
              <a:rPr lang="ru-RU" sz="1400" dirty="0">
                <a:solidFill>
                  <a:prstClr val="black"/>
                </a:solidFill>
                <a:latin typeface="Arial" panose="020B0604020202020204" pitchFamily="34" charset="0"/>
                <a:cs typeface="Arial" panose="020B0604020202020204" pitchFamily="34" charset="0"/>
              </a:rPr>
            </a:br>
            <a:r>
              <a:rPr lang="ru-RU" sz="1400" dirty="0">
                <a:solidFill>
                  <a:prstClr val="black"/>
                </a:solidFill>
                <a:latin typeface="Arial" panose="020B0604020202020204" pitchFamily="34" charset="0"/>
                <a:cs typeface="Arial" panose="020B0604020202020204" pitchFamily="34" charset="0"/>
              </a:rPr>
              <a:t>№ 282-ФЗ </a:t>
            </a:r>
            <a:r>
              <a:rPr lang="ru-RU" sz="1400" i="1" spc="30" dirty="0">
                <a:solidFill>
                  <a:srgbClr val="0082BB">
                    <a:lumMod val="75000"/>
                  </a:srgbClr>
                </a:solidFill>
                <a:latin typeface="Arial" panose="020B0604020202020204" pitchFamily="34" charset="0"/>
                <a:cs typeface="Arial" panose="020B0604020202020204" pitchFamily="34" charset="0"/>
              </a:rPr>
              <a:t>(ОООЦВ)</a:t>
            </a:r>
            <a:r>
              <a:rPr lang="ru-RU" sz="1400" dirty="0">
                <a:solidFill>
                  <a:prstClr val="black"/>
                </a:solidFill>
                <a:latin typeface="Arial" panose="020B0604020202020204" pitchFamily="34" charset="0"/>
                <a:cs typeface="Arial" panose="020B0604020202020204" pitchFamily="34" charset="0"/>
              </a:rPr>
              <a:t>, частью 4 статьи 43 Федерального закона № 282-ФЗ </a:t>
            </a:r>
            <a:r>
              <a:rPr lang="ru-RU" sz="1400" i="1" spc="30" dirty="0">
                <a:solidFill>
                  <a:srgbClr val="0082BB">
                    <a:lumMod val="75000"/>
                  </a:srgbClr>
                </a:solidFill>
                <a:latin typeface="Arial" panose="020B0604020202020204" pitchFamily="34" charset="0"/>
                <a:cs typeface="Arial" panose="020B0604020202020204" pitchFamily="34" charset="0"/>
              </a:rPr>
              <a:t>(ЦД)</a:t>
            </a:r>
            <a:r>
              <a:rPr lang="ru-RU" sz="1400" dirty="0">
                <a:solidFill>
                  <a:prstClr val="black"/>
                </a:solidFill>
                <a:latin typeface="Arial" panose="020B0604020202020204" pitchFamily="34" charset="0"/>
                <a:cs typeface="Arial" panose="020B0604020202020204" pitchFamily="34" charset="0"/>
              </a:rPr>
              <a:t>, частями 8 и 9 статьи 41 Федерального закона </a:t>
            </a:r>
            <a:br>
              <a:rPr lang="ru-RU" sz="1400" dirty="0">
                <a:solidFill>
                  <a:prstClr val="black"/>
                </a:solidFill>
                <a:latin typeface="Arial" panose="020B0604020202020204" pitchFamily="34" charset="0"/>
                <a:cs typeface="Arial" panose="020B0604020202020204" pitchFamily="34" charset="0"/>
              </a:rPr>
            </a:br>
            <a:r>
              <a:rPr lang="ru-RU" sz="1400" dirty="0">
                <a:solidFill>
                  <a:prstClr val="black"/>
                </a:solidFill>
                <a:latin typeface="Arial" panose="020B0604020202020204" pitchFamily="34" charset="0"/>
                <a:cs typeface="Arial" panose="020B0604020202020204" pitchFamily="34" charset="0"/>
              </a:rPr>
              <a:t>№ 282-ФЗ </a:t>
            </a:r>
            <a:r>
              <a:rPr lang="ru-RU" sz="1400" i="1" spc="30" dirty="0">
                <a:solidFill>
                  <a:srgbClr val="0082BB">
                    <a:lumMod val="75000"/>
                  </a:srgbClr>
                </a:solidFill>
                <a:latin typeface="Arial" panose="020B0604020202020204" pitchFamily="34" charset="0"/>
                <a:cs typeface="Arial" panose="020B0604020202020204" pitchFamily="34" charset="0"/>
              </a:rPr>
              <a:t>(ОИС с ОЭП)</a:t>
            </a:r>
          </a:p>
          <a:p>
            <a:pPr lvl="0">
              <a:spcAft>
                <a:spcPts val="600"/>
              </a:spcAft>
            </a:pPr>
            <a:r>
              <a:rPr lang="ru-RU" sz="1300" b="1" i="1" spc="30" dirty="0">
                <a:solidFill>
                  <a:srgbClr val="0082BB">
                    <a:lumMod val="75000"/>
                  </a:srgbClr>
                </a:solidFill>
                <a:latin typeface="Arial" panose="020B0604020202020204" pitchFamily="34" charset="0"/>
                <a:cs typeface="Arial" panose="020B0604020202020204" pitchFamily="34" charset="0"/>
              </a:rPr>
              <a:t>(</a:t>
            </a:r>
            <a:r>
              <a:rPr lang="ru-RU" sz="1250" b="1" i="1" spc="30" dirty="0">
                <a:solidFill>
                  <a:srgbClr val="0082BB">
                    <a:lumMod val="75000"/>
                  </a:srgbClr>
                </a:solidFill>
                <a:latin typeface="Arial" panose="020B0604020202020204" pitchFamily="34" charset="0"/>
                <a:cs typeface="Arial" panose="020B0604020202020204" pitchFamily="34" charset="0"/>
              </a:rPr>
              <a:t>для заявителей, не являющихся КО):</a:t>
            </a:r>
          </a:p>
          <a:p>
            <a:pPr marL="285750" lvl="0" indent="-285750">
              <a:spcAft>
                <a:spcPts val="600"/>
              </a:spcAft>
              <a:buFont typeface="Wingdings" panose="05000000000000000000" pitchFamily="2" charset="2"/>
              <a:buChar char="Ø"/>
            </a:pPr>
            <a:r>
              <a:rPr lang="ru-RU" sz="1250" b="1" dirty="0">
                <a:solidFill>
                  <a:prstClr val="black"/>
                </a:solidFill>
                <a:latin typeface="Arial" panose="020B0604020202020204" pitchFamily="34" charset="0"/>
                <a:cs typeface="Arial" panose="020B0604020202020204" pitchFamily="34" charset="0"/>
              </a:rPr>
              <a:t>Документ, содержащий расчет размера собственных средств (РРСС) </a:t>
            </a:r>
            <a:r>
              <a:rPr lang="ru-RU" sz="1250" dirty="0">
                <a:solidFill>
                  <a:prstClr val="black"/>
                </a:solidFill>
                <a:latin typeface="Arial" panose="020B0604020202020204" pitchFamily="34" charset="0"/>
                <a:cs typeface="Arial" panose="020B0604020202020204" pitchFamily="34" charset="0"/>
              </a:rPr>
              <a:t>заявителя на расчетную дату*.</a:t>
            </a:r>
          </a:p>
          <a:p>
            <a:pPr marL="285750" lvl="0" indent="-285750">
              <a:spcAft>
                <a:spcPts val="600"/>
              </a:spcAft>
              <a:buFont typeface="Wingdings" panose="05000000000000000000" pitchFamily="2" charset="2"/>
              <a:buChar char="Ø"/>
            </a:pPr>
            <a:r>
              <a:rPr lang="ru-RU" sz="1250" dirty="0">
                <a:solidFill>
                  <a:prstClr val="black"/>
                </a:solidFill>
                <a:latin typeface="Arial" panose="020B0604020202020204" pitchFamily="34" charset="0"/>
                <a:cs typeface="Arial" panose="020B0604020202020204" pitchFamily="34" charset="0"/>
              </a:rPr>
              <a:t>Бухгалтерский баланс и отчет о финансовых результатах на расчетную </a:t>
            </a:r>
            <a:r>
              <a:rPr lang="ru-RU" sz="1250" dirty="0" smtClean="0">
                <a:solidFill>
                  <a:prstClr val="black"/>
                </a:solidFill>
                <a:latin typeface="Arial" panose="020B0604020202020204" pitchFamily="34" charset="0"/>
                <a:cs typeface="Arial" panose="020B0604020202020204" pitchFamily="34" charset="0"/>
              </a:rPr>
              <a:t>дату.</a:t>
            </a:r>
          </a:p>
          <a:p>
            <a:pPr marL="285750" lvl="0" indent="-285750">
              <a:spcAft>
                <a:spcPts val="600"/>
              </a:spcAft>
              <a:buFont typeface="Wingdings" panose="05000000000000000000" pitchFamily="2" charset="2"/>
              <a:buChar char="Ø"/>
            </a:pPr>
            <a:r>
              <a:rPr lang="ru-RU" sz="1250" dirty="0" smtClean="0">
                <a:solidFill>
                  <a:prstClr val="black"/>
                </a:solidFill>
                <a:latin typeface="Arial" panose="020B0604020202020204" pitchFamily="34" charset="0"/>
                <a:cs typeface="Arial" panose="020B0604020202020204" pitchFamily="34" charset="0"/>
              </a:rPr>
              <a:t>Регистры </a:t>
            </a:r>
            <a:r>
              <a:rPr lang="ru-RU" sz="1250" dirty="0">
                <a:solidFill>
                  <a:prstClr val="black"/>
                </a:solidFill>
                <a:latin typeface="Arial" panose="020B0604020202020204" pitchFamily="34" charset="0"/>
                <a:cs typeface="Arial" panose="020B0604020202020204" pitchFamily="34" charset="0"/>
              </a:rPr>
              <a:t>бухгалтерского учета по счетам бухгалтерского учета, соответствующим показателям бухгалтерского </a:t>
            </a:r>
            <a:r>
              <a:rPr lang="ru-RU" sz="1250" dirty="0" smtClean="0">
                <a:solidFill>
                  <a:prstClr val="black"/>
                </a:solidFill>
                <a:latin typeface="Arial" panose="020B0604020202020204" pitchFamily="34" charset="0"/>
                <a:cs typeface="Arial" panose="020B0604020202020204" pitchFamily="34" charset="0"/>
              </a:rPr>
              <a:t>баланса (ст. </a:t>
            </a:r>
            <a:r>
              <a:rPr lang="ru-RU" sz="1250" dirty="0">
                <a:solidFill>
                  <a:prstClr val="black"/>
                </a:solidFill>
                <a:latin typeface="Arial" panose="020B0604020202020204" pitchFamily="34" charset="0"/>
                <a:cs typeface="Arial" panose="020B0604020202020204" pitchFamily="34" charset="0"/>
              </a:rPr>
              <a:t>10 </a:t>
            </a:r>
            <a:r>
              <a:rPr lang="ru-RU" sz="1250" dirty="0" smtClean="0">
                <a:solidFill>
                  <a:prstClr val="black"/>
                </a:solidFill>
                <a:latin typeface="Arial" panose="020B0604020202020204" pitchFamily="34" charset="0"/>
                <a:cs typeface="Arial" panose="020B0604020202020204" pitchFamily="34" charset="0"/>
              </a:rPr>
              <a:t>Федерального закона </a:t>
            </a:r>
            <a:r>
              <a:rPr lang="ru-RU" sz="1250" dirty="0">
                <a:solidFill>
                  <a:prstClr val="black"/>
                </a:solidFill>
                <a:latin typeface="Arial" panose="020B0604020202020204" pitchFamily="34" charset="0"/>
                <a:cs typeface="Arial" panose="020B0604020202020204" pitchFamily="34" charset="0"/>
              </a:rPr>
              <a:t>«О бухгалтерском учете</a:t>
            </a:r>
            <a:r>
              <a:rPr lang="ru-RU" sz="1250" dirty="0" smtClean="0">
                <a:solidFill>
                  <a:prstClr val="black"/>
                </a:solidFill>
                <a:latin typeface="Arial" panose="020B0604020202020204" pitchFamily="34" charset="0"/>
                <a:cs typeface="Arial" panose="020B0604020202020204" pitchFamily="34" charset="0"/>
              </a:rPr>
              <a:t>»).</a:t>
            </a:r>
          </a:p>
          <a:p>
            <a:pPr marL="285750" lvl="0" indent="-285750">
              <a:spcAft>
                <a:spcPts val="600"/>
              </a:spcAft>
              <a:buFont typeface="Wingdings" panose="05000000000000000000" pitchFamily="2" charset="2"/>
              <a:buChar char="Ø"/>
            </a:pPr>
            <a:r>
              <a:rPr lang="ru-RU" sz="1250" dirty="0" smtClean="0">
                <a:solidFill>
                  <a:prstClr val="black"/>
                </a:solidFill>
                <a:latin typeface="Arial" panose="020B0604020202020204" pitchFamily="34" charset="0"/>
                <a:cs typeface="Arial" panose="020B0604020202020204" pitchFamily="34" charset="0"/>
              </a:rPr>
              <a:t>Расшифровки </a:t>
            </a:r>
            <a:r>
              <a:rPr lang="ru-RU" sz="1250" dirty="0">
                <a:solidFill>
                  <a:prstClr val="black"/>
                </a:solidFill>
                <a:latin typeface="Arial" panose="020B0604020202020204" pitchFamily="34" charset="0"/>
                <a:cs typeface="Arial" panose="020B0604020202020204" pitchFamily="34" charset="0"/>
              </a:rPr>
              <a:t>всех строк РРСС с указанием реквизитов документов, явившихся основанием для принятия сумм остатков по счетам бухгалтерского учета к РРСС (с указанием данных сумм), с приложением копий таких документов, а также выписки </a:t>
            </a:r>
            <a:br>
              <a:rPr lang="ru-RU" sz="1250" dirty="0">
                <a:solidFill>
                  <a:prstClr val="black"/>
                </a:solidFill>
                <a:latin typeface="Arial" panose="020B0604020202020204" pitchFamily="34" charset="0"/>
                <a:cs typeface="Arial" panose="020B0604020202020204" pitchFamily="34" charset="0"/>
              </a:rPr>
            </a:br>
            <a:r>
              <a:rPr lang="ru-RU" sz="1250" dirty="0">
                <a:solidFill>
                  <a:prstClr val="black"/>
                </a:solidFill>
                <a:latin typeface="Arial" panose="020B0604020202020204" pitchFamily="34" charset="0"/>
                <a:cs typeface="Arial" panose="020B0604020202020204" pitchFamily="34" charset="0"/>
              </a:rPr>
              <a:t>об остатках денежных средств по счетам по состоянию на расчетную дату.</a:t>
            </a:r>
          </a:p>
          <a:p>
            <a:pPr marL="285750" lvl="0" indent="-285750">
              <a:spcAft>
                <a:spcPts val="600"/>
              </a:spcAft>
              <a:buFont typeface="Wingdings" panose="05000000000000000000" pitchFamily="2" charset="2"/>
              <a:buChar char="Ø"/>
            </a:pPr>
            <a:r>
              <a:rPr lang="ru-RU" sz="1250" dirty="0">
                <a:solidFill>
                  <a:prstClr val="black"/>
                </a:solidFill>
                <a:latin typeface="Arial" panose="020B0604020202020204" pitchFamily="34" charset="0"/>
                <a:cs typeface="Arial" panose="020B0604020202020204" pitchFamily="34" charset="0"/>
              </a:rPr>
              <a:t>Выписки по счетам депо, на которых учитываются ценные бумаги (ЦБ), и (или) выписки из реестров владельцев ЦБ по лицевым счетам владельца ЦБ, открытым в таких реестрах, по состоянию на расчетную дату и (или) иные документы, подтверждающие право собственности на ЦБ </a:t>
            </a:r>
            <a:r>
              <a:rPr lang="ru-RU" sz="1250" i="1" spc="30" dirty="0">
                <a:solidFill>
                  <a:srgbClr val="0082BB">
                    <a:lumMod val="75000"/>
                  </a:srgbClr>
                </a:solidFill>
                <a:latin typeface="Arial" panose="020B0604020202020204" pitchFamily="34" charset="0"/>
                <a:cs typeface="Arial" panose="020B0604020202020204" pitchFamily="34" charset="0"/>
              </a:rPr>
              <a:t>(в случае если в активы входят ценные бумаги).</a:t>
            </a:r>
          </a:p>
          <a:p>
            <a:pPr marL="285750" lvl="0" indent="-285750">
              <a:spcAft>
                <a:spcPts val="600"/>
              </a:spcAft>
              <a:buFont typeface="Wingdings" panose="05000000000000000000" pitchFamily="2" charset="2"/>
              <a:buChar char="Ø"/>
            </a:pPr>
            <a:r>
              <a:rPr lang="ru-RU" sz="1250" dirty="0">
                <a:solidFill>
                  <a:prstClr val="black"/>
                </a:solidFill>
                <a:latin typeface="Arial" panose="020B0604020202020204" pitchFamily="34" charset="0"/>
                <a:cs typeface="Arial" panose="020B0604020202020204" pitchFamily="34" charset="0"/>
              </a:rPr>
              <a:t>Выданные на расчетную дату выписки ЦД/ОИС, на цифровых счетах которых учитываются цифровые права юр. лица, и (или) иные документы, подтверждающие обладание цифровыми правами, включенными в РРСС </a:t>
            </a:r>
            <a:r>
              <a:rPr lang="ru-RU" sz="1250" i="1" spc="30" dirty="0">
                <a:solidFill>
                  <a:srgbClr val="0082BB">
                    <a:lumMod val="75000"/>
                  </a:srgbClr>
                </a:solidFill>
                <a:latin typeface="Arial" panose="020B0604020202020204" pitchFamily="34" charset="0"/>
                <a:cs typeface="Arial" panose="020B0604020202020204" pitchFamily="34" charset="0"/>
              </a:rPr>
              <a:t>(в случае если в активы входят цифровые права).</a:t>
            </a:r>
          </a:p>
          <a:p>
            <a:pPr marL="285750" lvl="0" indent="-285750">
              <a:spcAft>
                <a:spcPts val="600"/>
              </a:spcAft>
              <a:buFont typeface="Wingdings" panose="05000000000000000000" pitchFamily="2" charset="2"/>
              <a:buChar char="Ø"/>
            </a:pPr>
            <a:r>
              <a:rPr lang="ru-RU" sz="1250" dirty="0">
                <a:solidFill>
                  <a:prstClr val="black"/>
                </a:solidFill>
                <a:latin typeface="Arial" panose="020B0604020202020204" pitchFamily="34" charset="0"/>
                <a:cs typeface="Arial" panose="020B0604020202020204" pitchFamily="34" charset="0"/>
              </a:rPr>
              <a:t>Документы, подтверждающие право собственности на включенное в РРСС недвижимое имущество, а также отчет об оценке указанного имущества, составленный оценщиком в соответствии с требованиями ст. 11 Федерального закона от 29.07.1998 </a:t>
            </a:r>
            <a:r>
              <a:rPr lang="ru-RU" sz="1250" dirty="0" smtClean="0">
                <a:solidFill>
                  <a:prstClr val="black"/>
                </a:solidFill>
                <a:latin typeface="Arial" panose="020B0604020202020204" pitchFamily="34" charset="0"/>
                <a:cs typeface="Arial" panose="020B0604020202020204" pitchFamily="34" charset="0"/>
              </a:rPr>
              <a:t>№ </a:t>
            </a:r>
            <a:r>
              <a:rPr lang="ru-RU" sz="1250" dirty="0">
                <a:solidFill>
                  <a:prstClr val="black"/>
                </a:solidFill>
                <a:latin typeface="Arial" panose="020B0604020202020204" pitchFamily="34" charset="0"/>
                <a:cs typeface="Arial" panose="020B0604020202020204" pitchFamily="34" charset="0"/>
              </a:rPr>
              <a:t>135-ФЗ «Об оценочной деятельности в Российской Федерации» </a:t>
            </a:r>
            <a:r>
              <a:rPr lang="ru-RU" sz="1250" i="1" spc="30" dirty="0">
                <a:solidFill>
                  <a:srgbClr val="0082BB">
                    <a:lumMod val="75000"/>
                  </a:srgbClr>
                </a:solidFill>
                <a:latin typeface="Arial" panose="020B0604020202020204" pitchFamily="34" charset="0"/>
                <a:cs typeface="Arial" panose="020B0604020202020204" pitchFamily="34" charset="0"/>
              </a:rPr>
              <a:t>(в случае если в состав активов входит недвижимое имущество).</a:t>
            </a:r>
          </a:p>
        </p:txBody>
      </p:sp>
      <p:sp>
        <p:nvSpPr>
          <p:cNvPr id="16" name="TextBox 15"/>
          <p:cNvSpPr txBox="1"/>
          <p:nvPr/>
        </p:nvSpPr>
        <p:spPr>
          <a:xfrm>
            <a:off x="469899" y="6368469"/>
            <a:ext cx="8541267" cy="338554"/>
          </a:xfrm>
          <a:prstGeom prst="rect">
            <a:avLst/>
          </a:prstGeom>
          <a:noFill/>
        </p:spPr>
        <p:txBody>
          <a:bodyPr wrap="square" rtlCol="0">
            <a:spAutoFit/>
          </a:bodyPr>
          <a:lstStyle/>
          <a:p>
            <a:r>
              <a:rPr lang="ru-RU" sz="1600" spc="-30" dirty="0" smtClean="0">
                <a:ea typeface="Calibri" panose="020F0502020204030204" pitchFamily="34" charset="0"/>
                <a:cs typeface="Times New Roman" panose="02020603050405020304" pitchFamily="18" charset="0"/>
              </a:rPr>
              <a:t> </a:t>
            </a:r>
            <a:r>
              <a:rPr lang="ru-RU" sz="1200" spc="-30" dirty="0" smtClean="0">
                <a:ea typeface="Calibri" panose="020F0502020204030204" pitchFamily="34" charset="0"/>
                <a:cs typeface="Times New Roman" panose="02020603050405020304" pitchFamily="18" charset="0"/>
              </a:rPr>
              <a:t>* Расчетная дата – дата </a:t>
            </a:r>
            <a:r>
              <a:rPr lang="ru-RU" sz="1200" b="1" spc="-30" dirty="0">
                <a:ea typeface="Calibri" panose="020F0502020204030204" pitchFamily="34" charset="0"/>
                <a:cs typeface="Times New Roman" panose="02020603050405020304" pitchFamily="18" charset="0"/>
              </a:rPr>
              <a:t>не ранее 5 рабочих дней</a:t>
            </a:r>
            <a:r>
              <a:rPr lang="ru-RU" sz="1200" spc="-30" dirty="0">
                <a:ea typeface="Calibri" panose="020F0502020204030204" pitchFamily="34" charset="0"/>
                <a:cs typeface="Times New Roman" panose="02020603050405020304" pitchFamily="18" charset="0"/>
              </a:rPr>
              <a:t> до дня предоставления </a:t>
            </a:r>
            <a:r>
              <a:rPr lang="ru-RU" sz="1200" spc="-30" dirty="0" smtClean="0">
                <a:ea typeface="Calibri" panose="020F0502020204030204" pitchFamily="34" charset="0"/>
                <a:cs typeface="Times New Roman" panose="02020603050405020304" pitchFamily="18" charset="0"/>
              </a:rPr>
              <a:t>заявителем </a:t>
            </a:r>
            <a:r>
              <a:rPr lang="ru-RU" sz="1200" spc="-30" dirty="0">
                <a:ea typeface="Calibri" panose="020F0502020204030204" pitchFamily="34" charset="0"/>
                <a:cs typeface="Times New Roman" panose="02020603050405020304" pitchFamily="18" charset="0"/>
              </a:rPr>
              <a:t>в Банк России </a:t>
            </a:r>
            <a:r>
              <a:rPr lang="ru-RU" sz="1200" spc="-30" dirty="0" smtClean="0">
                <a:ea typeface="Calibri" panose="020F0502020204030204" pitchFamily="34" charset="0"/>
                <a:cs typeface="Times New Roman" panose="02020603050405020304" pitchFamily="18" charset="0"/>
              </a:rPr>
              <a:t>Заявления</a:t>
            </a:r>
            <a:endParaRPr lang="ru-RU" sz="1200" dirty="0"/>
          </a:p>
        </p:txBody>
      </p:sp>
      <p:sp>
        <p:nvSpPr>
          <p:cNvPr id="3" name="Номер слайда 2"/>
          <p:cNvSpPr>
            <a:spLocks noGrp="1"/>
          </p:cNvSpPr>
          <p:nvPr>
            <p:ph type="sldNum" sz="quarter" idx="12"/>
          </p:nvPr>
        </p:nvSpPr>
        <p:spPr/>
        <p:txBody>
          <a:bodyPr/>
          <a:lstStyle/>
          <a:p>
            <a:fld id="{10AA99AE-6A35-4C1E-8082-A4A87B5CA521}" type="slidenum">
              <a:rPr lang="ru-RU" smtClean="0"/>
              <a:t>22</a:t>
            </a:fld>
            <a:endParaRPr lang="ru-RU" dirty="0"/>
          </a:p>
        </p:txBody>
      </p:sp>
      <p:sp>
        <p:nvSpPr>
          <p:cNvPr id="7"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
        <p:nvSpPr>
          <p:cNvPr id="8"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a:t>
            </a:r>
            <a:r>
              <a:rPr lang="ru-RU" sz="1800" b="1" spc="-30" dirty="0">
                <a:solidFill>
                  <a:schemeClr val="accent1">
                    <a:lumMod val="75000"/>
                  </a:schemeClr>
                </a:solidFill>
              </a:rPr>
              <a:t>о допуске ОООЦВ/ЦД/ОИС </a:t>
            </a:r>
            <a:r>
              <a:rPr lang="ru-RU" sz="1800" b="1" spc="-30" dirty="0" smtClean="0">
                <a:solidFill>
                  <a:schemeClr val="accent1">
                    <a:lumMod val="75000"/>
                  </a:schemeClr>
                </a:solidFill>
              </a:rPr>
              <a:t>(4/7)</a:t>
            </a:r>
            <a:endParaRPr lang="en-US" sz="1800" b="1" spc="-30" dirty="0">
              <a:solidFill>
                <a:schemeClr val="accent1">
                  <a:lumMod val="75000"/>
                </a:schemeClr>
              </a:solidFill>
            </a:endParaRPr>
          </a:p>
          <a:p>
            <a:endParaRPr lang="ru-RU" sz="1800" b="1" spc="-30" dirty="0">
              <a:solidFill>
                <a:schemeClr val="accent1">
                  <a:lumMod val="75000"/>
                </a:schemeClr>
              </a:solidFill>
            </a:endParaRPr>
          </a:p>
        </p:txBody>
      </p:sp>
    </p:spTree>
    <p:extLst>
      <p:ext uri="{BB962C8B-B14F-4D97-AF65-F5344CB8AC3E}">
        <p14:creationId xmlns:p14="http://schemas.microsoft.com/office/powerpoint/2010/main" val="1126922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325582" y="1843406"/>
            <a:ext cx="11433029" cy="3693319"/>
          </a:xfrm>
          <a:prstGeom prst="rect">
            <a:avLst/>
          </a:prstGeom>
        </p:spPr>
        <p:txBody>
          <a:bodyPr wrap="square">
            <a:spAutoFit/>
          </a:bodyPr>
          <a:lstStyle/>
          <a:p>
            <a:pPr lvl="0">
              <a:spcAft>
                <a:spcPts val="600"/>
              </a:spcAft>
            </a:pPr>
            <a:r>
              <a:rPr lang="ru-RU" sz="1400" dirty="0">
                <a:solidFill>
                  <a:prstClr val="black"/>
                </a:solidFill>
                <a:cs typeface="Times New Roman" panose="02020603050405020304" pitchFamily="18" charset="0"/>
              </a:rPr>
              <a:t>6. </a:t>
            </a:r>
            <a:r>
              <a:rPr lang="ru-RU" sz="1400" b="1" dirty="0">
                <a:solidFill>
                  <a:prstClr val="black"/>
                </a:solidFill>
                <a:cs typeface="Times New Roman" panose="02020603050405020304" pitchFamily="18" charset="0"/>
              </a:rPr>
              <a:t>Документы, подтверждающие формирование уставного капитала </a:t>
            </a:r>
            <a:r>
              <a:rPr lang="ru-RU" sz="1400" i="1" spc="30" dirty="0">
                <a:solidFill>
                  <a:srgbClr val="0082BB">
                    <a:lumMod val="75000"/>
                  </a:srgbClr>
                </a:solidFill>
                <a:latin typeface="Stem "/>
                <a:cs typeface="Arial" panose="020B0604020202020204" pitchFamily="34" charset="0"/>
              </a:rPr>
              <a:t>для ОИС с ОЭП (</a:t>
            </a:r>
            <a:r>
              <a:rPr lang="ru-RU" sz="1400" b="1" i="1" spc="30" dirty="0">
                <a:solidFill>
                  <a:srgbClr val="0082BB">
                    <a:lumMod val="75000"/>
                  </a:srgbClr>
                </a:solidFill>
                <a:latin typeface="Stem "/>
                <a:cs typeface="Arial" panose="020B0604020202020204" pitchFamily="34" charset="0"/>
              </a:rPr>
              <a:t>для заявителей, не являющихся КО):</a:t>
            </a:r>
            <a:endParaRPr lang="ru-RU" sz="1400" dirty="0">
              <a:solidFill>
                <a:prstClr val="black"/>
              </a:solidFill>
              <a:cs typeface="Times New Roman" panose="02020603050405020304" pitchFamily="18" charset="0"/>
            </a:endParaRPr>
          </a:p>
          <a:p>
            <a:pPr lvl="0">
              <a:spcAft>
                <a:spcPts val="600"/>
              </a:spcAft>
            </a:pPr>
            <a:endParaRPr lang="ru-RU" sz="1400" dirty="0">
              <a:solidFill>
                <a:prstClr val="black"/>
              </a:solidFill>
              <a:cs typeface="Times New Roman" panose="02020603050405020304" pitchFamily="18" charset="0"/>
            </a:endParaRPr>
          </a:p>
          <a:p>
            <a:pPr marL="285750" lvl="0" indent="-285750">
              <a:buFont typeface="Wingdings" panose="05000000000000000000" pitchFamily="2" charset="2"/>
              <a:buChar char="Ø"/>
            </a:pPr>
            <a:r>
              <a:rPr lang="ru-RU" sz="1400" dirty="0">
                <a:solidFill>
                  <a:prstClr val="black"/>
                </a:solidFill>
              </a:rPr>
              <a:t>Решения органа управления по вопросам, относящимся к формированию и изменению величины уставного капитала, распределению полученной прибыли, а также по вопросам выкупа акций акционера </a:t>
            </a:r>
            <a:r>
              <a:rPr lang="ru-RU" sz="1400" i="1" spc="30" dirty="0">
                <a:solidFill>
                  <a:srgbClr val="0082BB">
                    <a:lumMod val="75000"/>
                  </a:srgbClr>
                </a:solidFill>
                <a:latin typeface="Stem "/>
                <a:cs typeface="Arial" panose="020B0604020202020204" pitchFamily="34" charset="0"/>
              </a:rPr>
              <a:t>(при наличии указанных решений).</a:t>
            </a:r>
          </a:p>
          <a:p>
            <a:pPr marL="285750" lvl="0" indent="-285750">
              <a:buFont typeface="Wingdings" panose="05000000000000000000" pitchFamily="2" charset="2"/>
              <a:buChar char="Ø"/>
            </a:pPr>
            <a:r>
              <a:rPr lang="ru-RU" sz="1400" dirty="0">
                <a:solidFill>
                  <a:prstClr val="black"/>
                </a:solidFill>
              </a:rPr>
              <a:t>Платежные поручения с отметкой об исполнении и (или) иные расчетные документы, подтверждающие перечисление денежных средств учредителя (акционера, участника) в оплату уставного капитала </a:t>
            </a:r>
            <a:r>
              <a:rPr lang="ru-RU" sz="1400" i="1" spc="30" dirty="0">
                <a:solidFill>
                  <a:srgbClr val="0082BB">
                    <a:lumMod val="75000"/>
                  </a:srgbClr>
                </a:solidFill>
                <a:latin typeface="Stem "/>
                <a:cs typeface="Arial" panose="020B0604020202020204" pitchFamily="34" charset="0"/>
              </a:rPr>
              <a:t>(в случае оплаты уставного капитала денежными средствами).</a:t>
            </a:r>
          </a:p>
          <a:p>
            <a:pPr marL="285750" lvl="0" indent="-285750">
              <a:buFont typeface="Wingdings" panose="05000000000000000000" pitchFamily="2" charset="2"/>
              <a:buChar char="Ø"/>
            </a:pPr>
            <a:r>
              <a:rPr lang="ru-RU" sz="1400" dirty="0">
                <a:solidFill>
                  <a:prstClr val="black"/>
                </a:solidFill>
              </a:rPr>
              <a:t>Акты о передаче учредителем (акционером, участником) имущества в оплату уставного капитала </a:t>
            </a:r>
            <a:r>
              <a:rPr lang="ru-RU" sz="1400" i="1" spc="30" dirty="0">
                <a:solidFill>
                  <a:srgbClr val="0082BB">
                    <a:lumMod val="75000"/>
                  </a:srgbClr>
                </a:solidFill>
                <a:latin typeface="Stem "/>
                <a:cs typeface="Arial" panose="020B0604020202020204" pitchFamily="34" charset="0"/>
              </a:rPr>
              <a:t>(в случае оплаты уставного капитала </a:t>
            </a:r>
            <a:r>
              <a:rPr lang="ru-RU" sz="1400" i="1" spc="30" dirty="0" err="1">
                <a:solidFill>
                  <a:srgbClr val="0082BB">
                    <a:lumMod val="75000"/>
                  </a:srgbClr>
                </a:solidFill>
                <a:latin typeface="Stem "/>
                <a:cs typeface="Arial" panose="020B0604020202020204" pitchFamily="34" charset="0"/>
              </a:rPr>
              <a:t>неденежными</a:t>
            </a:r>
            <a:r>
              <a:rPr lang="ru-RU" sz="1400" i="1" spc="30" dirty="0">
                <a:solidFill>
                  <a:srgbClr val="0082BB">
                    <a:lumMod val="75000"/>
                  </a:srgbClr>
                </a:solidFill>
                <a:latin typeface="Stem "/>
                <a:cs typeface="Arial" panose="020B0604020202020204" pitchFamily="34" charset="0"/>
              </a:rPr>
              <a:t> средствами в зависимости от вида </a:t>
            </a:r>
            <a:r>
              <a:rPr lang="ru-RU" sz="1400" i="1" spc="30" dirty="0" err="1">
                <a:solidFill>
                  <a:srgbClr val="0082BB">
                    <a:lumMod val="75000"/>
                  </a:srgbClr>
                </a:solidFill>
                <a:latin typeface="Stem "/>
                <a:cs typeface="Arial" panose="020B0604020202020204" pitchFamily="34" charset="0"/>
              </a:rPr>
              <a:t>неденежных</a:t>
            </a:r>
            <a:r>
              <a:rPr lang="ru-RU" sz="1400" i="1" spc="30" dirty="0">
                <a:solidFill>
                  <a:srgbClr val="0082BB">
                    <a:lumMod val="75000"/>
                  </a:srgbClr>
                </a:solidFill>
                <a:latin typeface="Stem "/>
                <a:cs typeface="Arial" panose="020B0604020202020204" pitchFamily="34" charset="0"/>
              </a:rPr>
              <a:t> средств).</a:t>
            </a:r>
          </a:p>
          <a:p>
            <a:pPr marL="285750" lvl="0" indent="-285750">
              <a:buFont typeface="Wingdings" panose="05000000000000000000" pitchFamily="2" charset="2"/>
              <a:buChar char="Ø"/>
            </a:pPr>
            <a:r>
              <a:rPr lang="ru-RU" sz="1400" dirty="0">
                <a:solidFill>
                  <a:prstClr val="black"/>
                </a:solidFill>
              </a:rPr>
              <a:t>Документы, подтверждающие право собственности учредителя (акционера, участника) на имущество, внесенное в качестве вклада в уставный капитал на день, предшествующий дню внесения указанного имущества в качестве вклада в уставный капитал </a:t>
            </a:r>
            <a:br>
              <a:rPr lang="ru-RU" sz="1400" dirty="0">
                <a:solidFill>
                  <a:prstClr val="black"/>
                </a:solidFill>
              </a:rPr>
            </a:br>
            <a:r>
              <a:rPr lang="ru-RU" sz="1400" i="1" spc="30" dirty="0">
                <a:solidFill>
                  <a:srgbClr val="0082BB">
                    <a:lumMod val="75000"/>
                  </a:srgbClr>
                </a:solidFill>
                <a:latin typeface="Stem "/>
                <a:cs typeface="Arial" panose="020B0604020202020204" pitchFamily="34" charset="0"/>
              </a:rPr>
              <a:t>(в случае оплаты уставного капитала </a:t>
            </a:r>
            <a:r>
              <a:rPr lang="ru-RU" sz="1400" i="1" spc="30" dirty="0" err="1">
                <a:solidFill>
                  <a:srgbClr val="0082BB">
                    <a:lumMod val="75000"/>
                  </a:srgbClr>
                </a:solidFill>
                <a:latin typeface="Stem "/>
                <a:cs typeface="Arial" panose="020B0604020202020204" pitchFamily="34" charset="0"/>
              </a:rPr>
              <a:t>неденежными</a:t>
            </a:r>
            <a:r>
              <a:rPr lang="ru-RU" sz="1400" i="1" spc="30" dirty="0">
                <a:solidFill>
                  <a:srgbClr val="0082BB">
                    <a:lumMod val="75000"/>
                  </a:srgbClr>
                </a:solidFill>
                <a:latin typeface="Stem "/>
                <a:cs typeface="Arial" panose="020B0604020202020204" pitchFamily="34" charset="0"/>
              </a:rPr>
              <a:t> средствами в зависимости от вида </a:t>
            </a:r>
            <a:r>
              <a:rPr lang="ru-RU" sz="1400" i="1" spc="30" dirty="0" err="1">
                <a:solidFill>
                  <a:srgbClr val="0082BB">
                    <a:lumMod val="75000"/>
                  </a:srgbClr>
                </a:solidFill>
                <a:latin typeface="Stem "/>
                <a:cs typeface="Arial" panose="020B0604020202020204" pitchFamily="34" charset="0"/>
              </a:rPr>
              <a:t>неденежных</a:t>
            </a:r>
            <a:r>
              <a:rPr lang="ru-RU" sz="1400" i="1" spc="30" dirty="0">
                <a:solidFill>
                  <a:srgbClr val="0082BB">
                    <a:lumMod val="75000"/>
                  </a:srgbClr>
                </a:solidFill>
                <a:latin typeface="Stem "/>
                <a:cs typeface="Arial" panose="020B0604020202020204" pitchFamily="34" charset="0"/>
              </a:rPr>
              <a:t> средств).</a:t>
            </a:r>
          </a:p>
          <a:p>
            <a:pPr marL="285750" lvl="0" indent="-285750">
              <a:buFont typeface="Wingdings" panose="05000000000000000000" pitchFamily="2" charset="2"/>
              <a:buChar char="Ø"/>
            </a:pPr>
            <a:r>
              <a:rPr lang="ru-RU" sz="1400" dirty="0">
                <a:solidFill>
                  <a:prstClr val="black"/>
                </a:solidFill>
              </a:rPr>
              <a:t>Отчеты об оценке имущества, внесенного учредителем (акционером, участником) в счет оплаты уставного капитала, составленный оценщиком в соответствии с требованиями ст. 11 Федерального закона от 29.07.1998 № 135-ФЗ «Об оценочной деятельности в Российской Федерации» </a:t>
            </a:r>
            <a:r>
              <a:rPr lang="ru-RU" sz="1400" i="1" spc="30" dirty="0">
                <a:solidFill>
                  <a:srgbClr val="0082BB">
                    <a:lumMod val="75000"/>
                  </a:srgbClr>
                </a:solidFill>
                <a:latin typeface="Stem "/>
                <a:cs typeface="Arial" panose="020B0604020202020204" pitchFamily="34" charset="0"/>
              </a:rPr>
              <a:t>(в случае оплаты уставного капитала </a:t>
            </a:r>
            <a:r>
              <a:rPr lang="ru-RU" sz="1400" i="1" spc="30" dirty="0" err="1">
                <a:solidFill>
                  <a:srgbClr val="0082BB">
                    <a:lumMod val="75000"/>
                  </a:srgbClr>
                </a:solidFill>
                <a:latin typeface="Stem "/>
                <a:cs typeface="Arial" panose="020B0604020202020204" pitchFamily="34" charset="0"/>
              </a:rPr>
              <a:t>неденежными</a:t>
            </a:r>
            <a:r>
              <a:rPr lang="ru-RU" sz="1400" i="1" spc="30" dirty="0">
                <a:solidFill>
                  <a:srgbClr val="0082BB">
                    <a:lumMod val="75000"/>
                  </a:srgbClr>
                </a:solidFill>
                <a:latin typeface="Stem "/>
                <a:cs typeface="Arial" panose="020B0604020202020204" pitchFamily="34" charset="0"/>
              </a:rPr>
              <a:t> средствами в зависимости от вида </a:t>
            </a:r>
            <a:r>
              <a:rPr lang="ru-RU" sz="1400" i="1" spc="30" dirty="0" err="1">
                <a:solidFill>
                  <a:srgbClr val="0082BB">
                    <a:lumMod val="75000"/>
                  </a:srgbClr>
                </a:solidFill>
                <a:latin typeface="Stem "/>
                <a:cs typeface="Arial" panose="020B0604020202020204" pitchFamily="34" charset="0"/>
              </a:rPr>
              <a:t>неденежных</a:t>
            </a:r>
            <a:r>
              <a:rPr lang="ru-RU" sz="1400" i="1" spc="30" dirty="0">
                <a:solidFill>
                  <a:srgbClr val="0082BB">
                    <a:lumMod val="75000"/>
                  </a:srgbClr>
                </a:solidFill>
                <a:latin typeface="Stem "/>
                <a:cs typeface="Arial" panose="020B0604020202020204" pitchFamily="34" charset="0"/>
              </a:rPr>
              <a:t> средств).</a:t>
            </a:r>
          </a:p>
        </p:txBody>
      </p:sp>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a:t>
            </a:r>
            <a:r>
              <a:rPr lang="ru-RU" sz="1800" b="1" spc="-30" dirty="0">
                <a:solidFill>
                  <a:schemeClr val="accent1">
                    <a:lumMod val="75000"/>
                  </a:schemeClr>
                </a:solidFill>
              </a:rPr>
              <a:t>о допуске ОООЦВ/ЦД/ОИС </a:t>
            </a:r>
            <a:r>
              <a:rPr lang="ru-RU" sz="1800" b="1" spc="-30" dirty="0" smtClean="0">
                <a:solidFill>
                  <a:schemeClr val="accent1">
                    <a:lumMod val="75000"/>
                  </a:schemeClr>
                </a:solidFill>
              </a:rPr>
              <a:t>(5/7)</a:t>
            </a:r>
            <a:endParaRPr lang="en-US" sz="1800" b="1" spc="-30" dirty="0">
              <a:solidFill>
                <a:schemeClr val="accent1">
                  <a:lumMod val="75000"/>
                </a:schemeClr>
              </a:solidFill>
            </a:endParaRPr>
          </a:p>
          <a:p>
            <a:endParaRPr lang="ru-RU" sz="1800" b="1" spc="-30" dirty="0">
              <a:solidFill>
                <a:schemeClr val="accent1">
                  <a:lumMod val="75000"/>
                </a:schemeClr>
              </a:solidFill>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23</a:t>
            </a:fld>
            <a:endParaRPr lang="ru-RU" dirty="0"/>
          </a:p>
        </p:txBody>
      </p:sp>
      <p:sp>
        <p:nvSpPr>
          <p:cNvPr id="6"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Tree>
    <p:extLst>
      <p:ext uri="{BB962C8B-B14F-4D97-AF65-F5344CB8AC3E}">
        <p14:creationId xmlns:p14="http://schemas.microsoft.com/office/powerpoint/2010/main" val="13700140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325583" y="1843406"/>
            <a:ext cx="10075718" cy="3785652"/>
          </a:xfrm>
          <a:prstGeom prst="rect">
            <a:avLst/>
          </a:prstGeom>
        </p:spPr>
        <p:txBody>
          <a:bodyPr wrap="square">
            <a:spAutoFit/>
          </a:bodyPr>
          <a:lstStyle/>
          <a:p>
            <a:pPr lvl="0">
              <a:spcAft>
                <a:spcPts val="600"/>
              </a:spcAft>
            </a:pPr>
            <a:r>
              <a:rPr lang="ru-RU" sz="1500" dirty="0">
                <a:solidFill>
                  <a:prstClr val="black"/>
                </a:solidFill>
                <a:cs typeface="Times New Roman" panose="02020603050405020304" pitchFamily="18" charset="0"/>
              </a:rPr>
              <a:t>7. </a:t>
            </a:r>
            <a:r>
              <a:rPr lang="ru-RU" sz="1500" b="1" dirty="0">
                <a:solidFill>
                  <a:prstClr val="black"/>
                </a:solidFill>
                <a:cs typeface="Times New Roman" panose="02020603050405020304" pitchFamily="18" charset="0"/>
              </a:rPr>
              <a:t>Документы, подтверждающие наличие</a:t>
            </a:r>
            <a:r>
              <a:rPr lang="ru-RU" sz="1500" dirty="0">
                <a:solidFill>
                  <a:prstClr val="black"/>
                </a:solidFill>
                <a:cs typeface="Times New Roman" panose="02020603050405020304" pitchFamily="18" charset="0"/>
              </a:rPr>
              <a:t> на праве собственности или ином законном основании </a:t>
            </a:r>
            <a:r>
              <a:rPr lang="ru-RU" sz="1500" b="1" dirty="0">
                <a:solidFill>
                  <a:prstClr val="black"/>
                </a:solidFill>
                <a:cs typeface="Times New Roman" panose="02020603050405020304" pitchFamily="18" charset="0"/>
              </a:rPr>
              <a:t>ПТС </a:t>
            </a:r>
            <a:r>
              <a:rPr lang="ru-RU" sz="1500" dirty="0">
                <a:solidFill>
                  <a:prstClr val="black"/>
                </a:solidFill>
                <a:cs typeface="Times New Roman" panose="02020603050405020304" pitchFamily="18" charset="0"/>
              </a:rPr>
              <a:t>для осуществления деятельности ОООЦВ/ЦД, </a:t>
            </a:r>
            <a:r>
              <a:rPr lang="ru-RU" sz="1500" b="1" dirty="0">
                <a:solidFill>
                  <a:prstClr val="black"/>
                </a:solidFill>
                <a:cs typeface="Times New Roman" panose="02020603050405020304" pitchFamily="18" charset="0"/>
              </a:rPr>
              <a:t>основного и резервного комплексов </a:t>
            </a:r>
            <a:r>
              <a:rPr lang="ru-RU" sz="1500" dirty="0">
                <a:solidFill>
                  <a:prstClr val="black"/>
                </a:solidFill>
                <a:cs typeface="Times New Roman" panose="02020603050405020304" pitchFamily="18" charset="0"/>
              </a:rPr>
              <a:t>указанных ПТС, соответствующих требованиям законодательства Российской Федерации, регулирующего деятельность ОООЦВ/ЦД.</a:t>
            </a:r>
          </a:p>
          <a:p>
            <a:pPr lvl="0">
              <a:spcAft>
                <a:spcPts val="600"/>
              </a:spcAft>
            </a:pPr>
            <a:endParaRPr lang="ru-RU" sz="1500" dirty="0">
              <a:solidFill>
                <a:prstClr val="black"/>
              </a:solidFill>
              <a:cs typeface="Times New Roman" panose="02020603050405020304" pitchFamily="18" charset="0"/>
            </a:endParaRPr>
          </a:p>
          <a:p>
            <a:pPr lvl="0">
              <a:spcAft>
                <a:spcPts val="600"/>
              </a:spcAft>
            </a:pPr>
            <a:r>
              <a:rPr lang="ru-RU" sz="1500" dirty="0">
                <a:solidFill>
                  <a:prstClr val="black"/>
                </a:solidFill>
                <a:cs typeface="Times New Roman" panose="02020603050405020304" pitchFamily="18" charset="0"/>
              </a:rPr>
              <a:t>8. </a:t>
            </a:r>
            <a:r>
              <a:rPr lang="ru-RU" sz="1500" b="1" dirty="0">
                <a:solidFill>
                  <a:prstClr val="black"/>
                </a:solidFill>
                <a:cs typeface="Times New Roman" panose="02020603050405020304" pitchFamily="18" charset="0"/>
              </a:rPr>
              <a:t>Документы, подтверждающие наличие </a:t>
            </a:r>
            <a:r>
              <a:rPr lang="ru-RU" sz="1500" dirty="0">
                <a:solidFill>
                  <a:prstClr val="black"/>
                </a:solidFill>
                <a:cs typeface="Times New Roman" panose="02020603050405020304" pitchFamily="18" charset="0"/>
              </a:rPr>
              <a:t>на праве собственности или ином законном основании </a:t>
            </a:r>
            <a:r>
              <a:rPr lang="ru-RU" sz="1500" b="1" dirty="0">
                <a:solidFill>
                  <a:prstClr val="black"/>
                </a:solidFill>
                <a:cs typeface="Times New Roman" panose="02020603050405020304" pitchFamily="18" charset="0"/>
              </a:rPr>
              <a:t>информационной системы ОИС</a:t>
            </a:r>
            <a:r>
              <a:rPr lang="ru-RU" sz="1500" dirty="0">
                <a:solidFill>
                  <a:prstClr val="black"/>
                </a:solidFill>
                <a:cs typeface="Times New Roman" panose="02020603050405020304" pitchFamily="18" charset="0"/>
              </a:rPr>
              <a:t>, </a:t>
            </a:r>
            <a:r>
              <a:rPr lang="ru-RU" sz="1500" b="1" dirty="0">
                <a:solidFill>
                  <a:prstClr val="black"/>
                </a:solidFill>
                <a:cs typeface="Times New Roman" panose="02020603050405020304" pitchFamily="18" charset="0"/>
              </a:rPr>
              <a:t>соответствующей правилам </a:t>
            </a:r>
            <a:r>
              <a:rPr lang="ru-RU" sz="1500" dirty="0">
                <a:solidFill>
                  <a:prstClr val="black"/>
                </a:solidFill>
                <a:cs typeface="Times New Roman" panose="02020603050405020304" pitchFamily="18" charset="0"/>
              </a:rPr>
              <a:t>информационной системы и обеспечивающей соблюдение требований, установленных ч. 1 ст. 42 Федерального закона № 282-ФЗ.</a:t>
            </a:r>
          </a:p>
          <a:p>
            <a:pPr lvl="0">
              <a:spcAft>
                <a:spcPts val="600"/>
              </a:spcAft>
            </a:pPr>
            <a:endParaRPr lang="ru-RU" sz="1500" dirty="0">
              <a:solidFill>
                <a:prstClr val="black"/>
              </a:solidFill>
              <a:cs typeface="Times New Roman" panose="02020603050405020304" pitchFamily="18" charset="0"/>
            </a:endParaRPr>
          </a:p>
          <a:p>
            <a:pPr lvl="0">
              <a:spcAft>
                <a:spcPts val="600"/>
              </a:spcAft>
            </a:pPr>
            <a:r>
              <a:rPr lang="ru-RU" sz="1500" dirty="0">
                <a:solidFill>
                  <a:prstClr val="black"/>
                </a:solidFill>
                <a:cs typeface="Times New Roman" panose="02020603050405020304" pitchFamily="18" charset="0"/>
              </a:rPr>
              <a:t>9. </a:t>
            </a:r>
            <a:r>
              <a:rPr lang="ru-RU" sz="1500" b="1" dirty="0">
                <a:solidFill>
                  <a:prstClr val="black"/>
                </a:solidFill>
                <a:cs typeface="Times New Roman" panose="02020603050405020304" pitchFamily="18" charset="0"/>
              </a:rPr>
              <a:t>Документы,</a:t>
            </a:r>
            <a:r>
              <a:rPr lang="ru-RU" sz="1500" dirty="0">
                <a:solidFill>
                  <a:prstClr val="black"/>
                </a:solidFill>
                <a:cs typeface="Times New Roman" panose="02020603050405020304" pitchFamily="18" charset="0"/>
              </a:rPr>
              <a:t> </a:t>
            </a:r>
            <a:r>
              <a:rPr lang="ru-RU" sz="1500" b="1" dirty="0">
                <a:solidFill>
                  <a:prstClr val="black"/>
                </a:solidFill>
                <a:cs typeface="Times New Roman" panose="02020603050405020304" pitchFamily="18" charset="0"/>
              </a:rPr>
              <a:t>подтверждающие выполнение </a:t>
            </a:r>
            <a:r>
              <a:rPr lang="ru-RU" sz="1500" dirty="0">
                <a:solidFill>
                  <a:prstClr val="black"/>
                </a:solidFill>
                <a:cs typeface="Times New Roman" panose="02020603050405020304" pitchFamily="18" charset="0"/>
              </a:rPr>
              <a:t>требований </a:t>
            </a:r>
            <a:r>
              <a:rPr lang="ru-RU" sz="1500" b="1" dirty="0">
                <a:solidFill>
                  <a:prstClr val="black"/>
                </a:solidFill>
                <a:cs typeface="Times New Roman" panose="02020603050405020304" pitchFamily="18" charset="0"/>
              </a:rPr>
              <a:t>к защите информации и операционной надежности </a:t>
            </a:r>
            <a:r>
              <a:rPr lang="ru-RU" sz="1500" dirty="0" smtClean="0">
                <a:solidFill>
                  <a:prstClr val="black"/>
                </a:solidFill>
                <a:cs typeface="Times New Roman" panose="02020603050405020304" pitchFamily="18" charset="0"/>
              </a:rPr>
              <a:t>в </a:t>
            </a:r>
            <a:r>
              <a:rPr lang="ru-RU" sz="1500" dirty="0">
                <a:solidFill>
                  <a:prstClr val="black"/>
                </a:solidFill>
                <a:cs typeface="Times New Roman" panose="02020603050405020304" pitchFamily="18" charset="0"/>
              </a:rPr>
              <a:t>отношении ЦД.</a:t>
            </a:r>
          </a:p>
          <a:p>
            <a:pPr lvl="0">
              <a:spcAft>
                <a:spcPts val="600"/>
              </a:spcAft>
            </a:pPr>
            <a:endParaRPr lang="ru-RU" sz="1500" dirty="0">
              <a:solidFill>
                <a:prstClr val="black"/>
              </a:solidFill>
              <a:cs typeface="Times New Roman" panose="02020603050405020304" pitchFamily="18" charset="0"/>
            </a:endParaRPr>
          </a:p>
          <a:p>
            <a:pPr lvl="0">
              <a:spcAft>
                <a:spcPts val="600"/>
              </a:spcAft>
            </a:pPr>
            <a:r>
              <a:rPr lang="ru-RU" sz="1500" dirty="0">
                <a:solidFill>
                  <a:prstClr val="black"/>
                </a:solidFill>
                <a:cs typeface="Times New Roman" panose="02020603050405020304" pitchFamily="18" charset="0"/>
              </a:rPr>
              <a:t>10. </a:t>
            </a:r>
            <a:r>
              <a:rPr lang="ru-RU" sz="1500" b="1" dirty="0">
                <a:solidFill>
                  <a:prstClr val="black"/>
                </a:solidFill>
                <a:cs typeface="Times New Roman" panose="02020603050405020304" pitchFamily="18" charset="0"/>
              </a:rPr>
              <a:t>Документ, подтверждающий наличие </a:t>
            </a:r>
            <a:r>
              <a:rPr lang="ru-RU" sz="1500" dirty="0">
                <a:solidFill>
                  <a:prstClr val="black"/>
                </a:solidFill>
                <a:cs typeface="Times New Roman" panose="02020603050405020304" pitchFamily="18" charset="0"/>
              </a:rPr>
              <a:t>у юридического лица </a:t>
            </a:r>
            <a:r>
              <a:rPr lang="ru-RU" sz="1500" b="1" dirty="0">
                <a:solidFill>
                  <a:prstClr val="black"/>
                </a:solidFill>
                <a:cs typeface="Times New Roman" panose="02020603050405020304" pitchFamily="18" charset="0"/>
              </a:rPr>
              <a:t>права на доменное имя сайта </a:t>
            </a:r>
            <a:r>
              <a:rPr lang="ru-RU" sz="1500" dirty="0">
                <a:solidFill>
                  <a:prstClr val="black"/>
                </a:solidFill>
                <a:cs typeface="Times New Roman" panose="02020603050405020304" pitchFamily="18" charset="0"/>
              </a:rPr>
              <a:t>в сети «Интернет</a:t>
            </a:r>
            <a:r>
              <a:rPr lang="ru-RU" sz="1500" dirty="0" smtClean="0">
                <a:solidFill>
                  <a:prstClr val="black"/>
                </a:solidFill>
                <a:cs typeface="Times New Roman" panose="02020603050405020304" pitchFamily="18" charset="0"/>
              </a:rPr>
              <a:t>».</a:t>
            </a:r>
            <a:endParaRPr lang="ru-RU" sz="1500" dirty="0">
              <a:solidFill>
                <a:prstClr val="black"/>
              </a:solidFill>
              <a:cs typeface="Times New Roman" panose="02020603050405020304" pitchFamily="18" charset="0"/>
            </a:endParaRPr>
          </a:p>
        </p:txBody>
      </p:sp>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a:t>
            </a:r>
            <a:r>
              <a:rPr lang="ru-RU" sz="1800" b="1" spc="-30" dirty="0">
                <a:solidFill>
                  <a:schemeClr val="accent1">
                    <a:lumMod val="75000"/>
                  </a:schemeClr>
                </a:solidFill>
              </a:rPr>
              <a:t>о допуске ОООЦВ/ЦД/ОИС </a:t>
            </a:r>
            <a:r>
              <a:rPr lang="ru-RU" sz="1800" b="1" spc="-30" dirty="0" smtClean="0">
                <a:solidFill>
                  <a:schemeClr val="accent1">
                    <a:lumMod val="75000"/>
                  </a:schemeClr>
                </a:solidFill>
              </a:rPr>
              <a:t>(6/7)</a:t>
            </a:r>
            <a:endParaRPr lang="en-US" sz="1800" b="1" spc="-30" dirty="0">
              <a:solidFill>
                <a:schemeClr val="accent1">
                  <a:lumMod val="75000"/>
                </a:schemeClr>
              </a:solidFill>
            </a:endParaRPr>
          </a:p>
          <a:p>
            <a:endParaRPr lang="ru-RU" sz="1800" b="1" spc="-30" dirty="0">
              <a:solidFill>
                <a:schemeClr val="accent1">
                  <a:lumMod val="75000"/>
                </a:schemeClr>
              </a:solidFill>
            </a:endParaRPr>
          </a:p>
        </p:txBody>
      </p:sp>
      <p:pic>
        <p:nvPicPr>
          <p:cNvPr id="7" name="Изображение6"/>
          <p:cNvPicPr/>
          <p:nvPr/>
        </p:nvPicPr>
        <p:blipFill>
          <a:blip r:embed="rId3">
            <a:lum/>
            <a:alphaModFix/>
          </a:blip>
          <a:srcRect/>
          <a:stretch>
            <a:fillRect/>
          </a:stretch>
        </p:blipFill>
        <p:spPr>
          <a:xfrm>
            <a:off x="10545618" y="1961633"/>
            <a:ext cx="718292" cy="624725"/>
          </a:xfrm>
          <a:prstGeom prst="rect">
            <a:avLst/>
          </a:prstGeom>
          <a:noFill/>
        </p:spPr>
      </p:pic>
      <p:pic>
        <p:nvPicPr>
          <p:cNvPr id="8" name="Изображение5"/>
          <p:cNvPicPr/>
          <p:nvPr/>
        </p:nvPicPr>
        <p:blipFill>
          <a:blip r:embed="rId4">
            <a:lum/>
            <a:alphaModFix/>
          </a:blip>
          <a:srcRect/>
          <a:stretch>
            <a:fillRect/>
          </a:stretch>
        </p:blipFill>
        <p:spPr>
          <a:xfrm>
            <a:off x="10436337" y="4798879"/>
            <a:ext cx="936853" cy="830179"/>
          </a:xfrm>
          <a:prstGeom prst="rect">
            <a:avLst/>
          </a:prstGeom>
          <a:noFill/>
        </p:spPr>
      </p:pic>
      <p:sp>
        <p:nvSpPr>
          <p:cNvPr id="3" name="Номер слайда 2"/>
          <p:cNvSpPr>
            <a:spLocks noGrp="1"/>
          </p:cNvSpPr>
          <p:nvPr>
            <p:ph type="sldNum" sz="quarter" idx="12"/>
          </p:nvPr>
        </p:nvSpPr>
        <p:spPr/>
        <p:txBody>
          <a:bodyPr/>
          <a:lstStyle/>
          <a:p>
            <a:fld id="{10AA99AE-6A35-4C1E-8082-A4A87B5CA521}" type="slidenum">
              <a:rPr lang="ru-RU" smtClean="0"/>
              <a:t>24</a:t>
            </a:fld>
            <a:endParaRPr lang="ru-RU" dirty="0"/>
          </a:p>
        </p:txBody>
      </p:sp>
      <p:sp>
        <p:nvSpPr>
          <p:cNvPr id="9"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Tree>
    <p:extLst>
      <p:ext uri="{BB962C8B-B14F-4D97-AF65-F5344CB8AC3E}">
        <p14:creationId xmlns:p14="http://schemas.microsoft.com/office/powerpoint/2010/main" val="330681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325582" y="1891024"/>
            <a:ext cx="10075718" cy="2908489"/>
          </a:xfrm>
          <a:prstGeom prst="rect">
            <a:avLst/>
          </a:prstGeom>
        </p:spPr>
        <p:txBody>
          <a:bodyPr wrap="square">
            <a:spAutoFit/>
          </a:bodyPr>
          <a:lstStyle/>
          <a:p>
            <a:pPr lvl="0">
              <a:spcAft>
                <a:spcPts val="600"/>
              </a:spcAft>
            </a:pPr>
            <a:r>
              <a:rPr lang="ru-RU" sz="1600" dirty="0">
                <a:solidFill>
                  <a:prstClr val="black"/>
                </a:solidFill>
                <a:latin typeface="Arial" panose="020B0604020202020204" pitchFamily="34" charset="0"/>
                <a:cs typeface="Arial" panose="020B0604020202020204" pitchFamily="34" charset="0"/>
              </a:rPr>
              <a:t>11. </a:t>
            </a:r>
            <a:r>
              <a:rPr lang="ru-RU" sz="1600" b="1" dirty="0">
                <a:solidFill>
                  <a:prstClr val="black"/>
                </a:solidFill>
                <a:latin typeface="Arial" panose="020B0604020202020204" pitchFamily="34" charset="0"/>
                <a:cs typeface="Arial" panose="020B0604020202020204" pitchFamily="34" charset="0"/>
              </a:rPr>
              <a:t>Внутренние документы </a:t>
            </a:r>
            <a:r>
              <a:rPr lang="ru-RU" sz="1600" dirty="0">
                <a:solidFill>
                  <a:prstClr val="black"/>
                </a:solidFill>
                <a:latin typeface="Arial" panose="020B0604020202020204" pitchFamily="34" charset="0"/>
                <a:cs typeface="Arial" panose="020B0604020202020204" pitchFamily="34" charset="0"/>
              </a:rPr>
              <a:t>заявителя:</a:t>
            </a:r>
            <a:endParaRPr lang="en-US" sz="1600" dirty="0">
              <a:solidFill>
                <a:prstClr val="black"/>
              </a:solidFill>
              <a:latin typeface="Arial" panose="020B0604020202020204" pitchFamily="34" charset="0"/>
              <a:cs typeface="Arial" panose="020B0604020202020204" pitchFamily="34" charset="0"/>
            </a:endParaRPr>
          </a:p>
          <a:p>
            <a:pPr lvl="0">
              <a:spcAft>
                <a:spcPts val="600"/>
              </a:spcAft>
            </a:pPr>
            <a:endParaRPr lang="en-US" sz="1600" dirty="0">
              <a:solidFill>
                <a:prstClr val="black"/>
              </a:solidFill>
              <a:latin typeface="Arial" panose="020B0604020202020204" pitchFamily="34" charset="0"/>
              <a:cs typeface="Arial" panose="020B0604020202020204" pitchFamily="34" charset="0"/>
            </a:endParaRPr>
          </a:p>
          <a:p>
            <a:pPr marL="285750" lvl="0" indent="-285750">
              <a:spcAft>
                <a:spcPts val="1800"/>
              </a:spcAft>
              <a:buFont typeface="Wingdings" panose="05000000000000000000" pitchFamily="2" charset="2"/>
              <a:buChar char="Ø"/>
            </a:pPr>
            <a:r>
              <a:rPr lang="ru-RU" sz="1600" dirty="0">
                <a:solidFill>
                  <a:prstClr val="black"/>
                </a:solidFill>
                <a:latin typeface="Arial" panose="020B0604020202020204" pitchFamily="34" charset="0"/>
                <a:cs typeface="Arial" panose="020B0604020202020204" pitchFamily="34" charset="0"/>
              </a:rPr>
              <a:t>Условия осуществления деятельности ЦД.</a:t>
            </a:r>
          </a:p>
          <a:p>
            <a:pPr marL="285750" lvl="0" indent="-285750">
              <a:spcAft>
                <a:spcPts val="1800"/>
              </a:spcAft>
              <a:buFont typeface="Wingdings" panose="05000000000000000000" pitchFamily="2" charset="2"/>
              <a:buChar char="Ø"/>
            </a:pPr>
            <a:r>
              <a:rPr lang="ru-RU" sz="1600" dirty="0">
                <a:solidFill>
                  <a:prstClr val="black"/>
                </a:solidFill>
                <a:latin typeface="Arial" panose="020B0604020202020204" pitchFamily="34" charset="0"/>
                <a:cs typeface="Arial" panose="020B0604020202020204" pitchFamily="34" charset="0"/>
              </a:rPr>
              <a:t>Правила информационной системы ОИС.</a:t>
            </a:r>
          </a:p>
          <a:p>
            <a:pPr marL="285750" lvl="0" indent="-285750">
              <a:spcAft>
                <a:spcPts val="1800"/>
              </a:spcAft>
              <a:buFont typeface="Wingdings" panose="05000000000000000000" pitchFamily="2" charset="2"/>
              <a:buChar char="Ø"/>
            </a:pPr>
            <a:r>
              <a:rPr lang="ru-RU" sz="1600" dirty="0">
                <a:solidFill>
                  <a:prstClr val="black"/>
                </a:solidFill>
                <a:latin typeface="Arial" panose="020B0604020202020204" pitchFamily="34" charset="0"/>
                <a:cs typeface="Arial" panose="020B0604020202020204" pitchFamily="34" charset="0"/>
              </a:rPr>
              <a:t>Внутренние документы заявителя, ссылки на которые содержатся в Условиях/Правилах </a:t>
            </a:r>
            <a:r>
              <a:rPr lang="ru-RU" sz="1600" i="1" dirty="0">
                <a:solidFill>
                  <a:prstClr val="black"/>
                </a:solidFill>
                <a:latin typeface="Arial" panose="020B0604020202020204" pitchFamily="34" charset="0"/>
                <a:cs typeface="Arial" panose="020B0604020202020204" pitchFamily="34" charset="0"/>
              </a:rPr>
              <a:t>(в виде файлов </a:t>
            </a:r>
            <a:r>
              <a:rPr lang="ru-RU" sz="1600" i="1" dirty="0" smtClean="0">
                <a:solidFill>
                  <a:prstClr val="black"/>
                </a:solidFill>
                <a:latin typeface="Arial" panose="020B0604020202020204" pitchFamily="34" charset="0"/>
                <a:cs typeface="Arial" panose="020B0604020202020204" pitchFamily="34" charset="0"/>
              </a:rPr>
              <a:t>с </a:t>
            </a:r>
            <a:r>
              <a:rPr lang="ru-RU" sz="1600" i="1" dirty="0">
                <a:solidFill>
                  <a:prstClr val="black"/>
                </a:solidFill>
                <a:latin typeface="Arial" panose="020B0604020202020204" pitchFamily="34" charset="0"/>
                <a:cs typeface="Arial" panose="020B0604020202020204" pitchFamily="34" charset="0"/>
              </a:rPr>
              <a:t>расширением *.</a:t>
            </a:r>
            <a:r>
              <a:rPr lang="ru-RU" sz="1600" i="1" dirty="0" err="1">
                <a:solidFill>
                  <a:prstClr val="black"/>
                </a:solidFill>
                <a:latin typeface="Arial" panose="020B0604020202020204" pitchFamily="34" charset="0"/>
                <a:cs typeface="Arial" panose="020B0604020202020204" pitchFamily="34" charset="0"/>
              </a:rPr>
              <a:t>pdf</a:t>
            </a:r>
            <a:r>
              <a:rPr lang="ru-RU" sz="1600" i="1" dirty="0">
                <a:solidFill>
                  <a:prstClr val="black"/>
                </a:solidFill>
                <a:latin typeface="Arial" panose="020B0604020202020204" pitchFamily="34" charset="0"/>
                <a:cs typeface="Arial" panose="020B0604020202020204" pitchFamily="34" charset="0"/>
              </a:rPr>
              <a:t>,   </a:t>
            </a:r>
            <a:r>
              <a:rPr lang="ru-RU" sz="1600" i="1" dirty="0" smtClean="0">
                <a:solidFill>
                  <a:prstClr val="black"/>
                </a:solidFill>
                <a:latin typeface="Arial" panose="020B0604020202020204" pitchFamily="34" charset="0"/>
                <a:cs typeface="Arial" panose="020B0604020202020204" pitchFamily="34" charset="0"/>
              </a:rPr>
              <a:t>, содержащих </a:t>
            </a:r>
            <a:r>
              <a:rPr lang="ru-RU" sz="1600" i="1" dirty="0">
                <a:solidFill>
                  <a:prstClr val="black"/>
                </a:solidFill>
                <a:latin typeface="Arial" panose="020B0604020202020204" pitchFamily="34" charset="0"/>
                <a:cs typeface="Arial" panose="020B0604020202020204" pitchFamily="34" charset="0"/>
              </a:rPr>
              <a:t>их электронные копии).</a:t>
            </a:r>
          </a:p>
          <a:p>
            <a:pPr marL="285750" lvl="0" indent="-285750">
              <a:spcAft>
                <a:spcPts val="1800"/>
              </a:spcAft>
              <a:buFont typeface="Wingdings" panose="05000000000000000000" pitchFamily="2" charset="2"/>
              <a:buChar char="Ø"/>
            </a:pPr>
            <a:r>
              <a:rPr lang="ru-RU" sz="1600" dirty="0">
                <a:solidFill>
                  <a:prstClr val="black"/>
                </a:solidFill>
                <a:latin typeface="Arial" panose="020B0604020202020204" pitchFamily="34" charset="0"/>
                <a:cs typeface="Arial" panose="020B0604020202020204" pitchFamily="34" charset="0"/>
              </a:rPr>
              <a:t>Протокол заседания (решение) органа управления (выписка из него), в котором содержится информация об утверждении им Условий/Правил.</a:t>
            </a:r>
          </a:p>
        </p:txBody>
      </p:sp>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a:t>
            </a:r>
            <a:r>
              <a:rPr lang="ru-RU" sz="1800" b="1" spc="-30" dirty="0">
                <a:solidFill>
                  <a:schemeClr val="accent1">
                    <a:lumMod val="75000"/>
                  </a:schemeClr>
                </a:solidFill>
              </a:rPr>
              <a:t>о допуске ОООЦВ/ЦД/ОИС </a:t>
            </a:r>
            <a:r>
              <a:rPr lang="ru-RU" sz="1800" b="1" spc="-30" dirty="0" smtClean="0">
                <a:solidFill>
                  <a:schemeClr val="accent1">
                    <a:lumMod val="75000"/>
                  </a:schemeClr>
                </a:solidFill>
              </a:rPr>
              <a:t>(7/7)</a:t>
            </a:r>
            <a:endParaRPr lang="en-US" sz="1800" b="1" spc="-30" dirty="0">
              <a:solidFill>
                <a:schemeClr val="accent1">
                  <a:lumMod val="75000"/>
                </a:schemeClr>
              </a:solidFill>
            </a:endParaRPr>
          </a:p>
          <a:p>
            <a:endParaRPr lang="ru-RU" sz="1800" b="1" spc="-30" dirty="0">
              <a:solidFill>
                <a:schemeClr val="accent1">
                  <a:lumMod val="75000"/>
                </a:schemeClr>
              </a:solidFill>
            </a:endParaRPr>
          </a:p>
        </p:txBody>
      </p:sp>
      <p:sp>
        <p:nvSpPr>
          <p:cNvPr id="9" name="Правая круглая скобка 8"/>
          <p:cNvSpPr/>
          <p:nvPr/>
        </p:nvSpPr>
        <p:spPr>
          <a:xfrm>
            <a:off x="4794586" y="2499949"/>
            <a:ext cx="237442" cy="832688"/>
          </a:xfrm>
          <a:prstGeom prst="rightBracket">
            <a:avLst>
              <a:gd name="adj" fmla="val 77893"/>
            </a:avLst>
          </a:prstGeom>
          <a:noFill/>
          <a:ln w="6350" cap="flat" cmpd="sng" algn="ctr">
            <a:solidFill>
              <a:srgbClr val="145D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smtClean="0">
              <a:ln>
                <a:noFill/>
              </a:ln>
              <a:solidFill>
                <a:prstClr val="black"/>
              </a:solidFill>
              <a:effectLst/>
              <a:uLnTx/>
              <a:uFillTx/>
              <a:latin typeface="Arial"/>
              <a:ea typeface="+mn-ea"/>
              <a:cs typeface="+mn-cs"/>
            </a:endParaRPr>
          </a:p>
        </p:txBody>
      </p:sp>
      <p:pic>
        <p:nvPicPr>
          <p:cNvPr id="10" name="Рисунок 9"/>
          <p:cNvPicPr>
            <a:picLocks noChangeAspect="1"/>
          </p:cNvPicPr>
          <p:nvPr/>
        </p:nvPicPr>
        <p:blipFill rotWithShape="1">
          <a:blip r:embed="rId3"/>
          <a:srcRect t="4369" b="1"/>
          <a:stretch/>
        </p:blipFill>
        <p:spPr>
          <a:xfrm>
            <a:off x="5297184" y="2741561"/>
            <a:ext cx="685178" cy="349463"/>
          </a:xfrm>
          <a:prstGeom prst="rect">
            <a:avLst/>
          </a:prstGeom>
        </p:spPr>
      </p:pic>
      <p:pic>
        <p:nvPicPr>
          <p:cNvPr id="11" name="Изображение1"/>
          <p:cNvPicPr/>
          <p:nvPr/>
        </p:nvPicPr>
        <p:blipFill>
          <a:blip r:embed="rId4">
            <a:lum/>
            <a:alphaModFix/>
          </a:blip>
          <a:srcRect/>
          <a:stretch>
            <a:fillRect/>
          </a:stretch>
        </p:blipFill>
        <p:spPr>
          <a:xfrm>
            <a:off x="6291983" y="2697877"/>
            <a:ext cx="432819" cy="436829"/>
          </a:xfrm>
          <a:prstGeom prst="rect">
            <a:avLst/>
          </a:prstGeom>
          <a:noFill/>
        </p:spPr>
      </p:pic>
      <p:sp>
        <p:nvSpPr>
          <p:cNvPr id="12" name="Прямоугольник 11"/>
          <p:cNvSpPr/>
          <p:nvPr/>
        </p:nvSpPr>
        <p:spPr>
          <a:xfrm>
            <a:off x="5954621" y="2752470"/>
            <a:ext cx="226731" cy="338554"/>
          </a:xfrm>
          <a:prstGeom prst="rect">
            <a:avLst/>
          </a:prstGeom>
        </p:spPr>
        <p:txBody>
          <a:bodyPr wrap="square">
            <a:spAutoFit/>
          </a:bodyPr>
          <a:lstStyle/>
          <a:p>
            <a:pPr algn="just">
              <a:spcAft>
                <a:spcPts val="600"/>
              </a:spcAft>
            </a:pPr>
            <a:r>
              <a:rPr lang="ru-RU" sz="1600" dirty="0" smtClean="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p:txBody>
      </p:sp>
      <p:pic>
        <p:nvPicPr>
          <p:cNvPr id="13" name="Рисунок 12"/>
          <p:cNvPicPr>
            <a:picLocks noChangeAspect="1"/>
          </p:cNvPicPr>
          <p:nvPr/>
        </p:nvPicPr>
        <p:blipFill rotWithShape="1">
          <a:blip r:embed="rId3"/>
          <a:srcRect t="4369" b="1"/>
          <a:stretch/>
        </p:blipFill>
        <p:spPr>
          <a:xfrm>
            <a:off x="2974701" y="3731899"/>
            <a:ext cx="685178" cy="349463"/>
          </a:xfrm>
          <a:prstGeom prst="rect">
            <a:avLst/>
          </a:prstGeom>
        </p:spPr>
      </p:pic>
      <p:pic>
        <p:nvPicPr>
          <p:cNvPr id="14" name="Graphic 723">
            <a:extLst>
              <a:ext uri="{FF2B5EF4-FFF2-40B4-BE49-F238E27FC236}">
                <a16:creationId xmlns="" xmlns:a16="http://schemas.microsoft.com/office/drawing/2014/main" id="{024AF877-0467-D7ED-8BD5-CB97F2645801}"/>
              </a:ext>
            </a:extLst>
          </p:cNvPr>
          <p:cNvPicPr>
            <a:picLocks noChangeAspect="1"/>
          </p:cNvPicPr>
          <p:nvPr/>
        </p:nvPicPr>
        <p:blipFill>
          <a:blip r:embed="rId5">
            <a:duotone>
              <a:schemeClr val="accent1">
                <a:shade val="45000"/>
                <a:satMod val="135000"/>
              </a:schemeClr>
              <a:prstClr val="white"/>
            </a:duotone>
            <a:extLst>
              <a:ext uri="{96DAC541-7B7A-43D3-8B79-37D633B846F1}">
                <asvg:svgBlip xmlns:asvg="http://schemas.microsoft.com/office/drawing/2016/SVG/main" xmlns="" r:embed="rId11"/>
              </a:ext>
            </a:extLst>
          </a:blip>
          <a:stretch>
            <a:fillRect/>
          </a:stretch>
        </p:blipFill>
        <p:spPr>
          <a:xfrm>
            <a:off x="10884391" y="1873359"/>
            <a:ext cx="824518" cy="824518"/>
          </a:xfrm>
          <a:prstGeom prst="rect">
            <a:avLst/>
          </a:prstGeom>
        </p:spPr>
      </p:pic>
      <p:sp>
        <p:nvSpPr>
          <p:cNvPr id="3" name="Номер слайда 2"/>
          <p:cNvSpPr>
            <a:spLocks noGrp="1"/>
          </p:cNvSpPr>
          <p:nvPr>
            <p:ph type="sldNum" sz="quarter" idx="12"/>
          </p:nvPr>
        </p:nvSpPr>
        <p:spPr/>
        <p:txBody>
          <a:bodyPr/>
          <a:lstStyle/>
          <a:p>
            <a:fld id="{10AA99AE-6A35-4C1E-8082-A4A87B5CA521}" type="slidenum">
              <a:rPr lang="ru-RU" smtClean="0"/>
              <a:t>25</a:t>
            </a:fld>
            <a:endParaRPr lang="ru-RU" dirty="0"/>
          </a:p>
        </p:txBody>
      </p:sp>
      <p:sp>
        <p:nvSpPr>
          <p:cNvPr id="15"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Tree>
    <p:extLst>
      <p:ext uri="{BB962C8B-B14F-4D97-AF65-F5344CB8AC3E}">
        <p14:creationId xmlns:p14="http://schemas.microsoft.com/office/powerpoint/2010/main" val="3529161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451643" y="2030621"/>
            <a:ext cx="11288712" cy="3821559"/>
          </a:xfrm>
          <a:prstGeom prst="rect">
            <a:avLst/>
          </a:prstGeom>
        </p:spPr>
        <p:txBody>
          <a:bodyPr wrap="square">
            <a:spAutoFit/>
          </a:bodyPr>
          <a:lstStyle/>
          <a:p>
            <a:pPr lvl="0">
              <a:spcAft>
                <a:spcPts val="1200"/>
              </a:spcAft>
            </a:pPr>
            <a:r>
              <a:rPr lang="ru-RU" sz="1400" b="1" dirty="0">
                <a:solidFill>
                  <a:prstClr val="black"/>
                </a:solidFill>
                <a:latin typeface="Arial" panose="020B0604020202020204" pitchFamily="34" charset="0"/>
                <a:ea typeface="Calibri" panose="020F0502020204030204" pitchFamily="34" charset="0"/>
                <a:cs typeface="Arial" panose="020B0604020202020204" pitchFamily="34" charset="0"/>
              </a:rPr>
              <a:t>Заявление</a:t>
            </a:r>
            <a:r>
              <a:rPr lang="ru-RU" sz="1400" dirty="0">
                <a:solidFill>
                  <a:prstClr val="black"/>
                </a:solidFill>
                <a:latin typeface="Arial" panose="020B0604020202020204" pitchFamily="34" charset="0"/>
                <a:ea typeface="Calibri" panose="020F0502020204030204" pitchFamily="34" charset="0"/>
                <a:cs typeface="Arial" panose="020B0604020202020204" pitchFamily="34" charset="0"/>
              </a:rPr>
              <a:t> о внесении сведений в реестр ОООЦВ/ЦД/ОИС и </a:t>
            </a:r>
            <a:r>
              <a:rPr lang="ru-RU" sz="1400" dirty="0" smtClean="0">
                <a:solidFill>
                  <a:prstClr val="black"/>
                </a:solidFill>
                <a:latin typeface="Arial" panose="020B0604020202020204" pitchFamily="34" charset="0"/>
                <a:ea typeface="Calibri" panose="020F0502020204030204" pitchFamily="34" charset="0"/>
                <a:cs typeface="Arial" panose="020B0604020202020204" pitchFamily="34" charset="0"/>
              </a:rPr>
              <a:t>документы:</a:t>
            </a:r>
            <a:endParaRPr lang="ru-RU" sz="1400" i="1" spc="30" dirty="0">
              <a:solidFill>
                <a:srgbClr val="0082BB">
                  <a:lumMod val="75000"/>
                </a:srgbClr>
              </a:solidFill>
              <a:latin typeface="Arial" panose="020B0604020202020204" pitchFamily="34" charset="0"/>
              <a:cs typeface="Arial" panose="020B0604020202020204" pitchFamily="34" charset="0"/>
            </a:endParaRPr>
          </a:p>
          <a:p>
            <a:pPr marL="228600" lvl="0" indent="-228600">
              <a:spcAft>
                <a:spcPts val="600"/>
              </a:spcAft>
              <a:buAutoNum type="arabicPeriod"/>
            </a:pPr>
            <a:r>
              <a:rPr lang="ru-RU" sz="1400" dirty="0" smtClean="0">
                <a:solidFill>
                  <a:prstClr val="black"/>
                </a:solidFill>
                <a:latin typeface="Arial" panose="020B0604020202020204" pitchFamily="34" charset="0"/>
                <a:cs typeface="Arial" panose="020B0604020202020204" pitchFamily="34" charset="0"/>
              </a:rPr>
              <a:t>Документы</a:t>
            </a:r>
            <a:r>
              <a:rPr lang="ru-RU" sz="1400" b="1" dirty="0" smtClean="0">
                <a:solidFill>
                  <a:prstClr val="black"/>
                </a:solidFill>
                <a:latin typeface="Arial" panose="020B0604020202020204" pitchFamily="34" charset="0"/>
                <a:cs typeface="Arial" panose="020B0604020202020204" pitchFamily="34" charset="0"/>
              </a:rPr>
              <a:t> в отношении руководителя </a:t>
            </a:r>
            <a:r>
              <a:rPr lang="ru-RU" sz="1400" b="1" dirty="0">
                <a:solidFill>
                  <a:prstClr val="black"/>
                </a:solidFill>
                <a:latin typeface="Arial" panose="020B0604020202020204" pitchFamily="34" charset="0"/>
                <a:cs typeface="Arial" panose="020B0604020202020204" pitchFamily="34" charset="0"/>
              </a:rPr>
              <a:t>СВК исключительно по деятельности </a:t>
            </a:r>
            <a:r>
              <a:rPr lang="ru-RU" sz="1400" b="1" dirty="0" smtClean="0">
                <a:solidFill>
                  <a:prstClr val="black"/>
                </a:solidFill>
                <a:latin typeface="Arial" panose="020B0604020202020204" pitchFamily="34" charset="0"/>
                <a:cs typeface="Arial" panose="020B0604020202020204" pitchFamily="34" charset="0"/>
              </a:rPr>
              <a:t>ОООЦВ/ЦД/ОИС и лица, осуществляющего функции зам. ЕИО, на которого возложены полномочия по обеспечению ИБ, исключительно по деятельности ЦД:</a:t>
            </a:r>
            <a:endParaRPr lang="ru-RU" sz="1400"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marL="285750" lvl="0" indent="-285750">
              <a:spcAft>
                <a:spcPts val="400"/>
              </a:spcAft>
              <a:buFont typeface="Wingdings" panose="05000000000000000000" pitchFamily="2" charset="2"/>
              <a:buChar char="Ø"/>
            </a:pPr>
            <a:r>
              <a:rPr lang="ru-RU" sz="11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А</a:t>
            </a:r>
            <a:r>
              <a:rPr lang="ru-RU" sz="1100" b="1" dirty="0" smtClean="0">
                <a:solidFill>
                  <a:prstClr val="black"/>
                </a:solidFill>
                <a:latin typeface="Arial" panose="020B0604020202020204" pitchFamily="34" charset="0"/>
                <a:ea typeface="Calibri" panose="020F0502020204030204" pitchFamily="34" charset="0"/>
                <a:cs typeface="Arial" panose="020B0604020202020204" pitchFamily="34" charset="0"/>
              </a:rPr>
              <a:t>нкета </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должностного лица </a:t>
            </a:r>
            <a:r>
              <a:rPr lang="ru-RU" sz="1100" i="1" dirty="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a:t>
            </a:r>
            <a:r>
              <a:rPr lang="ru-RU" sz="1100" i="1" dirty="0" smtClean="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шаблоны </a:t>
            </a:r>
            <a:r>
              <a:rPr lang="ru-RU" sz="1100" i="1" dirty="0">
                <a:solidFill>
                  <a:srgbClr val="0082BB">
                    <a:lumMod val="75000"/>
                  </a:srgbClr>
                </a:solidFill>
                <a:latin typeface="Arial" panose="020B0604020202020204" pitchFamily="34" charset="0"/>
                <a:ea typeface="Calibri" panose="020F0502020204030204" pitchFamily="34" charset="0"/>
                <a:cs typeface="Arial" panose="020B0604020202020204" pitchFamily="34" charset="0"/>
              </a:rPr>
              <a:t>анкет будут размещены на сайте Банка России в разделе «Допуск на финансовый рынок / Навигатор по процедурам допуска»)</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lvl="0" indent="-285750">
              <a:spcAft>
                <a:spcPts val="400"/>
              </a:spcAft>
              <a:buFont typeface="Wingdings" panose="05000000000000000000" pitchFamily="2" charset="2"/>
              <a:buChar char="Ø"/>
            </a:pPr>
            <a:r>
              <a:rPr lang="ru-RU" sz="11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удостоверяющий личность </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(все заполненные страницы).</a:t>
            </a:r>
          </a:p>
          <a:p>
            <a:pPr marL="285750" lvl="0" indent="-285750">
              <a:spcAft>
                <a:spcPts val="400"/>
              </a:spcAft>
              <a:buFont typeface="Wingdings" panose="05000000000000000000" pitchFamily="2" charset="2"/>
              <a:buChar char="Ø"/>
            </a:pPr>
            <a:r>
              <a:rPr lang="ru-RU" sz="11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подтверждающий назначение (избрание) </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(например, приказ, распоряжение, протокол (выписка из него).</a:t>
            </a:r>
          </a:p>
          <a:p>
            <a:pPr marL="285750" lvl="0" indent="-285750">
              <a:spcAft>
                <a:spcPts val="400"/>
              </a:spcAft>
              <a:buFont typeface="Wingdings" panose="05000000000000000000" pitchFamily="2" charset="2"/>
              <a:buChar char="Ø"/>
            </a:pPr>
            <a:r>
              <a:rPr lang="ru-RU" sz="11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об образовании и (или) о квалификации</a:t>
            </a:r>
            <a:r>
              <a:rPr lang="ru-RU" sz="11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indent="-285750">
              <a:spcAft>
                <a:spcPts val="400"/>
              </a:spcAft>
              <a:buFont typeface="Wingdings" panose="05000000000000000000" pitchFamily="2" charset="2"/>
              <a:buChar char="Ø"/>
            </a:pPr>
            <a:r>
              <a:rPr lang="ru-RU" sz="1100" b="1"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Документы о трудовой деятельности </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(в случае отсутствия сведений в СФР). </a:t>
            </a:r>
          </a:p>
          <a:p>
            <a:pPr>
              <a:spcAft>
                <a:spcPts val="400"/>
              </a:spcAft>
            </a:pPr>
            <a:endParaRPr lang="ru-RU" sz="1050" i="1" spc="30" dirty="0" smtClean="0">
              <a:solidFill>
                <a:schemeClr val="accent1">
                  <a:lumMod val="75000"/>
                </a:schemeClr>
              </a:solidFill>
              <a:latin typeface="Arial" panose="020B0604020202020204" pitchFamily="34" charset="0"/>
              <a:cs typeface="Arial" panose="020B0604020202020204" pitchFamily="34" charset="0"/>
            </a:endParaRPr>
          </a:p>
          <a:p>
            <a:pPr>
              <a:spcAft>
                <a:spcPts val="400"/>
              </a:spcAft>
            </a:pPr>
            <a:r>
              <a:rPr lang="ru-RU" sz="1050" i="1" spc="30" dirty="0" smtClean="0">
                <a:solidFill>
                  <a:schemeClr val="accent1">
                    <a:lumMod val="75000"/>
                  </a:schemeClr>
                </a:solidFill>
                <a:latin typeface="Arial" panose="020B0604020202020204" pitchFamily="34" charset="0"/>
                <a:cs typeface="Arial" panose="020B0604020202020204" pitchFamily="34" charset="0"/>
              </a:rPr>
              <a:t>В </a:t>
            </a:r>
            <a:r>
              <a:rPr lang="ru-RU" sz="1050" i="1" spc="30" dirty="0">
                <a:solidFill>
                  <a:schemeClr val="accent1">
                    <a:lumMod val="75000"/>
                  </a:schemeClr>
                </a:solidFill>
                <a:latin typeface="Arial" panose="020B0604020202020204" pitchFamily="34" charset="0"/>
                <a:cs typeface="Arial" panose="020B0604020202020204" pitchFamily="34" charset="0"/>
              </a:rPr>
              <a:t>случае если лицо является иностранным гражданином либо лицом без гражданства, постоянно проживающим на территории иностранного государства, либо гражданином </a:t>
            </a:r>
            <a:r>
              <a:rPr lang="ru-RU" sz="1050" i="1" spc="30" dirty="0" smtClean="0">
                <a:solidFill>
                  <a:schemeClr val="accent1">
                    <a:lumMod val="75000"/>
                  </a:schemeClr>
                </a:solidFill>
                <a:latin typeface="Arial" panose="020B0604020202020204" pitchFamily="34" charset="0"/>
                <a:cs typeface="Arial" panose="020B0604020202020204" pitchFamily="34" charset="0"/>
              </a:rPr>
              <a:t>РФ, </a:t>
            </a:r>
            <a:r>
              <a:rPr lang="ru-RU" sz="1050" i="1" spc="30" dirty="0">
                <a:solidFill>
                  <a:schemeClr val="accent1">
                    <a:lumMod val="75000"/>
                  </a:schemeClr>
                </a:solidFill>
                <a:latin typeface="Arial" panose="020B0604020202020204" pitchFamily="34" charset="0"/>
                <a:cs typeface="Arial" panose="020B0604020202020204" pitchFamily="34" charset="0"/>
              </a:rPr>
              <a:t>имеющим также гражданство (подданство) иностранного государства, или вид на жительство, или иной документ, подтверждающий его право на постоянное проживание на территории иностранного государства</a:t>
            </a:r>
            <a:r>
              <a:rPr lang="ru-RU" sz="1050" i="1" spc="30" dirty="0" smtClean="0">
                <a:solidFill>
                  <a:schemeClr val="accent1">
                    <a:lumMod val="75000"/>
                  </a:schemeClr>
                </a:solidFill>
                <a:latin typeface="Arial" panose="020B0604020202020204" pitchFamily="34" charset="0"/>
                <a:cs typeface="Arial" panose="020B0604020202020204" pitchFamily="34" charset="0"/>
              </a:rPr>
              <a:t>:</a:t>
            </a:r>
            <a:endParaRPr lang="ru-RU" sz="105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lvl="0" indent="-285750">
              <a:spcAft>
                <a:spcPts val="400"/>
              </a:spcAft>
              <a:buFont typeface="Wingdings" panose="05000000000000000000" pitchFamily="2" charset="2"/>
              <a:buChar char="Ø"/>
            </a:pP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Документ, подтверждающий наличие у лица права на осуществление трудовой деятельности на территории </a:t>
            </a:r>
            <a:r>
              <a:rPr lang="ru-RU" sz="1100" dirty="0" smtClean="0">
                <a:solidFill>
                  <a:prstClr val="black"/>
                </a:solidFill>
                <a:latin typeface="Arial" panose="020B0604020202020204" pitchFamily="34" charset="0"/>
                <a:ea typeface="Calibri" panose="020F0502020204030204" pitchFamily="34" charset="0"/>
                <a:cs typeface="Arial" panose="020B0604020202020204" pitchFamily="34" charset="0"/>
              </a:rPr>
              <a:t>РФ.</a:t>
            </a:r>
            <a:endParaRPr lang="ru-RU" sz="1100" i="1" spc="30" dirty="0">
              <a:solidFill>
                <a:srgbClr val="0082BB">
                  <a:lumMod val="75000"/>
                </a:srgbClr>
              </a:solidFill>
              <a:latin typeface="Arial" panose="020B0604020202020204" pitchFamily="34" charset="0"/>
              <a:cs typeface="Arial" panose="020B0604020202020204" pitchFamily="34" charset="0"/>
            </a:endParaRPr>
          </a:p>
          <a:p>
            <a:pPr marL="285750" indent="-285750">
              <a:spcAft>
                <a:spcPts val="400"/>
              </a:spcAft>
              <a:buFont typeface="Wingdings" panose="05000000000000000000" pitchFamily="2" charset="2"/>
              <a:buChar char="Ø"/>
            </a:pPr>
            <a:r>
              <a:rPr lang="ru-RU" sz="11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Документы </a:t>
            </a:r>
            <a:r>
              <a:rPr lang="ru-RU" sz="1100" spc="-30" dirty="0">
                <a:solidFill>
                  <a:prstClr val="black"/>
                </a:solidFill>
                <a:latin typeface="Arial" panose="020B0604020202020204" pitchFamily="34" charset="0"/>
                <a:ea typeface="Calibri" panose="020F0502020204030204" pitchFamily="34" charset="0"/>
                <a:cs typeface="Arial" panose="020B0604020202020204" pitchFamily="34" charset="0"/>
              </a:rPr>
              <a:t>о наличии (отсутствии) неснятой или непогашенной </a:t>
            </a:r>
            <a:r>
              <a:rPr lang="ru-RU" sz="11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судимости</a:t>
            </a:r>
            <a:r>
              <a:rPr lang="ru-RU" sz="1100" i="1"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ru-RU" sz="1100" spc="-30" dirty="0" smtClean="0">
                <a:ea typeface="Calibri" panose="020F0502020204030204" pitchFamily="34" charset="0"/>
                <a:cs typeface="Arial" panose="020B0604020202020204" pitchFamily="34" charset="0"/>
              </a:rPr>
              <a:t>выданные </a:t>
            </a:r>
            <a:r>
              <a:rPr lang="ru-RU" sz="1100" spc="-30" dirty="0">
                <a:ea typeface="Calibri" panose="020F0502020204030204" pitchFamily="34" charset="0"/>
                <a:cs typeface="Arial" panose="020B0604020202020204" pitchFamily="34" charset="0"/>
              </a:rPr>
              <a:t>уполномоченным органом иностранного государства. </a:t>
            </a:r>
          </a:p>
          <a:p>
            <a:pPr marL="285750" indent="-285750">
              <a:spcAft>
                <a:spcPts val="400"/>
              </a:spcAft>
              <a:buFont typeface="Wingdings" panose="05000000000000000000" pitchFamily="2" charset="2"/>
              <a:buChar char="Ø"/>
            </a:pPr>
            <a:r>
              <a:rPr lang="ru-RU" sz="11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Документ </a:t>
            </a:r>
            <a:r>
              <a:rPr lang="ru-RU" sz="1100" spc="-30" dirty="0">
                <a:solidFill>
                  <a:prstClr val="black"/>
                </a:solidFill>
                <a:latin typeface="Arial" panose="020B0604020202020204" pitchFamily="34" charset="0"/>
                <a:ea typeface="Calibri" panose="020F0502020204030204" pitchFamily="34" charset="0"/>
                <a:cs typeface="Arial" panose="020B0604020202020204" pitchFamily="34" charset="0"/>
              </a:rPr>
              <a:t>о наличии (об отсутствии) у лица факта административного наказания в виде </a:t>
            </a:r>
            <a:r>
              <a:rPr lang="ru-RU" sz="1100" spc="-30" dirty="0" smtClean="0">
                <a:solidFill>
                  <a:prstClr val="black"/>
                </a:solidFill>
                <a:latin typeface="Arial" panose="020B0604020202020204" pitchFamily="34" charset="0"/>
                <a:ea typeface="Calibri" panose="020F0502020204030204" pitchFamily="34" charset="0"/>
                <a:cs typeface="Arial" panose="020B0604020202020204" pitchFamily="34" charset="0"/>
              </a:rPr>
              <a:t>дисквалификации</a:t>
            </a:r>
            <a:r>
              <a:rPr lang="ru-RU" sz="1100" spc="-30" dirty="0" smtClean="0">
                <a:ea typeface="Calibri" panose="020F0502020204030204" pitchFamily="34" charset="0"/>
                <a:cs typeface="Arial" panose="020B0604020202020204" pitchFamily="34" charset="0"/>
              </a:rPr>
              <a:t>, выданный </a:t>
            </a:r>
            <a:r>
              <a:rPr lang="ru-RU" sz="1100" spc="-30" dirty="0">
                <a:ea typeface="Calibri" panose="020F0502020204030204" pitchFamily="34" charset="0"/>
                <a:cs typeface="Arial" panose="020B0604020202020204" pitchFamily="34" charset="0"/>
              </a:rPr>
              <a:t>уполномоченным органом иностранного государства. </a:t>
            </a:r>
          </a:p>
          <a:p>
            <a:pPr marL="285750" lvl="0" indent="-285750">
              <a:spcAft>
                <a:spcPts val="400"/>
              </a:spcAft>
              <a:buFont typeface="Wingdings" panose="05000000000000000000" pitchFamily="2" charset="2"/>
              <a:buChar char="Ø"/>
            </a:pPr>
            <a:endParaRPr lang="ru-RU" sz="1100" i="1" spc="30" dirty="0" smtClean="0">
              <a:solidFill>
                <a:srgbClr val="0082BB">
                  <a:lumMod val="75000"/>
                </a:srgbClr>
              </a:solidFill>
              <a:latin typeface="Arial" panose="020B0604020202020204" pitchFamily="34" charset="0"/>
              <a:cs typeface="Arial" panose="020B0604020202020204" pitchFamily="34" charset="0"/>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26</a:t>
            </a:fld>
            <a:endParaRPr lang="ru-RU" dirty="0"/>
          </a:p>
        </p:txBody>
      </p:sp>
      <p:sp>
        <p:nvSpPr>
          <p:cNvPr id="6"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
        <p:nvSpPr>
          <p:cNvPr id="9"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решения о допуске </a:t>
            </a:r>
            <a:r>
              <a:rPr lang="ru-RU" sz="1800" b="1" spc="-30" dirty="0">
                <a:solidFill>
                  <a:srgbClr val="00B0F0"/>
                </a:solidFill>
              </a:rPr>
              <a:t>ОООЦВ (после 01.09.2027)</a:t>
            </a:r>
            <a:r>
              <a:rPr lang="ru-RU" sz="1800" b="1" spc="-30" dirty="0">
                <a:solidFill>
                  <a:schemeClr val="accent1">
                    <a:lumMod val="75000"/>
                  </a:schemeClr>
                </a:solidFill>
              </a:rPr>
              <a:t>/</a:t>
            </a:r>
            <a:br>
              <a:rPr lang="ru-RU" sz="1800" b="1" spc="-30" dirty="0">
                <a:solidFill>
                  <a:schemeClr val="accent1">
                    <a:lumMod val="75000"/>
                  </a:schemeClr>
                </a:solidFill>
              </a:rPr>
            </a:br>
            <a:r>
              <a:rPr lang="ru-RU" sz="1800" b="1" spc="-30" dirty="0">
                <a:solidFill>
                  <a:schemeClr val="accent1">
                    <a:lumMod val="75000"/>
                  </a:schemeClr>
                </a:solidFill>
              </a:rPr>
              <a:t>ЦД/ОИС </a:t>
            </a:r>
            <a:r>
              <a:rPr lang="ru-RU" sz="1800" b="1" spc="-30" dirty="0">
                <a:solidFill>
                  <a:srgbClr val="00B0F0"/>
                </a:solidFill>
              </a:rPr>
              <a:t>в отношении КО </a:t>
            </a:r>
            <a:r>
              <a:rPr lang="ru-RU" sz="1800" b="1" spc="-30" dirty="0">
                <a:solidFill>
                  <a:schemeClr val="accent1">
                    <a:lumMod val="75000"/>
                  </a:schemeClr>
                </a:solidFill>
              </a:rPr>
              <a:t>(1/2) </a:t>
            </a:r>
          </a:p>
        </p:txBody>
      </p:sp>
    </p:spTree>
    <p:extLst>
      <p:ext uri="{BB962C8B-B14F-4D97-AF65-F5344CB8AC3E}">
        <p14:creationId xmlns:p14="http://schemas.microsoft.com/office/powerpoint/2010/main" val="12850936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451643" y="2142456"/>
            <a:ext cx="11288712" cy="3175228"/>
          </a:xfrm>
          <a:prstGeom prst="rect">
            <a:avLst/>
          </a:prstGeom>
        </p:spPr>
        <p:txBody>
          <a:bodyPr wrap="square">
            <a:spAutoFit/>
          </a:bodyPr>
          <a:lstStyle/>
          <a:p>
            <a:pPr lvl="0">
              <a:spcAft>
                <a:spcPts val="1200"/>
              </a:spcAft>
            </a:pPr>
            <a:r>
              <a:rPr lang="ru-RU" sz="1400" dirty="0">
                <a:solidFill>
                  <a:prstClr val="black"/>
                </a:solidFill>
                <a:latin typeface="Arial" panose="020B0604020202020204" pitchFamily="34" charset="0"/>
                <a:cs typeface="Arial" panose="020B0604020202020204" pitchFamily="34" charset="0"/>
              </a:rPr>
              <a:t>2. </a:t>
            </a:r>
            <a:r>
              <a:rPr lang="ru-RU" sz="1400" b="1" dirty="0">
                <a:solidFill>
                  <a:prstClr val="black"/>
                </a:solidFill>
                <a:latin typeface="Arial" panose="020B0604020202020204" pitchFamily="34" charset="0"/>
                <a:cs typeface="Arial" panose="020B0604020202020204" pitchFamily="34" charset="0"/>
              </a:rPr>
              <a:t>Документы, </a:t>
            </a:r>
            <a:r>
              <a:rPr lang="ru-RU" sz="1400" b="1" dirty="0">
                <a:latin typeface="Arial" panose="020B0604020202020204" pitchFamily="34" charset="0"/>
                <a:cs typeface="Arial" panose="020B0604020202020204" pitchFamily="34" charset="0"/>
              </a:rPr>
              <a:t>подтверждающие наличие</a:t>
            </a:r>
            <a:r>
              <a:rPr lang="ru-RU" sz="1400" dirty="0">
                <a:latin typeface="Arial" panose="020B0604020202020204" pitchFamily="34" charset="0"/>
                <a:cs typeface="Arial" panose="020B0604020202020204" pitchFamily="34" charset="0"/>
              </a:rPr>
              <a:t> на праве собственности или ином законном основании </a:t>
            </a:r>
            <a:r>
              <a:rPr lang="ru-RU" sz="1400" b="1" dirty="0">
                <a:latin typeface="Arial" panose="020B0604020202020204" pitchFamily="34" charset="0"/>
                <a:cs typeface="Arial" panose="020B0604020202020204" pitchFamily="34" charset="0"/>
              </a:rPr>
              <a:t>ПТС </a:t>
            </a:r>
            <a:r>
              <a:rPr lang="ru-RU" sz="1400" dirty="0">
                <a:latin typeface="Arial" panose="020B0604020202020204" pitchFamily="34" charset="0"/>
                <a:cs typeface="Arial" panose="020B0604020202020204" pitchFamily="34" charset="0"/>
              </a:rPr>
              <a:t>для осуществления деятельности ОООЦВ/ЦД, </a:t>
            </a:r>
            <a:r>
              <a:rPr lang="ru-RU" sz="1400" b="1" dirty="0">
                <a:latin typeface="Arial" panose="020B0604020202020204" pitchFamily="34" charset="0"/>
                <a:cs typeface="Arial" panose="020B0604020202020204" pitchFamily="34" charset="0"/>
              </a:rPr>
              <a:t>основного и резервного комплексов </a:t>
            </a:r>
            <a:r>
              <a:rPr lang="ru-RU" sz="1400" dirty="0">
                <a:latin typeface="Arial" panose="020B0604020202020204" pitchFamily="34" charset="0"/>
                <a:cs typeface="Arial" panose="020B0604020202020204" pitchFamily="34" charset="0"/>
              </a:rPr>
              <a:t>указанных ПТС, соответствующих требованиям законодательства Российской Федерации, регулирующего деятельность ОООЦВ/ЦД</a:t>
            </a:r>
            <a:r>
              <a:rPr lang="ru-RU" sz="1400" dirty="0">
                <a:solidFill>
                  <a:schemeClr val="accent3">
                    <a:lumMod val="50000"/>
                  </a:schemeClr>
                </a:solidFill>
                <a:latin typeface="Arial" panose="020B0604020202020204" pitchFamily="34" charset="0"/>
                <a:cs typeface="Arial" panose="020B0604020202020204" pitchFamily="34" charset="0"/>
              </a:rPr>
              <a:t>.</a:t>
            </a:r>
          </a:p>
          <a:p>
            <a:pPr lvl="0">
              <a:spcAft>
                <a:spcPts val="1200"/>
              </a:spcAft>
            </a:pPr>
            <a:r>
              <a:rPr lang="ru-RU" sz="1400" dirty="0">
                <a:solidFill>
                  <a:prstClr val="black"/>
                </a:solidFill>
                <a:latin typeface="Arial" panose="020B0604020202020204" pitchFamily="34" charset="0"/>
                <a:cs typeface="Arial" panose="020B0604020202020204" pitchFamily="34" charset="0"/>
              </a:rPr>
              <a:t>3. </a:t>
            </a:r>
            <a:r>
              <a:rPr lang="ru-RU" sz="1400" b="1" dirty="0">
                <a:solidFill>
                  <a:prstClr val="black"/>
                </a:solidFill>
                <a:latin typeface="Arial" panose="020B0604020202020204" pitchFamily="34" charset="0"/>
                <a:cs typeface="Arial" panose="020B0604020202020204" pitchFamily="34" charset="0"/>
              </a:rPr>
              <a:t>Документы, подтверждающие наличие </a:t>
            </a:r>
            <a:r>
              <a:rPr lang="ru-RU" sz="1400" dirty="0">
                <a:solidFill>
                  <a:prstClr val="black"/>
                </a:solidFill>
                <a:latin typeface="Arial" panose="020B0604020202020204" pitchFamily="34" charset="0"/>
                <a:cs typeface="Arial" panose="020B0604020202020204" pitchFamily="34" charset="0"/>
              </a:rPr>
              <a:t>на праве собственности или ином законном основании </a:t>
            </a:r>
            <a:r>
              <a:rPr lang="ru-RU" sz="1400" b="1" dirty="0">
                <a:solidFill>
                  <a:prstClr val="black"/>
                </a:solidFill>
                <a:latin typeface="Arial" panose="020B0604020202020204" pitchFamily="34" charset="0"/>
                <a:cs typeface="Arial" panose="020B0604020202020204" pitchFamily="34" charset="0"/>
              </a:rPr>
              <a:t>информационной системы ОИС</a:t>
            </a:r>
            <a:r>
              <a:rPr lang="ru-RU" sz="1400" dirty="0">
                <a:solidFill>
                  <a:prstClr val="black"/>
                </a:solidFill>
                <a:latin typeface="Arial" panose="020B0604020202020204" pitchFamily="34" charset="0"/>
                <a:cs typeface="Arial" panose="020B0604020202020204" pitchFamily="34" charset="0"/>
              </a:rPr>
              <a:t>, </a:t>
            </a:r>
            <a:r>
              <a:rPr lang="ru-RU" sz="1400" b="1" dirty="0">
                <a:solidFill>
                  <a:prstClr val="black"/>
                </a:solidFill>
                <a:latin typeface="Arial" panose="020B0604020202020204" pitchFamily="34" charset="0"/>
                <a:cs typeface="Arial" panose="020B0604020202020204" pitchFamily="34" charset="0"/>
              </a:rPr>
              <a:t>соответствующей правилам </a:t>
            </a:r>
            <a:r>
              <a:rPr lang="ru-RU" sz="1400" dirty="0">
                <a:solidFill>
                  <a:prstClr val="black"/>
                </a:solidFill>
                <a:latin typeface="Arial" panose="020B0604020202020204" pitchFamily="34" charset="0"/>
                <a:cs typeface="Arial" panose="020B0604020202020204" pitchFamily="34" charset="0"/>
              </a:rPr>
              <a:t>информационной системы и обеспечивающей соблюдение требований, установленных </a:t>
            </a:r>
            <a:r>
              <a:rPr lang="ru-RU" sz="1400" dirty="0" smtClean="0">
                <a:solidFill>
                  <a:prstClr val="black"/>
                </a:solidFill>
                <a:latin typeface="Arial" panose="020B0604020202020204" pitchFamily="34" charset="0"/>
                <a:cs typeface="Arial" panose="020B0604020202020204" pitchFamily="34" charset="0"/>
              </a:rPr>
              <a:t/>
            </a:r>
            <a:br>
              <a:rPr lang="ru-RU" sz="1400" dirty="0" smtClean="0">
                <a:solidFill>
                  <a:prstClr val="black"/>
                </a:solidFill>
                <a:latin typeface="Arial" panose="020B0604020202020204" pitchFamily="34" charset="0"/>
                <a:cs typeface="Arial" panose="020B0604020202020204" pitchFamily="34" charset="0"/>
              </a:rPr>
            </a:br>
            <a:r>
              <a:rPr lang="ru-RU" sz="1400" dirty="0" smtClean="0">
                <a:solidFill>
                  <a:prstClr val="black"/>
                </a:solidFill>
                <a:latin typeface="Arial" panose="020B0604020202020204" pitchFamily="34" charset="0"/>
                <a:cs typeface="Arial" panose="020B0604020202020204" pitchFamily="34" charset="0"/>
              </a:rPr>
              <a:t>ч</a:t>
            </a:r>
            <a:r>
              <a:rPr lang="ru-RU" sz="1400" dirty="0">
                <a:solidFill>
                  <a:prstClr val="black"/>
                </a:solidFill>
                <a:latin typeface="Arial" panose="020B0604020202020204" pitchFamily="34" charset="0"/>
                <a:cs typeface="Arial" panose="020B0604020202020204" pitchFamily="34" charset="0"/>
              </a:rPr>
              <a:t>. 1 ст. 42 Федерального закона № 282-ФЗ.</a:t>
            </a:r>
          </a:p>
          <a:p>
            <a:pPr lvl="0">
              <a:spcAft>
                <a:spcPts val="1200"/>
              </a:spcAft>
            </a:pPr>
            <a:r>
              <a:rPr lang="ru-RU" sz="1400" dirty="0">
                <a:solidFill>
                  <a:prstClr val="black"/>
                </a:solidFill>
                <a:latin typeface="Arial" panose="020B0604020202020204" pitchFamily="34" charset="0"/>
                <a:cs typeface="Arial" panose="020B0604020202020204" pitchFamily="34" charset="0"/>
              </a:rPr>
              <a:t>4. </a:t>
            </a:r>
            <a:r>
              <a:rPr lang="ru-RU" sz="1400" b="1" dirty="0">
                <a:solidFill>
                  <a:prstClr val="black"/>
                </a:solidFill>
                <a:latin typeface="Arial" panose="020B0604020202020204" pitchFamily="34" charset="0"/>
                <a:cs typeface="Arial" panose="020B0604020202020204" pitchFamily="34" charset="0"/>
              </a:rPr>
              <a:t>Документы,</a:t>
            </a:r>
            <a:r>
              <a:rPr lang="ru-RU" sz="1400" dirty="0">
                <a:solidFill>
                  <a:prstClr val="black"/>
                </a:solidFill>
                <a:latin typeface="Arial" panose="020B0604020202020204" pitchFamily="34" charset="0"/>
                <a:cs typeface="Arial" panose="020B0604020202020204" pitchFamily="34" charset="0"/>
              </a:rPr>
              <a:t> </a:t>
            </a:r>
            <a:r>
              <a:rPr lang="ru-RU" sz="1400" b="1" dirty="0">
                <a:solidFill>
                  <a:prstClr val="black"/>
                </a:solidFill>
                <a:latin typeface="Arial" panose="020B0604020202020204" pitchFamily="34" charset="0"/>
                <a:cs typeface="Arial" panose="020B0604020202020204" pitchFamily="34" charset="0"/>
              </a:rPr>
              <a:t>подтверждающие выполнение </a:t>
            </a:r>
            <a:r>
              <a:rPr lang="ru-RU" sz="1400" dirty="0">
                <a:solidFill>
                  <a:prstClr val="black"/>
                </a:solidFill>
                <a:latin typeface="Arial" panose="020B0604020202020204" pitchFamily="34" charset="0"/>
                <a:cs typeface="Arial" panose="020B0604020202020204" pitchFamily="34" charset="0"/>
              </a:rPr>
              <a:t>требований </a:t>
            </a:r>
            <a:r>
              <a:rPr lang="ru-RU" sz="1400" b="1" dirty="0">
                <a:solidFill>
                  <a:prstClr val="black"/>
                </a:solidFill>
                <a:latin typeface="Arial" panose="020B0604020202020204" pitchFamily="34" charset="0"/>
                <a:cs typeface="Arial" panose="020B0604020202020204" pitchFamily="34" charset="0"/>
              </a:rPr>
              <a:t>к защите информации и операционной надежности </a:t>
            </a:r>
            <a:r>
              <a:rPr lang="ru-RU" sz="1400" dirty="0">
                <a:solidFill>
                  <a:prstClr val="black"/>
                </a:solidFill>
                <a:latin typeface="Arial" panose="020B0604020202020204" pitchFamily="34" charset="0"/>
                <a:cs typeface="Arial" panose="020B0604020202020204" pitchFamily="34" charset="0"/>
              </a:rPr>
              <a:t>в отношении ЦД.</a:t>
            </a:r>
          </a:p>
          <a:p>
            <a:pPr lvl="0">
              <a:spcAft>
                <a:spcPts val="1200"/>
              </a:spcAft>
            </a:pPr>
            <a:r>
              <a:rPr lang="ru-RU" sz="1400" dirty="0">
                <a:solidFill>
                  <a:prstClr val="black"/>
                </a:solidFill>
                <a:latin typeface="Arial" panose="020B0604020202020204" pitchFamily="34" charset="0"/>
                <a:cs typeface="Arial" panose="020B0604020202020204" pitchFamily="34" charset="0"/>
              </a:rPr>
              <a:t>5. </a:t>
            </a:r>
            <a:r>
              <a:rPr lang="ru-RU" sz="1400" b="1" dirty="0">
                <a:solidFill>
                  <a:prstClr val="black"/>
                </a:solidFill>
                <a:latin typeface="Arial" panose="020B0604020202020204" pitchFamily="34" charset="0"/>
                <a:cs typeface="Arial" panose="020B0604020202020204" pitchFamily="34" charset="0"/>
              </a:rPr>
              <a:t>Документ, подтверждающий наличие </a:t>
            </a:r>
            <a:r>
              <a:rPr lang="ru-RU" sz="1400" dirty="0">
                <a:solidFill>
                  <a:prstClr val="black"/>
                </a:solidFill>
                <a:latin typeface="Arial" panose="020B0604020202020204" pitchFamily="34" charset="0"/>
                <a:cs typeface="Arial" panose="020B0604020202020204" pitchFamily="34" charset="0"/>
              </a:rPr>
              <a:t>у юридического лица </a:t>
            </a:r>
            <a:r>
              <a:rPr lang="ru-RU" sz="1400" b="1" dirty="0">
                <a:solidFill>
                  <a:prstClr val="black"/>
                </a:solidFill>
                <a:latin typeface="Arial" panose="020B0604020202020204" pitchFamily="34" charset="0"/>
                <a:cs typeface="Arial" panose="020B0604020202020204" pitchFamily="34" charset="0"/>
              </a:rPr>
              <a:t>права на доменное имя сайта </a:t>
            </a:r>
            <a:r>
              <a:rPr lang="ru-RU" sz="1400" dirty="0">
                <a:solidFill>
                  <a:prstClr val="black"/>
                </a:solidFill>
                <a:latin typeface="Arial" panose="020B0604020202020204" pitchFamily="34" charset="0"/>
                <a:cs typeface="Arial" panose="020B0604020202020204" pitchFamily="34" charset="0"/>
              </a:rPr>
              <a:t>в сети «Интернет».</a:t>
            </a:r>
          </a:p>
          <a:p>
            <a:pPr lvl="0">
              <a:spcAft>
                <a:spcPts val="1200"/>
              </a:spcAft>
            </a:pPr>
            <a:r>
              <a:rPr lang="ru-RU" sz="1400" dirty="0">
                <a:solidFill>
                  <a:prstClr val="black"/>
                </a:solidFill>
                <a:latin typeface="Arial" panose="020B0604020202020204" pitchFamily="34" charset="0"/>
                <a:cs typeface="Arial" panose="020B0604020202020204" pitchFamily="34" charset="0"/>
              </a:rPr>
              <a:t>6.</a:t>
            </a:r>
            <a:r>
              <a:rPr lang="ru-RU" sz="1400" b="1" dirty="0">
                <a:solidFill>
                  <a:prstClr val="black"/>
                </a:solidFill>
                <a:latin typeface="Arial" panose="020B0604020202020204" pitchFamily="34" charset="0"/>
                <a:cs typeface="Arial" panose="020B0604020202020204" pitchFamily="34" charset="0"/>
              </a:rPr>
              <a:t> </a:t>
            </a:r>
            <a:r>
              <a:rPr lang="ru-RU" sz="1400" dirty="0">
                <a:solidFill>
                  <a:prstClr val="black"/>
                </a:solidFill>
                <a:latin typeface="Arial" panose="020B0604020202020204" pitchFamily="34" charset="0"/>
                <a:cs typeface="Arial" panose="020B0604020202020204" pitchFamily="34" charset="0"/>
              </a:rPr>
              <a:t>Внутренние документы: </a:t>
            </a:r>
            <a:r>
              <a:rPr lang="ru-RU" sz="1400" b="1" dirty="0">
                <a:solidFill>
                  <a:prstClr val="black"/>
                </a:solidFill>
                <a:latin typeface="Arial" panose="020B0604020202020204" pitchFamily="34" charset="0"/>
                <a:cs typeface="Arial" panose="020B0604020202020204" pitchFamily="34" charset="0"/>
              </a:rPr>
              <a:t>Условия осуществления деятельности ЦД </a:t>
            </a:r>
            <a:r>
              <a:rPr lang="ru-RU" sz="1400" dirty="0">
                <a:solidFill>
                  <a:prstClr val="black"/>
                </a:solidFill>
                <a:latin typeface="Arial" panose="020B0604020202020204" pitchFamily="34" charset="0"/>
                <a:cs typeface="Arial" panose="020B0604020202020204" pitchFamily="34" charset="0"/>
              </a:rPr>
              <a:t>и </a:t>
            </a:r>
            <a:r>
              <a:rPr lang="ru-RU" sz="1400" b="1" dirty="0">
                <a:solidFill>
                  <a:prstClr val="black"/>
                </a:solidFill>
                <a:latin typeface="Arial" panose="020B0604020202020204" pitchFamily="34" charset="0"/>
                <a:cs typeface="Arial" panose="020B0604020202020204" pitchFamily="34" charset="0"/>
              </a:rPr>
              <a:t>Правила информационной системы ОИС</a:t>
            </a:r>
            <a:r>
              <a:rPr lang="ru-RU" sz="1400" dirty="0">
                <a:solidFill>
                  <a:prstClr val="black"/>
                </a:solidFill>
                <a:latin typeface="Arial" panose="020B0604020202020204" pitchFamily="34" charset="0"/>
                <a:cs typeface="Arial" panose="020B0604020202020204" pitchFamily="34" charset="0"/>
              </a:rPr>
              <a:t>:</a:t>
            </a:r>
          </a:p>
          <a:p>
            <a:pPr marL="285750" indent="-285750">
              <a:spcAft>
                <a:spcPts val="400"/>
              </a:spcAft>
              <a:buFont typeface="Wingdings" panose="05000000000000000000" pitchFamily="2" charset="2"/>
              <a:buChar char="Ø"/>
            </a:pP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внутренние документы, ссылки на которые содержатся в Условиях/Правилах (в виде файлов с расширением *.</a:t>
            </a:r>
            <a:r>
              <a:rPr lang="ru-RU" sz="1100" dirty="0" err="1">
                <a:solidFill>
                  <a:prstClr val="black"/>
                </a:solidFill>
                <a:latin typeface="Arial" panose="020B0604020202020204" pitchFamily="34" charset="0"/>
                <a:ea typeface="Calibri" panose="020F0502020204030204" pitchFamily="34" charset="0"/>
                <a:cs typeface="Arial" panose="020B0604020202020204" pitchFamily="34" charset="0"/>
              </a:rPr>
              <a:t>pdf</a:t>
            </a: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 содержащих их электронные копии).</a:t>
            </a:r>
          </a:p>
          <a:p>
            <a:pPr marL="285750" indent="-285750">
              <a:spcAft>
                <a:spcPts val="400"/>
              </a:spcAft>
              <a:buFont typeface="Wingdings" panose="05000000000000000000" pitchFamily="2" charset="2"/>
              <a:buChar char="Ø"/>
            </a:pPr>
            <a:r>
              <a:rPr lang="ru-RU" sz="1100" dirty="0">
                <a:solidFill>
                  <a:prstClr val="black"/>
                </a:solidFill>
                <a:latin typeface="Arial" panose="020B0604020202020204" pitchFamily="34" charset="0"/>
                <a:ea typeface="Calibri" panose="020F0502020204030204" pitchFamily="34" charset="0"/>
                <a:cs typeface="Arial" panose="020B0604020202020204" pitchFamily="34" charset="0"/>
              </a:rPr>
              <a:t>протокол заседания (решение) органа управления (выписка из него), в котором содержится информация об утверждении им Условий/Правил.</a:t>
            </a:r>
          </a:p>
        </p:txBody>
      </p:sp>
      <p:sp>
        <p:nvSpPr>
          <p:cNvPr id="3" name="Номер слайда 2"/>
          <p:cNvSpPr>
            <a:spLocks noGrp="1"/>
          </p:cNvSpPr>
          <p:nvPr>
            <p:ph type="sldNum" sz="quarter" idx="12"/>
          </p:nvPr>
        </p:nvSpPr>
        <p:spPr/>
        <p:txBody>
          <a:bodyPr/>
          <a:lstStyle/>
          <a:p>
            <a:fld id="{10AA99AE-6A35-4C1E-8082-A4A87B5CA521}" type="slidenum">
              <a:rPr lang="ru-RU" smtClean="0"/>
              <a:t>27</a:t>
            </a:fld>
            <a:endParaRPr lang="ru-RU" dirty="0"/>
          </a:p>
        </p:txBody>
      </p:sp>
      <p:pic>
        <p:nvPicPr>
          <p:cNvPr id="6" name="Рисунок 5"/>
          <p:cNvPicPr>
            <a:picLocks noChangeAspect="1"/>
          </p:cNvPicPr>
          <p:nvPr/>
        </p:nvPicPr>
        <p:blipFill rotWithShape="1">
          <a:blip r:embed="rId3"/>
          <a:srcRect t="4369" b="1"/>
          <a:stretch/>
        </p:blipFill>
        <p:spPr>
          <a:xfrm>
            <a:off x="10470375" y="4524403"/>
            <a:ext cx="397350" cy="202661"/>
          </a:xfrm>
          <a:prstGeom prst="rect">
            <a:avLst/>
          </a:prstGeom>
        </p:spPr>
      </p:pic>
      <p:pic>
        <p:nvPicPr>
          <p:cNvPr id="7" name="Изображение1"/>
          <p:cNvPicPr/>
          <p:nvPr/>
        </p:nvPicPr>
        <p:blipFill>
          <a:blip r:embed="rId4">
            <a:lum/>
            <a:alphaModFix/>
          </a:blip>
          <a:srcRect/>
          <a:stretch>
            <a:fillRect/>
          </a:stretch>
        </p:blipFill>
        <p:spPr>
          <a:xfrm>
            <a:off x="11014074" y="4509213"/>
            <a:ext cx="251001" cy="210663"/>
          </a:xfrm>
          <a:prstGeom prst="rect">
            <a:avLst/>
          </a:prstGeom>
          <a:noFill/>
        </p:spPr>
      </p:pic>
      <p:sp>
        <p:nvSpPr>
          <p:cNvPr id="8" name="Прямоугольник 7"/>
          <p:cNvSpPr/>
          <p:nvPr/>
        </p:nvSpPr>
        <p:spPr>
          <a:xfrm>
            <a:off x="10801982" y="4445268"/>
            <a:ext cx="131486" cy="338554"/>
          </a:xfrm>
          <a:prstGeom prst="rect">
            <a:avLst/>
          </a:prstGeom>
        </p:spPr>
        <p:txBody>
          <a:bodyPr wrap="square">
            <a:spAutoFit/>
          </a:bodyPr>
          <a:lstStyle/>
          <a:p>
            <a:pPr algn="just">
              <a:spcAft>
                <a:spcPts val="600"/>
              </a:spcAft>
            </a:pPr>
            <a:r>
              <a:rPr lang="ru-RU" sz="1600" dirty="0" smtClean="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p:txBody>
      </p:sp>
      <p:sp>
        <p:nvSpPr>
          <p:cNvPr id="9"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Разрешительный (общий) порядок допуска </a:t>
            </a:r>
          </a:p>
        </p:txBody>
      </p:sp>
      <p:sp>
        <p:nvSpPr>
          <p:cNvPr id="10"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решения о допуске </a:t>
            </a:r>
            <a:r>
              <a:rPr lang="ru-RU" sz="1800" b="1" spc="-30" dirty="0">
                <a:solidFill>
                  <a:srgbClr val="00B0F0"/>
                </a:solidFill>
              </a:rPr>
              <a:t>ОООЦВ (после 01.09.2027)</a:t>
            </a:r>
            <a:r>
              <a:rPr lang="ru-RU" sz="1800" b="1" spc="-30" dirty="0">
                <a:solidFill>
                  <a:schemeClr val="accent1">
                    <a:lumMod val="75000"/>
                  </a:schemeClr>
                </a:solidFill>
              </a:rPr>
              <a:t>/</a:t>
            </a:r>
            <a:br>
              <a:rPr lang="ru-RU" sz="1800" b="1" spc="-30" dirty="0">
                <a:solidFill>
                  <a:schemeClr val="accent1">
                    <a:lumMod val="75000"/>
                  </a:schemeClr>
                </a:solidFill>
              </a:rPr>
            </a:br>
            <a:r>
              <a:rPr lang="ru-RU" sz="1800" b="1" spc="-30" dirty="0">
                <a:solidFill>
                  <a:schemeClr val="accent1">
                    <a:lumMod val="75000"/>
                  </a:schemeClr>
                </a:solidFill>
              </a:rPr>
              <a:t>ЦД/ОИС </a:t>
            </a:r>
            <a:r>
              <a:rPr lang="ru-RU" sz="1800" b="1" spc="-30" dirty="0">
                <a:solidFill>
                  <a:srgbClr val="00B0F0"/>
                </a:solidFill>
              </a:rPr>
              <a:t>в отношении КО </a:t>
            </a:r>
            <a:r>
              <a:rPr lang="ru-RU" sz="1800" b="1" spc="-30" dirty="0" smtClean="0">
                <a:solidFill>
                  <a:schemeClr val="accent1">
                    <a:lumMod val="75000"/>
                  </a:schemeClr>
                </a:solidFill>
              </a:rPr>
              <a:t>(2/2</a:t>
            </a:r>
            <a:r>
              <a:rPr lang="ru-RU" sz="1800" b="1" spc="-30" dirty="0">
                <a:solidFill>
                  <a:schemeClr val="accent1">
                    <a:lumMod val="75000"/>
                  </a:schemeClr>
                </a:solidFill>
              </a:rPr>
              <a:t>) </a:t>
            </a:r>
          </a:p>
        </p:txBody>
      </p:sp>
    </p:spTree>
    <p:extLst>
      <p:ext uri="{BB962C8B-B14F-4D97-AF65-F5344CB8AC3E}">
        <p14:creationId xmlns:p14="http://schemas.microsoft.com/office/powerpoint/2010/main" val="14908835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D9501DF-D894-F92A-2C6B-66DB3FB3637F}"/>
              </a:ext>
            </a:extLst>
          </p:cNvPr>
          <p:cNvSpPr txBox="1"/>
          <p:nvPr/>
        </p:nvSpPr>
        <p:spPr>
          <a:xfrm>
            <a:off x="457200" y="2644170"/>
            <a:ext cx="616689" cy="156966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96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3</a:t>
            </a:r>
            <a:endParaRPr kumimoji="0" lang="ru-RU" sz="9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A9216226-B563-CEFB-EC8D-F243704B30CC}"/>
              </a:ext>
            </a:extLst>
          </p:cNvPr>
          <p:cNvSpPr txBox="1"/>
          <p:nvPr/>
        </p:nvSpPr>
        <p:spPr>
          <a:xfrm>
            <a:off x="3429000" y="3429000"/>
            <a:ext cx="8763000" cy="830997"/>
          </a:xfrm>
          <a:prstGeom prst="rect">
            <a:avLst/>
          </a:prstGeom>
          <a:noFill/>
        </p:spPr>
        <p:txBody>
          <a:bodyPr wrap="square">
            <a:spAutoFit/>
          </a:bodyPr>
          <a:lstStyle/>
          <a:p>
            <a:pPr lvl="0">
              <a:defRPr/>
            </a:pPr>
            <a:r>
              <a:rPr lang="ru-RU" sz="2400" kern="0" dirty="0" smtClean="0">
                <a:solidFill>
                  <a:prstClr val="white"/>
                </a:solidFill>
                <a:latin typeface="Arial" panose="020B0604020202020204" pitchFamily="34" charset="0"/>
                <a:cs typeface="Arial" panose="020B0604020202020204" pitchFamily="34" charset="0"/>
              </a:rPr>
              <a:t>Порядок </a:t>
            </a:r>
            <a:r>
              <a:rPr lang="ru-RU" sz="2400" kern="0" dirty="0">
                <a:solidFill>
                  <a:prstClr val="white"/>
                </a:solidFill>
                <a:latin typeface="Arial" panose="020B0604020202020204" pitchFamily="34" charset="0"/>
                <a:cs typeface="Arial" panose="020B0604020202020204" pitchFamily="34" charset="0"/>
              </a:rPr>
              <a:t>принятия решений </a:t>
            </a:r>
            <a:r>
              <a:rPr lang="ru-RU" sz="2400" kern="0" dirty="0" smtClean="0">
                <a:solidFill>
                  <a:prstClr val="white"/>
                </a:solidFill>
                <a:latin typeface="Arial" panose="020B0604020202020204" pitchFamily="34" charset="0"/>
                <a:cs typeface="Arial" panose="020B0604020202020204" pitchFamily="34" charset="0"/>
              </a:rPr>
              <a:t>и сроки рассмотрения документов</a:t>
            </a:r>
            <a:endParaRPr lang="ru-RU" sz="2400" kern="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540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 xmlns:a16="http://schemas.microsoft.com/office/drawing/2014/main" id="{B3149B26-724C-43CF-8642-239C59F66311}"/>
              </a:ext>
            </a:extLst>
          </p:cNvPr>
          <p:cNvSpPr txBox="1">
            <a:spLocks/>
          </p:cNvSpPr>
          <p:nvPr/>
        </p:nvSpPr>
        <p:spPr>
          <a:xfrm>
            <a:off x="439925" y="1057290"/>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Порядок принятия </a:t>
            </a:r>
            <a:r>
              <a:rPr lang="ru-RU" sz="1800" b="1" spc="-30" dirty="0" smtClean="0">
                <a:solidFill>
                  <a:schemeClr val="accent1">
                    <a:lumMod val="75000"/>
                  </a:schemeClr>
                </a:solidFill>
              </a:rPr>
              <a:t>решений </a:t>
            </a:r>
            <a:r>
              <a:rPr lang="ru-RU" sz="1800" b="1" spc="-30" dirty="0">
                <a:solidFill>
                  <a:schemeClr val="accent1">
                    <a:lumMod val="75000"/>
                  </a:schemeClr>
                </a:solidFill>
              </a:rPr>
              <a:t>о внесении (об отказе во внесении</a:t>
            </a:r>
            <a:r>
              <a:rPr lang="ru-RU" sz="1800" b="1" spc="-30" dirty="0" smtClean="0">
                <a:solidFill>
                  <a:schemeClr val="accent1">
                    <a:lumMod val="75000"/>
                  </a:schemeClr>
                </a:solidFill>
              </a:rPr>
              <a:t>) сведений </a:t>
            </a:r>
            <a:r>
              <a:rPr lang="ru-RU" sz="1800" b="1" spc="-30" dirty="0">
                <a:solidFill>
                  <a:schemeClr val="accent1">
                    <a:lumMod val="75000"/>
                  </a:schemeClr>
                </a:solidFill>
              </a:rPr>
              <a:t>о юридическом лице в реестры ОООЦВ, ЦД и ОИС </a:t>
            </a:r>
          </a:p>
        </p:txBody>
      </p:sp>
      <p:cxnSp>
        <p:nvCxnSpPr>
          <p:cNvPr id="16" name="Прямая со стрелкой 15"/>
          <p:cNvCxnSpPr/>
          <p:nvPr/>
        </p:nvCxnSpPr>
        <p:spPr>
          <a:xfrm flipV="1">
            <a:off x="1916477" y="2390344"/>
            <a:ext cx="307919" cy="1"/>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 name="Скругленный прямоугольник 16"/>
          <p:cNvSpPr/>
          <p:nvPr/>
        </p:nvSpPr>
        <p:spPr>
          <a:xfrm>
            <a:off x="2224396" y="1862651"/>
            <a:ext cx="1619021" cy="960166"/>
          </a:xfrm>
          <a:prstGeom prst="roundRect">
            <a:avLst/>
          </a:prstGeom>
          <a:noFill/>
          <a:ln>
            <a:solidFill>
              <a:srgbClr val="487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 name="TextBox 18"/>
          <p:cNvSpPr txBox="1"/>
          <p:nvPr/>
        </p:nvSpPr>
        <p:spPr>
          <a:xfrm>
            <a:off x="2194106" y="1959954"/>
            <a:ext cx="1656112" cy="553998"/>
          </a:xfrm>
          <a:prstGeom prst="rect">
            <a:avLst/>
          </a:prstGeom>
          <a:noFill/>
        </p:spPr>
        <p:txBody>
          <a:bodyPr wrap="square" rtlCol="0">
            <a:spAutoFit/>
          </a:bodyPr>
          <a:lstStyle/>
          <a:p>
            <a:pPr algn="ctr"/>
            <a:endParaRPr lang="ru-RU" sz="1000" b="1" dirty="0" smtClean="0">
              <a:solidFill>
                <a:prstClr val="black"/>
              </a:solidFill>
              <a:cs typeface="Times New Roman" panose="02020603050405020304" pitchFamily="18" charset="0"/>
            </a:endParaRPr>
          </a:p>
          <a:p>
            <a:pPr algn="ctr"/>
            <a:r>
              <a:rPr lang="ru-RU" sz="1000" b="1" dirty="0" smtClean="0">
                <a:solidFill>
                  <a:prstClr val="black"/>
                </a:solidFill>
                <a:cs typeface="Times New Roman" panose="02020603050405020304" pitchFamily="18" charset="0"/>
              </a:rPr>
              <a:t>Рассмотрение </a:t>
            </a:r>
          </a:p>
          <a:p>
            <a:pPr algn="ctr"/>
            <a:r>
              <a:rPr lang="ru-RU" sz="1000" b="1" dirty="0" smtClean="0">
                <a:solidFill>
                  <a:prstClr val="black"/>
                </a:solidFill>
                <a:cs typeface="Times New Roman" panose="02020603050405020304" pitchFamily="18" charset="0"/>
              </a:rPr>
              <a:t>комплекта документов</a:t>
            </a:r>
            <a:endParaRPr lang="ru-RU" sz="1000" b="1" dirty="0">
              <a:solidFill>
                <a:prstClr val="black"/>
              </a:solidFill>
              <a:cs typeface="Times New Roman" panose="02020603050405020304" pitchFamily="18" charset="0"/>
            </a:endParaRPr>
          </a:p>
        </p:txBody>
      </p:sp>
      <p:sp>
        <p:nvSpPr>
          <p:cNvPr id="20" name="Прямоугольник: скругленные углы 61">
            <a:extLst>
              <a:ext uri="{FF2B5EF4-FFF2-40B4-BE49-F238E27FC236}">
                <a16:creationId xmlns="" xmlns:a16="http://schemas.microsoft.com/office/drawing/2014/main" id="{A77E2678-2889-4F19-B9CF-82B09740985D}"/>
              </a:ext>
            </a:extLst>
          </p:cNvPr>
          <p:cNvSpPr/>
          <p:nvPr/>
        </p:nvSpPr>
        <p:spPr>
          <a:xfrm>
            <a:off x="333638" y="1852647"/>
            <a:ext cx="1579509" cy="953453"/>
          </a:xfrm>
          <a:prstGeom prst="roundRect">
            <a:avLst/>
          </a:prstGeom>
          <a:solidFill>
            <a:srgbClr val="EBF0F3"/>
          </a:solidFill>
          <a:ln>
            <a:solidFill>
              <a:srgbClr val="487AA6"/>
            </a:solidFill>
            <a:prstDash val="solid"/>
          </a:ln>
        </p:spPr>
        <p:txBody>
          <a:bodyPr wrap="square" rtlCol="0">
            <a:spAutoFit/>
          </a:bodyPr>
          <a:lstStyle/>
          <a:p>
            <a:pPr algn="ctr"/>
            <a:r>
              <a:rPr lang="ru-RU" sz="1000" b="1" dirty="0">
                <a:solidFill>
                  <a:schemeClr val="tx1"/>
                </a:solidFill>
                <a:cs typeface="Times New Roman" panose="02020603050405020304" pitchFamily="18" charset="0"/>
              </a:rPr>
              <a:t>Представление </a:t>
            </a:r>
            <a:r>
              <a:rPr lang="ru-RU" sz="1000" b="1" dirty="0" smtClean="0">
                <a:solidFill>
                  <a:schemeClr val="tx1"/>
                </a:solidFill>
                <a:cs typeface="Times New Roman" panose="02020603050405020304" pitchFamily="18" charset="0"/>
              </a:rPr>
              <a:t>документов для </a:t>
            </a:r>
            <a:r>
              <a:rPr lang="ru-RU" sz="1000" b="1" dirty="0">
                <a:solidFill>
                  <a:schemeClr val="tx1"/>
                </a:solidFill>
                <a:cs typeface="Times New Roman" panose="02020603050405020304" pitchFamily="18" charset="0"/>
              </a:rPr>
              <a:t>внесения сведений </a:t>
            </a:r>
            <a:r>
              <a:rPr lang="ru-RU" sz="1000" b="1" dirty="0" smtClean="0">
                <a:solidFill>
                  <a:schemeClr val="tx1"/>
                </a:solidFill>
                <a:cs typeface="Times New Roman" panose="02020603050405020304" pitchFamily="18" charset="0"/>
              </a:rPr>
              <a:t/>
            </a:r>
            <a:br>
              <a:rPr lang="ru-RU" sz="1000" b="1" dirty="0" smtClean="0">
                <a:solidFill>
                  <a:schemeClr val="tx1"/>
                </a:solidFill>
                <a:cs typeface="Times New Roman" panose="02020603050405020304" pitchFamily="18" charset="0"/>
              </a:rPr>
            </a:br>
            <a:r>
              <a:rPr lang="ru-RU" sz="1000" b="1" dirty="0" smtClean="0">
                <a:solidFill>
                  <a:schemeClr val="tx1"/>
                </a:solidFill>
                <a:cs typeface="Times New Roman" panose="02020603050405020304" pitchFamily="18" charset="0"/>
              </a:rPr>
              <a:t>в соответствующий</a:t>
            </a:r>
            <a:r>
              <a:rPr lang="ru-RU" sz="1000" b="1" dirty="0" smtClean="0">
                <a:cs typeface="Times New Roman" panose="02020603050405020304" pitchFamily="18" charset="0"/>
              </a:rPr>
              <a:t> </a:t>
            </a:r>
            <a:r>
              <a:rPr lang="ru-RU" sz="1000" b="1" dirty="0" smtClean="0">
                <a:solidFill>
                  <a:schemeClr val="tx1"/>
                </a:solidFill>
                <a:cs typeface="Times New Roman" panose="02020603050405020304" pitchFamily="18" charset="0"/>
              </a:rPr>
              <a:t>реестр</a:t>
            </a:r>
            <a:endParaRPr lang="ru-RU" sz="1000" b="1" dirty="0">
              <a:solidFill>
                <a:schemeClr val="tx1"/>
              </a:solidFill>
              <a:cs typeface="Times New Roman" panose="02020603050405020304" pitchFamily="18" charset="0"/>
            </a:endParaRPr>
          </a:p>
        </p:txBody>
      </p:sp>
      <p:sp>
        <p:nvSpPr>
          <p:cNvPr id="28" name="Прямоугольник: скругленные углы 61">
            <a:extLst>
              <a:ext uri="{FF2B5EF4-FFF2-40B4-BE49-F238E27FC236}">
                <a16:creationId xmlns="" xmlns:a16="http://schemas.microsoft.com/office/drawing/2014/main" id="{A77E2678-2889-4F19-B9CF-82B09740985D}"/>
              </a:ext>
            </a:extLst>
          </p:cNvPr>
          <p:cNvSpPr/>
          <p:nvPr/>
        </p:nvSpPr>
        <p:spPr>
          <a:xfrm>
            <a:off x="4159344" y="1880078"/>
            <a:ext cx="1283440" cy="953453"/>
          </a:xfrm>
          <a:prstGeom prst="roundRect">
            <a:avLst/>
          </a:prstGeom>
          <a:noFill/>
          <a:ln>
            <a:solidFill>
              <a:srgbClr val="487AA6"/>
            </a:solidFill>
            <a:prstDash val="solid"/>
          </a:ln>
        </p:spPr>
        <p:txBody>
          <a:bodyPr wrap="square" rtlCol="0">
            <a:spAutoFit/>
          </a:bodyPr>
          <a:lstStyle/>
          <a:p>
            <a:pPr algn="ctr"/>
            <a:r>
              <a:rPr lang="ru-RU" sz="1000" b="1" dirty="0" smtClean="0">
                <a:solidFill>
                  <a:schemeClr val="tx1"/>
                </a:solidFill>
                <a:cs typeface="Times New Roman" panose="02020603050405020304" pitchFamily="18" charset="0"/>
              </a:rPr>
              <a:t>Наличие оснований для направления запроса Заявителю?</a:t>
            </a:r>
            <a:endParaRPr lang="ru-RU" sz="1000" b="1" dirty="0">
              <a:solidFill>
                <a:schemeClr val="tx1"/>
              </a:solidFill>
              <a:cs typeface="Times New Roman" panose="02020603050405020304" pitchFamily="18" charset="0"/>
            </a:endParaRPr>
          </a:p>
        </p:txBody>
      </p:sp>
      <p:cxnSp>
        <p:nvCxnSpPr>
          <p:cNvPr id="29" name="Прямая со стрелкой 28"/>
          <p:cNvCxnSpPr/>
          <p:nvPr/>
        </p:nvCxnSpPr>
        <p:spPr>
          <a:xfrm flipV="1">
            <a:off x="3850620" y="2418661"/>
            <a:ext cx="307919" cy="1"/>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0" name="Прямоугольник: скругленные углы 61">
            <a:extLst>
              <a:ext uri="{FF2B5EF4-FFF2-40B4-BE49-F238E27FC236}">
                <a16:creationId xmlns="" xmlns:a16="http://schemas.microsoft.com/office/drawing/2014/main" id="{24666094-B95D-4761-BE47-AD7D59D31EFC}"/>
              </a:ext>
            </a:extLst>
          </p:cNvPr>
          <p:cNvSpPr/>
          <p:nvPr/>
        </p:nvSpPr>
        <p:spPr>
          <a:xfrm>
            <a:off x="4183080" y="4014201"/>
            <a:ext cx="1283440" cy="787457"/>
          </a:xfrm>
          <a:prstGeom prst="roundRect">
            <a:avLst/>
          </a:prstGeom>
          <a:solidFill>
            <a:schemeClr val="bg1"/>
          </a:solidFill>
          <a:ln w="12700">
            <a:solidFill>
              <a:srgbClr val="487AA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sz="1100" b="1" dirty="0" smtClean="0">
                <a:solidFill>
                  <a:schemeClr val="tx1"/>
                </a:solidFill>
                <a:cs typeface="Times New Roman" panose="02020603050405020304" pitchFamily="18" charset="0"/>
              </a:rPr>
              <a:t>Направление запроса</a:t>
            </a:r>
            <a:endParaRPr lang="ru-RU" sz="1100" b="1" dirty="0">
              <a:solidFill>
                <a:schemeClr val="tx1"/>
              </a:solidFill>
              <a:cs typeface="Times New Roman" panose="02020603050405020304" pitchFamily="18" charset="0"/>
            </a:endParaRPr>
          </a:p>
        </p:txBody>
      </p:sp>
      <p:sp>
        <p:nvSpPr>
          <p:cNvPr id="31" name="Скругленный прямоугольник 30"/>
          <p:cNvSpPr/>
          <p:nvPr/>
        </p:nvSpPr>
        <p:spPr>
          <a:xfrm>
            <a:off x="6274176" y="1965142"/>
            <a:ext cx="991101" cy="857674"/>
          </a:xfrm>
          <a:prstGeom prst="roundRect">
            <a:avLst/>
          </a:prstGeom>
          <a:noFill/>
          <a:ln w="9525">
            <a:solidFill>
              <a:srgbClr val="487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accent1">
                    <a:lumMod val="50000"/>
                  </a:schemeClr>
                </a:solidFill>
              </a:ln>
              <a:solidFill>
                <a:schemeClr val="tx1"/>
              </a:solidFill>
            </a:endParaRPr>
          </a:p>
        </p:txBody>
      </p:sp>
      <p:cxnSp>
        <p:nvCxnSpPr>
          <p:cNvPr id="32" name="Прямая со стрелкой 31"/>
          <p:cNvCxnSpPr>
            <a:stCxn id="28" idx="2"/>
            <a:endCxn id="30" idx="0"/>
          </p:cNvCxnSpPr>
          <p:nvPr/>
        </p:nvCxnSpPr>
        <p:spPr>
          <a:xfrm>
            <a:off x="4801064" y="2833531"/>
            <a:ext cx="23736" cy="118067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241225" y="2163296"/>
            <a:ext cx="1134517" cy="400110"/>
          </a:xfrm>
          <a:prstGeom prst="rect">
            <a:avLst/>
          </a:prstGeom>
          <a:noFill/>
        </p:spPr>
        <p:txBody>
          <a:bodyPr wrap="square" rtlCol="0">
            <a:spAutoFit/>
          </a:bodyPr>
          <a:lstStyle/>
          <a:p>
            <a:pPr algn="ctr"/>
            <a:r>
              <a:rPr lang="ru-RU" sz="1000" b="1" dirty="0">
                <a:cs typeface="Times New Roman" panose="02020603050405020304" pitchFamily="18" charset="0"/>
              </a:rPr>
              <a:t>Принятие </a:t>
            </a:r>
            <a:r>
              <a:rPr lang="ru-RU" sz="1000" b="1" dirty="0" smtClean="0">
                <a:cs typeface="Times New Roman" panose="02020603050405020304" pitchFamily="18" charset="0"/>
              </a:rPr>
              <a:t>решения</a:t>
            </a:r>
            <a:endParaRPr lang="ru-RU" sz="1000" b="1" dirty="0">
              <a:cs typeface="Times New Roman" panose="02020603050405020304" pitchFamily="18" charset="0"/>
            </a:endParaRPr>
          </a:p>
        </p:txBody>
      </p:sp>
      <p:sp>
        <p:nvSpPr>
          <p:cNvPr id="34" name="Овал 33"/>
          <p:cNvSpPr/>
          <p:nvPr/>
        </p:nvSpPr>
        <p:spPr>
          <a:xfrm>
            <a:off x="4526744" y="3035956"/>
            <a:ext cx="571405" cy="586455"/>
          </a:xfrm>
          <a:prstGeom prst="ellipse">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TextBox 34"/>
          <p:cNvSpPr txBox="1"/>
          <p:nvPr/>
        </p:nvSpPr>
        <p:spPr>
          <a:xfrm>
            <a:off x="4557408" y="3109180"/>
            <a:ext cx="516488" cy="369332"/>
          </a:xfrm>
          <a:prstGeom prst="rect">
            <a:avLst/>
          </a:prstGeom>
          <a:noFill/>
        </p:spPr>
        <p:txBody>
          <a:bodyPr wrap="none" rtlCol="0">
            <a:spAutoFit/>
          </a:bodyPr>
          <a:lstStyle/>
          <a:p>
            <a:r>
              <a:rPr lang="ru-RU" b="1" dirty="0" smtClean="0">
                <a:cs typeface="Times New Roman" panose="02020603050405020304" pitchFamily="18" charset="0"/>
              </a:rPr>
              <a:t>ДА</a:t>
            </a:r>
            <a:endParaRPr lang="ru-RU" b="1" dirty="0">
              <a:cs typeface="Times New Roman" panose="02020603050405020304" pitchFamily="18" charset="0"/>
            </a:endParaRPr>
          </a:p>
        </p:txBody>
      </p:sp>
      <p:cxnSp>
        <p:nvCxnSpPr>
          <p:cNvPr id="36" name="Прямая со стрелкой 35"/>
          <p:cNvCxnSpPr/>
          <p:nvPr/>
        </p:nvCxnSpPr>
        <p:spPr>
          <a:xfrm flipV="1">
            <a:off x="5442784" y="2367137"/>
            <a:ext cx="825797" cy="23207"/>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37" name="Рисунок 36"/>
          <p:cNvPicPr>
            <a:picLocks noChangeAspect="1"/>
          </p:cNvPicPr>
          <p:nvPr/>
        </p:nvPicPr>
        <p:blipFill>
          <a:blip r:embed="rId3"/>
          <a:stretch>
            <a:fillRect/>
          </a:stretch>
        </p:blipFill>
        <p:spPr>
          <a:xfrm>
            <a:off x="5549083" y="2071456"/>
            <a:ext cx="573074" cy="591363"/>
          </a:xfrm>
          <a:prstGeom prst="rect">
            <a:avLst/>
          </a:prstGeom>
        </p:spPr>
      </p:pic>
      <p:sp>
        <p:nvSpPr>
          <p:cNvPr id="38" name="TextBox 37"/>
          <p:cNvSpPr txBox="1"/>
          <p:nvPr/>
        </p:nvSpPr>
        <p:spPr>
          <a:xfrm>
            <a:off x="5495948" y="2182471"/>
            <a:ext cx="671979" cy="369332"/>
          </a:xfrm>
          <a:prstGeom prst="rect">
            <a:avLst/>
          </a:prstGeom>
          <a:noFill/>
        </p:spPr>
        <p:txBody>
          <a:bodyPr wrap="none" rtlCol="0">
            <a:spAutoFit/>
          </a:bodyPr>
          <a:lstStyle/>
          <a:p>
            <a:r>
              <a:rPr lang="ru-RU" b="1" dirty="0" smtClean="0">
                <a:cs typeface="Times New Roman" panose="02020603050405020304" pitchFamily="18" charset="0"/>
              </a:rPr>
              <a:t>НЕТ</a:t>
            </a:r>
            <a:endParaRPr lang="ru-RU" b="1" dirty="0">
              <a:cs typeface="Times New Roman" panose="02020603050405020304" pitchFamily="18" charset="0"/>
            </a:endParaRPr>
          </a:p>
        </p:txBody>
      </p:sp>
      <p:sp>
        <p:nvSpPr>
          <p:cNvPr id="39" name="TextBox 38">
            <a:extLst>
              <a:ext uri="{FF2B5EF4-FFF2-40B4-BE49-F238E27FC236}">
                <a16:creationId xmlns="" xmlns:a16="http://schemas.microsoft.com/office/drawing/2014/main" id="{F51EABBB-7741-4BAD-8DD5-1D2242C8AF37}"/>
              </a:ext>
            </a:extLst>
          </p:cNvPr>
          <p:cNvSpPr txBox="1"/>
          <p:nvPr/>
        </p:nvSpPr>
        <p:spPr>
          <a:xfrm>
            <a:off x="10592582" y="1675529"/>
            <a:ext cx="1366336" cy="646331"/>
          </a:xfrm>
          <a:prstGeom prst="rect">
            <a:avLst/>
          </a:prstGeom>
          <a:noFill/>
          <a:ln>
            <a:solidFill>
              <a:schemeClr val="tx1"/>
            </a:solidFill>
            <a:prstDash val="lgDash"/>
          </a:ln>
        </p:spPr>
        <p:txBody>
          <a:bodyPr wrap="square" rtlCol="0">
            <a:spAutoFit/>
          </a:bodyPr>
          <a:lstStyle/>
          <a:p>
            <a:r>
              <a:rPr lang="ru-RU" sz="900" b="1" dirty="0">
                <a:cs typeface="Times New Roman" panose="02020603050405020304" pitchFamily="18" charset="0"/>
              </a:rPr>
              <a:t>запись в реестр </a:t>
            </a:r>
            <a:r>
              <a:rPr lang="ru-RU" sz="900" dirty="0">
                <a:cs typeface="Times New Roman" panose="02020603050405020304" pitchFamily="18" charset="0"/>
              </a:rPr>
              <a:t>вносится </a:t>
            </a:r>
            <a:r>
              <a:rPr lang="ru-RU" sz="900" b="1" dirty="0">
                <a:cs typeface="Times New Roman" panose="02020603050405020304" pitchFamily="18" charset="0"/>
              </a:rPr>
              <a:t>не позднее </a:t>
            </a:r>
            <a:r>
              <a:rPr lang="ru-RU" sz="900" b="1" dirty="0" smtClean="0">
                <a:cs typeface="Times New Roman" panose="02020603050405020304" pitchFamily="18" charset="0"/>
              </a:rPr>
              <a:t/>
            </a:r>
            <a:br>
              <a:rPr lang="ru-RU" sz="900" b="1" dirty="0" smtClean="0">
                <a:cs typeface="Times New Roman" panose="02020603050405020304" pitchFamily="18" charset="0"/>
              </a:rPr>
            </a:br>
            <a:r>
              <a:rPr lang="ru-RU" sz="900" b="1" dirty="0" smtClean="0">
                <a:solidFill>
                  <a:srgbClr val="FF0000"/>
                </a:solidFill>
                <a:cs typeface="Times New Roman" panose="02020603050405020304" pitchFamily="18" charset="0"/>
              </a:rPr>
              <a:t>1 </a:t>
            </a:r>
            <a:r>
              <a:rPr lang="ru-RU" sz="900" b="1" dirty="0">
                <a:solidFill>
                  <a:srgbClr val="FF0000"/>
                </a:solidFill>
                <a:cs typeface="Times New Roman" panose="02020603050405020304" pitchFamily="18" charset="0"/>
              </a:rPr>
              <a:t>раб. дня</a:t>
            </a:r>
            <a:r>
              <a:rPr lang="ru-RU" sz="900" dirty="0">
                <a:solidFill>
                  <a:srgbClr val="FF0000"/>
                </a:solidFill>
                <a:cs typeface="Times New Roman" panose="02020603050405020304" pitchFamily="18" charset="0"/>
              </a:rPr>
              <a:t> </a:t>
            </a:r>
            <a:r>
              <a:rPr lang="ru-RU" sz="900" dirty="0">
                <a:cs typeface="Times New Roman" panose="02020603050405020304" pitchFamily="18" charset="0"/>
              </a:rPr>
              <a:t>со дня принятия решения </a:t>
            </a:r>
          </a:p>
        </p:txBody>
      </p:sp>
      <p:cxnSp>
        <p:nvCxnSpPr>
          <p:cNvPr id="41" name="Соединительная линия уступом 40"/>
          <p:cNvCxnSpPr>
            <a:stCxn id="30" idx="1"/>
            <a:endCxn id="20" idx="2"/>
          </p:cNvCxnSpPr>
          <p:nvPr/>
        </p:nvCxnSpPr>
        <p:spPr>
          <a:xfrm rot="10800000">
            <a:off x="1123394" y="2806100"/>
            <a:ext cx="3059687" cy="1601830"/>
          </a:xfrm>
          <a:prstGeom prst="bentConnector2">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2" name="Прямоугольник: скругленные углы 61">
            <a:extLst>
              <a:ext uri="{FF2B5EF4-FFF2-40B4-BE49-F238E27FC236}">
                <a16:creationId xmlns="" xmlns:a16="http://schemas.microsoft.com/office/drawing/2014/main" id="{24666094-B95D-4761-BE47-AD7D59D31EFC}"/>
              </a:ext>
            </a:extLst>
          </p:cNvPr>
          <p:cNvSpPr/>
          <p:nvPr/>
        </p:nvSpPr>
        <p:spPr>
          <a:xfrm>
            <a:off x="333638" y="5555087"/>
            <a:ext cx="1551093" cy="683104"/>
          </a:xfrm>
          <a:prstGeom prst="roundRect">
            <a:avLst/>
          </a:prstGeom>
          <a:solidFill>
            <a:schemeClr val="bg1"/>
          </a:solidFill>
          <a:ln w="38100">
            <a:solidFill>
              <a:schemeClr val="accent5">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sz="1000" b="1" dirty="0" smtClean="0">
                <a:solidFill>
                  <a:schemeClr val="tx1"/>
                </a:solidFill>
                <a:cs typeface="Times New Roman" panose="02020603050405020304" pitchFamily="18" charset="0"/>
              </a:rPr>
              <a:t>Уведомление о прекращении рассмотрения заявления</a:t>
            </a:r>
            <a:endParaRPr lang="ru-RU" sz="1000" b="1" dirty="0">
              <a:solidFill>
                <a:schemeClr val="tx1"/>
              </a:solidFill>
              <a:cs typeface="Times New Roman" panose="02020603050405020304" pitchFamily="18" charset="0"/>
            </a:endParaRPr>
          </a:p>
        </p:txBody>
      </p:sp>
      <p:cxnSp>
        <p:nvCxnSpPr>
          <p:cNvPr id="43" name="Соединительная линия уступом 42"/>
          <p:cNvCxnSpPr/>
          <p:nvPr/>
        </p:nvCxnSpPr>
        <p:spPr>
          <a:xfrm rot="10800000" flipV="1">
            <a:off x="1122834" y="4407929"/>
            <a:ext cx="3073895" cy="1147157"/>
          </a:xfrm>
          <a:prstGeom prst="bentConnector2">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4" name="Овал 43"/>
          <p:cNvSpPr/>
          <p:nvPr/>
        </p:nvSpPr>
        <p:spPr>
          <a:xfrm>
            <a:off x="363308" y="3397150"/>
            <a:ext cx="1522678" cy="586455"/>
          </a:xfrm>
          <a:prstGeom prst="ellipse">
            <a:avLst/>
          </a:prstGeom>
          <a:solidFill>
            <a:schemeClr val="bg2">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Овал 44"/>
          <p:cNvSpPr/>
          <p:nvPr/>
        </p:nvSpPr>
        <p:spPr>
          <a:xfrm>
            <a:off x="362053" y="4618757"/>
            <a:ext cx="1522678" cy="586455"/>
          </a:xfrm>
          <a:prstGeom prst="ellipse">
            <a:avLst/>
          </a:prstGeom>
          <a:solidFill>
            <a:schemeClr val="bg2">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Box 45"/>
          <p:cNvSpPr txBox="1"/>
          <p:nvPr/>
        </p:nvSpPr>
        <p:spPr>
          <a:xfrm>
            <a:off x="440545" y="3561191"/>
            <a:ext cx="1401346" cy="261610"/>
          </a:xfrm>
          <a:prstGeom prst="rect">
            <a:avLst/>
          </a:prstGeom>
          <a:noFill/>
        </p:spPr>
        <p:txBody>
          <a:bodyPr wrap="none" rtlCol="0">
            <a:spAutoFit/>
          </a:bodyPr>
          <a:lstStyle/>
          <a:p>
            <a:r>
              <a:rPr lang="ru-RU" sz="1100" b="1" dirty="0" smtClean="0">
                <a:latin typeface="Arial" panose="020B0604020202020204" pitchFamily="34" charset="0"/>
                <a:cs typeface="Arial" panose="020B0604020202020204" pitchFamily="34" charset="0"/>
              </a:rPr>
              <a:t>Запрос исполнен</a:t>
            </a:r>
            <a:endParaRPr lang="ru-RU" sz="1100" b="1" dirty="0">
              <a:latin typeface="Arial" panose="020B0604020202020204" pitchFamily="34" charset="0"/>
              <a:cs typeface="Arial" panose="020B0604020202020204" pitchFamily="34" charset="0"/>
            </a:endParaRPr>
          </a:p>
        </p:txBody>
      </p:sp>
      <p:sp>
        <p:nvSpPr>
          <p:cNvPr id="47" name="TextBox 46"/>
          <p:cNvSpPr txBox="1"/>
          <p:nvPr/>
        </p:nvSpPr>
        <p:spPr>
          <a:xfrm>
            <a:off x="333638" y="4776224"/>
            <a:ext cx="1603324" cy="261610"/>
          </a:xfrm>
          <a:prstGeom prst="rect">
            <a:avLst/>
          </a:prstGeom>
          <a:noFill/>
        </p:spPr>
        <p:txBody>
          <a:bodyPr wrap="none" rtlCol="0">
            <a:spAutoFit/>
          </a:bodyPr>
          <a:lstStyle/>
          <a:p>
            <a:r>
              <a:rPr lang="ru-RU" sz="1100" b="1" dirty="0" smtClean="0">
                <a:latin typeface="Arial" panose="020B0604020202020204" pitchFamily="34" charset="0"/>
                <a:cs typeface="Arial" panose="020B0604020202020204" pitchFamily="34" charset="0"/>
              </a:rPr>
              <a:t>Запрос не исполнен</a:t>
            </a:r>
            <a:endParaRPr lang="ru-RU" sz="1100" b="1" dirty="0">
              <a:latin typeface="Arial" panose="020B0604020202020204" pitchFamily="34" charset="0"/>
              <a:cs typeface="Arial" panose="020B0604020202020204" pitchFamily="34" charset="0"/>
            </a:endParaRPr>
          </a:p>
        </p:txBody>
      </p:sp>
      <p:sp>
        <p:nvSpPr>
          <p:cNvPr id="48" name="Прямоугольник: скругленные углы 61">
            <a:extLst>
              <a:ext uri="{FF2B5EF4-FFF2-40B4-BE49-F238E27FC236}">
                <a16:creationId xmlns="" xmlns:a16="http://schemas.microsoft.com/office/drawing/2014/main" id="{A77E2678-2889-4F19-B9CF-82B09740985D}"/>
              </a:ext>
            </a:extLst>
          </p:cNvPr>
          <p:cNvSpPr/>
          <p:nvPr/>
        </p:nvSpPr>
        <p:spPr>
          <a:xfrm>
            <a:off x="7599478" y="2909755"/>
            <a:ext cx="1283440" cy="612934"/>
          </a:xfrm>
          <a:prstGeom prst="roundRect">
            <a:avLst/>
          </a:prstGeom>
          <a:noFill/>
          <a:ln>
            <a:solidFill>
              <a:srgbClr val="487AA6"/>
            </a:solidFill>
            <a:prstDash val="solid"/>
          </a:ln>
        </p:spPr>
        <p:txBody>
          <a:bodyPr wrap="square" rtlCol="0">
            <a:spAutoFit/>
          </a:bodyPr>
          <a:lstStyle/>
          <a:p>
            <a:pPr algn="ctr"/>
            <a:r>
              <a:rPr lang="ru-RU" sz="1000" b="1" dirty="0" smtClean="0">
                <a:solidFill>
                  <a:schemeClr val="tx1"/>
                </a:solidFill>
                <a:cs typeface="Times New Roman" panose="02020603050405020304" pitchFamily="18" charset="0"/>
              </a:rPr>
              <a:t>Наличие оснований для отказа</a:t>
            </a:r>
            <a:endParaRPr lang="ru-RU" sz="1000" b="1" dirty="0">
              <a:solidFill>
                <a:schemeClr val="tx1"/>
              </a:solidFill>
              <a:cs typeface="Times New Roman" panose="02020603050405020304" pitchFamily="18" charset="0"/>
            </a:endParaRPr>
          </a:p>
        </p:txBody>
      </p:sp>
      <p:sp>
        <p:nvSpPr>
          <p:cNvPr id="49" name="Прямоугольник: скругленные углы 61">
            <a:extLst>
              <a:ext uri="{FF2B5EF4-FFF2-40B4-BE49-F238E27FC236}">
                <a16:creationId xmlns="" xmlns:a16="http://schemas.microsoft.com/office/drawing/2014/main" id="{A77E2678-2889-4F19-B9CF-82B09740985D}"/>
              </a:ext>
            </a:extLst>
          </p:cNvPr>
          <p:cNvSpPr/>
          <p:nvPr/>
        </p:nvSpPr>
        <p:spPr>
          <a:xfrm>
            <a:off x="7675644" y="1596493"/>
            <a:ext cx="1283440" cy="612934"/>
          </a:xfrm>
          <a:prstGeom prst="roundRect">
            <a:avLst/>
          </a:prstGeom>
          <a:noFill/>
          <a:ln>
            <a:solidFill>
              <a:srgbClr val="487AA6"/>
            </a:solidFill>
            <a:prstDash val="solid"/>
          </a:ln>
        </p:spPr>
        <p:txBody>
          <a:bodyPr wrap="square" rtlCol="0">
            <a:spAutoFit/>
          </a:bodyPr>
          <a:lstStyle/>
          <a:p>
            <a:pPr algn="ctr"/>
            <a:r>
              <a:rPr lang="ru-RU" sz="1000" b="1" dirty="0" smtClean="0">
                <a:solidFill>
                  <a:schemeClr val="tx1"/>
                </a:solidFill>
                <a:cs typeface="Times New Roman" panose="02020603050405020304" pitchFamily="18" charset="0"/>
              </a:rPr>
              <a:t>Отсутствие оснований </a:t>
            </a:r>
          </a:p>
          <a:p>
            <a:pPr algn="ctr"/>
            <a:r>
              <a:rPr lang="ru-RU" sz="1000" b="1" dirty="0" smtClean="0">
                <a:solidFill>
                  <a:schemeClr val="tx1"/>
                </a:solidFill>
                <a:cs typeface="Times New Roman" panose="02020603050405020304" pitchFamily="18" charset="0"/>
              </a:rPr>
              <a:t>для отказа</a:t>
            </a:r>
            <a:endParaRPr lang="ru-RU" sz="1000" b="1" dirty="0">
              <a:solidFill>
                <a:schemeClr val="tx1"/>
              </a:solidFill>
              <a:cs typeface="Times New Roman" panose="02020603050405020304" pitchFamily="18" charset="0"/>
            </a:endParaRPr>
          </a:p>
        </p:txBody>
      </p:sp>
      <p:cxnSp>
        <p:nvCxnSpPr>
          <p:cNvPr id="50" name="Соединительная линия уступом 49"/>
          <p:cNvCxnSpPr>
            <a:stCxn id="31" idx="3"/>
          </p:cNvCxnSpPr>
          <p:nvPr/>
        </p:nvCxnSpPr>
        <p:spPr>
          <a:xfrm flipV="1">
            <a:off x="7265277" y="1928499"/>
            <a:ext cx="410367" cy="465480"/>
          </a:xfrm>
          <a:prstGeom prst="bentConnector3">
            <a:avLst>
              <a:gd name="adj1" fmla="val 40716"/>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Соединительная линия уступом 50"/>
          <p:cNvCxnSpPr>
            <a:stCxn id="31" idx="3"/>
            <a:endCxn id="48" idx="1"/>
          </p:cNvCxnSpPr>
          <p:nvPr/>
        </p:nvCxnSpPr>
        <p:spPr>
          <a:xfrm>
            <a:off x="7265277" y="2393979"/>
            <a:ext cx="334201" cy="822243"/>
          </a:xfrm>
          <a:prstGeom prst="bentConnector3">
            <a:avLst>
              <a:gd name="adj1" fmla="val 50000"/>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2" name="Прямоугольник 51"/>
          <p:cNvSpPr/>
          <p:nvPr/>
        </p:nvSpPr>
        <p:spPr>
          <a:xfrm>
            <a:off x="9221862" y="3036919"/>
            <a:ext cx="1130055" cy="400110"/>
          </a:xfrm>
          <a:prstGeom prst="rect">
            <a:avLst/>
          </a:prstGeom>
          <a:solidFill>
            <a:schemeClr val="bg1"/>
          </a:solidFill>
          <a:ln w="38100">
            <a:solidFill>
              <a:schemeClr val="accent5">
                <a:lumMod val="40000"/>
                <a:lumOff val="60000"/>
              </a:schemeClr>
            </a:solidFill>
          </a:ln>
        </p:spPr>
        <p:txBody>
          <a:bodyPr wrap="square">
            <a:spAutoFit/>
          </a:bodyPr>
          <a:lstStyle/>
          <a:p>
            <a:pPr algn="ctr"/>
            <a:r>
              <a:rPr lang="ru-RU" sz="1000" b="1" dirty="0">
                <a:solidFill>
                  <a:prstClr val="black"/>
                </a:solidFill>
                <a:cs typeface="Times New Roman" panose="02020603050405020304" pitchFamily="18" charset="0"/>
              </a:rPr>
              <a:t>Уведомление</a:t>
            </a:r>
          </a:p>
          <a:p>
            <a:pPr algn="ctr"/>
            <a:r>
              <a:rPr lang="ru-RU" sz="1000" b="1" dirty="0" smtClean="0">
                <a:cs typeface="Times New Roman" panose="02020603050405020304" pitchFamily="18" charset="0"/>
              </a:rPr>
              <a:t>об отказе</a:t>
            </a:r>
            <a:endParaRPr lang="ru-RU" sz="1000" b="1" dirty="0">
              <a:cs typeface="Times New Roman" panose="02020603050405020304" pitchFamily="18" charset="0"/>
            </a:endParaRPr>
          </a:p>
        </p:txBody>
      </p:sp>
      <p:sp>
        <p:nvSpPr>
          <p:cNvPr id="53" name="Прямоугольник 52"/>
          <p:cNvSpPr/>
          <p:nvPr/>
        </p:nvSpPr>
        <p:spPr>
          <a:xfrm>
            <a:off x="9305444" y="1730114"/>
            <a:ext cx="1131784" cy="400110"/>
          </a:xfrm>
          <a:prstGeom prst="rect">
            <a:avLst/>
          </a:prstGeom>
          <a:solidFill>
            <a:schemeClr val="bg1"/>
          </a:solidFill>
          <a:ln w="38100">
            <a:solidFill>
              <a:srgbClr val="BAF4B2"/>
            </a:solidFill>
          </a:ln>
        </p:spPr>
        <p:txBody>
          <a:bodyPr wrap="square">
            <a:spAutoFit/>
          </a:bodyPr>
          <a:lstStyle/>
          <a:p>
            <a:pPr algn="ctr"/>
            <a:r>
              <a:rPr lang="ru-RU" sz="1000" b="1" dirty="0">
                <a:solidFill>
                  <a:prstClr val="black"/>
                </a:solidFill>
                <a:cs typeface="Times New Roman" panose="02020603050405020304" pitchFamily="18" charset="0"/>
              </a:rPr>
              <a:t>Уведомление</a:t>
            </a:r>
          </a:p>
          <a:p>
            <a:pPr algn="ctr"/>
            <a:r>
              <a:rPr lang="ru-RU" sz="1000" b="1" dirty="0" smtClean="0">
                <a:cs typeface="Times New Roman" panose="02020603050405020304" pitchFamily="18" charset="0"/>
              </a:rPr>
              <a:t>о внесении</a:t>
            </a:r>
            <a:endParaRPr lang="ru-RU" sz="1000" b="1" dirty="0">
              <a:cs typeface="Times New Roman" panose="02020603050405020304" pitchFamily="18" charset="0"/>
            </a:endParaRPr>
          </a:p>
        </p:txBody>
      </p:sp>
      <p:cxnSp>
        <p:nvCxnSpPr>
          <p:cNvPr id="55" name="Прямая со стрелкой 54"/>
          <p:cNvCxnSpPr/>
          <p:nvPr/>
        </p:nvCxnSpPr>
        <p:spPr>
          <a:xfrm>
            <a:off x="8882918" y="3236974"/>
            <a:ext cx="318190" cy="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 xmlns:a16="http://schemas.microsoft.com/office/drawing/2014/main" id="{F51EABBB-7741-4BAD-8DD5-1D2242C8AF37}"/>
              </a:ext>
            </a:extLst>
          </p:cNvPr>
          <p:cNvSpPr txBox="1"/>
          <p:nvPr/>
        </p:nvSpPr>
        <p:spPr>
          <a:xfrm>
            <a:off x="9305443" y="2161239"/>
            <a:ext cx="1131784" cy="338554"/>
          </a:xfrm>
          <a:prstGeom prst="rect">
            <a:avLst/>
          </a:prstGeom>
          <a:noFill/>
          <a:ln>
            <a:solidFill>
              <a:schemeClr val="tx1"/>
            </a:solidFill>
            <a:prstDash val="lgDash"/>
          </a:ln>
        </p:spPr>
        <p:txBody>
          <a:bodyPr wrap="square" rtlCol="0">
            <a:spAutoFit/>
          </a:bodyPr>
          <a:lstStyle/>
          <a:p>
            <a:r>
              <a:rPr lang="ru-RU" sz="800" b="1" dirty="0">
                <a:solidFill>
                  <a:srgbClr val="FF0000"/>
                </a:solidFill>
                <a:cs typeface="Times New Roman" panose="02020603050405020304" pitchFamily="18" charset="0"/>
              </a:rPr>
              <a:t>3</a:t>
            </a:r>
            <a:r>
              <a:rPr lang="ru-RU" sz="800" b="1" dirty="0" smtClean="0">
                <a:solidFill>
                  <a:srgbClr val="FF0000"/>
                </a:solidFill>
                <a:cs typeface="Times New Roman" panose="02020603050405020304" pitchFamily="18" charset="0"/>
              </a:rPr>
              <a:t> </a:t>
            </a:r>
            <a:r>
              <a:rPr lang="ru-RU" sz="800" b="1" dirty="0">
                <a:solidFill>
                  <a:srgbClr val="FF0000"/>
                </a:solidFill>
                <a:cs typeface="Times New Roman" panose="02020603050405020304" pitchFamily="18" charset="0"/>
              </a:rPr>
              <a:t>раб. дня</a:t>
            </a:r>
            <a:r>
              <a:rPr lang="ru-RU" sz="800" dirty="0">
                <a:solidFill>
                  <a:srgbClr val="FF0000"/>
                </a:solidFill>
                <a:cs typeface="Times New Roman" panose="02020603050405020304" pitchFamily="18" charset="0"/>
              </a:rPr>
              <a:t> </a:t>
            </a:r>
            <a:r>
              <a:rPr lang="ru-RU" sz="800" dirty="0">
                <a:cs typeface="Times New Roman" panose="02020603050405020304" pitchFamily="18" charset="0"/>
              </a:rPr>
              <a:t>со дня принятия </a:t>
            </a:r>
            <a:r>
              <a:rPr lang="ru-RU" sz="800" dirty="0" smtClean="0">
                <a:cs typeface="Times New Roman" panose="02020603050405020304" pitchFamily="18" charset="0"/>
              </a:rPr>
              <a:t>решения </a:t>
            </a:r>
            <a:endParaRPr lang="ru-RU" sz="800" dirty="0">
              <a:cs typeface="Times New Roman" panose="02020603050405020304" pitchFamily="18" charset="0"/>
            </a:endParaRPr>
          </a:p>
        </p:txBody>
      </p:sp>
      <p:cxnSp>
        <p:nvCxnSpPr>
          <p:cNvPr id="57" name="Прямая соединительная линия 56"/>
          <p:cNvCxnSpPr>
            <a:stCxn id="53" idx="3"/>
          </p:cNvCxnSpPr>
          <p:nvPr/>
        </p:nvCxnSpPr>
        <p:spPr>
          <a:xfrm flipV="1">
            <a:off x="10437228" y="1929445"/>
            <a:ext cx="155354" cy="72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a:stCxn id="17" idx="2"/>
            <a:endCxn id="17" idx="2"/>
          </p:cNvCxnSpPr>
          <p:nvPr/>
        </p:nvCxnSpPr>
        <p:spPr>
          <a:xfrm>
            <a:off x="3033907" y="2822817"/>
            <a:ext cx="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 xmlns:a16="http://schemas.microsoft.com/office/drawing/2014/main" id="{F51EABBB-7741-4BAD-8DD5-1D2242C8AF37}"/>
              </a:ext>
            </a:extLst>
          </p:cNvPr>
          <p:cNvSpPr txBox="1"/>
          <p:nvPr/>
        </p:nvSpPr>
        <p:spPr>
          <a:xfrm>
            <a:off x="2090987" y="2858544"/>
            <a:ext cx="1986669" cy="1061829"/>
          </a:xfrm>
          <a:prstGeom prst="rect">
            <a:avLst/>
          </a:prstGeom>
          <a:noFill/>
          <a:ln>
            <a:solidFill>
              <a:schemeClr val="tx1"/>
            </a:solidFill>
            <a:prstDash val="lgDash"/>
          </a:ln>
        </p:spPr>
        <p:txBody>
          <a:bodyPr wrap="square" rtlCol="0">
            <a:spAutoFit/>
          </a:bodyPr>
          <a:lstStyle/>
          <a:p>
            <a:r>
              <a:rPr lang="ru-RU" sz="1050" b="1" dirty="0" smtClean="0">
                <a:cs typeface="Times New Roman" panose="02020603050405020304" pitchFamily="18" charset="0"/>
              </a:rPr>
              <a:t>         </a:t>
            </a:r>
            <a:r>
              <a:rPr lang="ru-RU" sz="1000" b="1" dirty="0" smtClean="0">
                <a:cs typeface="Times New Roman" panose="02020603050405020304" pitchFamily="18" charset="0"/>
              </a:rPr>
              <a:t>Сроки рассмотрения:</a:t>
            </a:r>
          </a:p>
          <a:p>
            <a:pPr marL="228600" indent="-228600">
              <a:buAutoNum type="arabicPeriod"/>
            </a:pPr>
            <a:r>
              <a:rPr lang="ru-RU" sz="1000" b="1" dirty="0" smtClean="0">
                <a:cs typeface="Times New Roman" panose="02020603050405020304" pitchFamily="18" charset="0"/>
              </a:rPr>
              <a:t>ОООЦВ – 30 раб. дней.</a:t>
            </a:r>
          </a:p>
          <a:p>
            <a:pPr marL="228600" indent="-228600">
              <a:buFontTx/>
              <a:buAutoNum type="arabicPeriod"/>
            </a:pPr>
            <a:r>
              <a:rPr lang="ru-RU" sz="1000" b="1" dirty="0" smtClean="0">
                <a:cs typeface="Times New Roman" panose="02020603050405020304" pitchFamily="18" charset="0"/>
              </a:rPr>
              <a:t>ЦД – 60 </a:t>
            </a:r>
            <a:r>
              <a:rPr lang="ru-RU" sz="1000" b="1" dirty="0">
                <a:cs typeface="Times New Roman" panose="02020603050405020304" pitchFamily="18" charset="0"/>
              </a:rPr>
              <a:t>раб. д</a:t>
            </a:r>
            <a:r>
              <a:rPr lang="ru-RU" sz="1000" b="1" dirty="0" smtClean="0">
                <a:cs typeface="Times New Roman" panose="02020603050405020304" pitchFamily="18" charset="0"/>
              </a:rPr>
              <a:t>ней.</a:t>
            </a:r>
            <a:endParaRPr lang="ru-RU" sz="1000" b="1" dirty="0">
              <a:cs typeface="Times New Roman" panose="02020603050405020304" pitchFamily="18" charset="0"/>
            </a:endParaRPr>
          </a:p>
          <a:p>
            <a:pPr marL="228600" indent="-228600">
              <a:buFontTx/>
              <a:buAutoNum type="arabicPeriod"/>
            </a:pPr>
            <a:r>
              <a:rPr lang="ru-RU" sz="1000" b="1" dirty="0" smtClean="0">
                <a:cs typeface="Times New Roman" panose="02020603050405020304" pitchFamily="18" charset="0"/>
              </a:rPr>
              <a:t>ОИС </a:t>
            </a:r>
            <a:r>
              <a:rPr lang="ru-RU" sz="1000" b="1" dirty="0">
                <a:cs typeface="Times New Roman" panose="02020603050405020304" pitchFamily="18" charset="0"/>
              </a:rPr>
              <a:t>– </a:t>
            </a:r>
            <a:r>
              <a:rPr lang="ru-RU" sz="1000" b="1" dirty="0" smtClean="0">
                <a:cs typeface="Times New Roman" panose="02020603050405020304" pitchFamily="18" charset="0"/>
              </a:rPr>
              <a:t>60 </a:t>
            </a:r>
            <a:r>
              <a:rPr lang="ru-RU" sz="1000" b="1" dirty="0">
                <a:cs typeface="Times New Roman" panose="02020603050405020304" pitchFamily="18" charset="0"/>
              </a:rPr>
              <a:t>раб. д</a:t>
            </a:r>
            <a:r>
              <a:rPr lang="ru-RU" sz="1000" b="1" dirty="0" smtClean="0">
                <a:cs typeface="Times New Roman" panose="02020603050405020304" pitchFamily="18" charset="0"/>
              </a:rPr>
              <a:t>ней.</a:t>
            </a:r>
            <a:endParaRPr lang="ru-RU" sz="1000" b="1" dirty="0">
              <a:cs typeface="Times New Roman" panose="02020603050405020304" pitchFamily="18" charset="0"/>
            </a:endParaRPr>
          </a:p>
          <a:p>
            <a:pPr marL="228600" indent="-228600">
              <a:buFontTx/>
              <a:buAutoNum type="arabicPeriod"/>
            </a:pPr>
            <a:r>
              <a:rPr lang="ru-RU" sz="1000" b="1" dirty="0" smtClean="0">
                <a:cs typeface="Times New Roman" panose="02020603050405020304" pitchFamily="18" charset="0"/>
              </a:rPr>
              <a:t>ОЭП </a:t>
            </a:r>
            <a:r>
              <a:rPr lang="ru-RU" sz="700" b="1" dirty="0" smtClean="0">
                <a:cs typeface="Times New Roman" panose="02020603050405020304" pitchFamily="18" charset="0"/>
              </a:rPr>
              <a:t>(для действующих ОИС)</a:t>
            </a:r>
            <a:r>
              <a:rPr lang="ru-RU" sz="1000" b="1" dirty="0" smtClean="0">
                <a:cs typeface="Times New Roman" panose="02020603050405020304" pitchFamily="18" charset="0"/>
              </a:rPr>
              <a:t> – 30 </a:t>
            </a:r>
            <a:r>
              <a:rPr lang="ru-RU" sz="1000" b="1" dirty="0">
                <a:cs typeface="Times New Roman" panose="02020603050405020304" pitchFamily="18" charset="0"/>
              </a:rPr>
              <a:t>раб. </a:t>
            </a:r>
            <a:r>
              <a:rPr lang="ru-RU" sz="1000" b="1" dirty="0" smtClean="0">
                <a:cs typeface="Times New Roman" panose="02020603050405020304" pitchFamily="18" charset="0"/>
              </a:rPr>
              <a:t>дней</a:t>
            </a:r>
            <a:endParaRPr lang="ru-RU" sz="1000" b="1" dirty="0">
              <a:cs typeface="Times New Roman" panose="02020603050405020304" pitchFamily="18" charset="0"/>
            </a:endParaRPr>
          </a:p>
        </p:txBody>
      </p:sp>
      <p:sp>
        <p:nvSpPr>
          <p:cNvPr id="60" name="TextBox 59">
            <a:extLst>
              <a:ext uri="{FF2B5EF4-FFF2-40B4-BE49-F238E27FC236}">
                <a16:creationId xmlns="" xmlns:a16="http://schemas.microsoft.com/office/drawing/2014/main" id="{F51EABBB-7741-4BAD-8DD5-1D2242C8AF37}"/>
              </a:ext>
            </a:extLst>
          </p:cNvPr>
          <p:cNvSpPr txBox="1"/>
          <p:nvPr/>
        </p:nvSpPr>
        <p:spPr>
          <a:xfrm>
            <a:off x="8882918" y="4696559"/>
            <a:ext cx="2959008" cy="830997"/>
          </a:xfrm>
          <a:prstGeom prst="rect">
            <a:avLst/>
          </a:prstGeom>
          <a:noFill/>
          <a:ln>
            <a:solidFill>
              <a:schemeClr val="tx1"/>
            </a:solidFill>
            <a:prstDash val="lgDash"/>
          </a:ln>
        </p:spPr>
        <p:txBody>
          <a:bodyPr wrap="square" rtlCol="0">
            <a:spAutoFit/>
          </a:bodyPr>
          <a:lstStyle/>
          <a:p>
            <a:pPr algn="ctr"/>
            <a:r>
              <a:rPr lang="ru-RU" sz="800" dirty="0" smtClean="0">
                <a:cs typeface="Times New Roman" panose="02020603050405020304" pitchFamily="18" charset="0"/>
              </a:rPr>
              <a:t>Взаимодействие с Банком России осуществляется </a:t>
            </a:r>
            <a:r>
              <a:rPr lang="ru-RU" sz="800" b="1" dirty="0" smtClean="0">
                <a:cs typeface="Times New Roman" panose="02020603050405020304" pitchFamily="18" charset="0"/>
              </a:rPr>
              <a:t>только</a:t>
            </a:r>
            <a:r>
              <a:rPr lang="ru-RU" sz="800" dirty="0" smtClean="0">
                <a:cs typeface="Times New Roman" panose="02020603050405020304" pitchFamily="18" charset="0"/>
              </a:rPr>
              <a:t> посредством личного кабинета. </a:t>
            </a:r>
            <a:br>
              <a:rPr lang="ru-RU" sz="800" dirty="0" smtClean="0">
                <a:cs typeface="Times New Roman" panose="02020603050405020304" pitchFamily="18" charset="0"/>
              </a:rPr>
            </a:br>
            <a:r>
              <a:rPr lang="ru-RU" sz="800" b="1" dirty="0" smtClean="0">
                <a:cs typeface="Times New Roman" panose="02020603050405020304" pitchFamily="18" charset="0"/>
              </a:rPr>
              <a:t>В </a:t>
            </a:r>
            <a:r>
              <a:rPr lang="ru-RU" sz="800" b="1" dirty="0">
                <a:cs typeface="Times New Roman" panose="02020603050405020304" pitchFamily="18" charset="0"/>
              </a:rPr>
              <a:t>случае представления документов </a:t>
            </a:r>
            <a:r>
              <a:rPr lang="ru-RU" sz="800" b="1" dirty="0" smtClean="0">
                <a:cs typeface="Times New Roman" panose="02020603050405020304" pitchFamily="18" charset="0"/>
              </a:rPr>
              <a:t/>
            </a:r>
            <a:br>
              <a:rPr lang="ru-RU" sz="800" b="1" dirty="0" smtClean="0">
                <a:cs typeface="Times New Roman" panose="02020603050405020304" pitchFamily="18" charset="0"/>
              </a:rPr>
            </a:br>
            <a:r>
              <a:rPr lang="ru-RU" sz="800" b="1" dirty="0" smtClean="0">
                <a:cs typeface="Times New Roman" panose="02020603050405020304" pitchFamily="18" charset="0"/>
              </a:rPr>
              <a:t>иным </a:t>
            </a:r>
            <a:r>
              <a:rPr lang="ru-RU" sz="800" b="1" dirty="0">
                <a:cs typeface="Times New Roman" panose="02020603050405020304" pitchFamily="18" charset="0"/>
              </a:rPr>
              <a:t>способом </a:t>
            </a:r>
            <a:r>
              <a:rPr lang="ru-RU" sz="800" b="1" dirty="0" smtClean="0">
                <a:cs typeface="Times New Roman" panose="02020603050405020304" pitchFamily="18" charset="0"/>
              </a:rPr>
              <a:t>-  не </a:t>
            </a:r>
            <a:r>
              <a:rPr lang="ru-RU" sz="800" b="1" dirty="0">
                <a:cs typeface="Times New Roman" panose="02020603050405020304" pitchFamily="18" charset="0"/>
              </a:rPr>
              <a:t>позднее </a:t>
            </a:r>
            <a:r>
              <a:rPr lang="ru-RU" sz="800" b="1" dirty="0">
                <a:solidFill>
                  <a:srgbClr val="FF0000"/>
                </a:solidFill>
                <a:cs typeface="Times New Roman" panose="02020603050405020304" pitchFamily="18" charset="0"/>
              </a:rPr>
              <a:t>7 раб. </a:t>
            </a:r>
            <a:r>
              <a:rPr lang="ru-RU" sz="800" b="1" dirty="0" smtClean="0">
                <a:solidFill>
                  <a:srgbClr val="FF0000"/>
                </a:solidFill>
                <a:cs typeface="Times New Roman" panose="02020603050405020304" pitchFamily="18" charset="0"/>
              </a:rPr>
              <a:t>дней</a:t>
            </a:r>
            <a:r>
              <a:rPr lang="ru-RU" sz="800" dirty="0" smtClean="0">
                <a:solidFill>
                  <a:srgbClr val="FF0000"/>
                </a:solidFill>
                <a:cs typeface="Times New Roman" panose="02020603050405020304" pitchFamily="18" charset="0"/>
              </a:rPr>
              <a:t> </a:t>
            </a:r>
            <a:r>
              <a:rPr lang="ru-RU" sz="800" dirty="0">
                <a:cs typeface="Times New Roman" panose="02020603050405020304" pitchFamily="18" charset="0"/>
              </a:rPr>
              <a:t>со дня их представления направляется уведомление об оставлении без </a:t>
            </a:r>
            <a:r>
              <a:rPr lang="ru-RU" sz="800" dirty="0" smtClean="0">
                <a:cs typeface="Times New Roman" panose="02020603050405020304" pitchFamily="18" charset="0"/>
              </a:rPr>
              <a:t>рассмотрения</a:t>
            </a:r>
            <a:endParaRPr lang="ru-RU" sz="800" dirty="0">
              <a:cs typeface="Times New Roman" panose="02020603050405020304" pitchFamily="18" charset="0"/>
            </a:endParaRPr>
          </a:p>
        </p:txBody>
      </p:sp>
      <p:pic>
        <p:nvPicPr>
          <p:cNvPr id="61" name="Рисунок 60"/>
          <p:cNvPicPr>
            <a:picLocks noChangeAspect="1"/>
          </p:cNvPicPr>
          <p:nvPr/>
        </p:nvPicPr>
        <p:blipFill>
          <a:blip r:embed="rId4"/>
          <a:stretch>
            <a:fillRect/>
          </a:stretch>
        </p:blipFill>
        <p:spPr>
          <a:xfrm>
            <a:off x="8588229" y="4901624"/>
            <a:ext cx="59626" cy="297756"/>
          </a:xfrm>
          <a:prstGeom prst="rect">
            <a:avLst/>
          </a:prstGeom>
        </p:spPr>
      </p:pic>
      <p:sp>
        <p:nvSpPr>
          <p:cNvPr id="62" name="TextBox 61">
            <a:extLst>
              <a:ext uri="{FF2B5EF4-FFF2-40B4-BE49-F238E27FC236}">
                <a16:creationId xmlns="" xmlns:a16="http://schemas.microsoft.com/office/drawing/2014/main" id="{F51EABBB-7741-4BAD-8DD5-1D2242C8AF37}"/>
              </a:ext>
            </a:extLst>
          </p:cNvPr>
          <p:cNvSpPr txBox="1"/>
          <p:nvPr/>
        </p:nvSpPr>
        <p:spPr>
          <a:xfrm>
            <a:off x="2314955" y="4442643"/>
            <a:ext cx="1503780" cy="646331"/>
          </a:xfrm>
          <a:prstGeom prst="rect">
            <a:avLst/>
          </a:prstGeom>
          <a:noFill/>
          <a:ln>
            <a:solidFill>
              <a:schemeClr val="tx1"/>
            </a:solidFill>
            <a:prstDash val="lgDash"/>
          </a:ln>
        </p:spPr>
        <p:txBody>
          <a:bodyPr wrap="square" rtlCol="0">
            <a:spAutoFit/>
          </a:bodyPr>
          <a:lstStyle/>
          <a:p>
            <a:pPr algn="ctr"/>
            <a:r>
              <a:rPr lang="ru-RU" sz="900" dirty="0" smtClean="0">
                <a:cs typeface="Times New Roman" panose="02020603050405020304" pitchFamily="18" charset="0"/>
              </a:rPr>
              <a:t>Заявителю предоставляется срок</a:t>
            </a:r>
            <a:br>
              <a:rPr lang="ru-RU" sz="900" dirty="0" smtClean="0">
                <a:cs typeface="Times New Roman" panose="02020603050405020304" pitchFamily="18" charset="0"/>
              </a:rPr>
            </a:br>
            <a:r>
              <a:rPr lang="ru-RU" sz="900" dirty="0" smtClean="0">
                <a:cs typeface="Times New Roman" panose="02020603050405020304" pitchFamily="18" charset="0"/>
              </a:rPr>
              <a:t>не менее </a:t>
            </a:r>
            <a:r>
              <a:rPr lang="ru-RU" sz="900" dirty="0" smtClean="0">
                <a:solidFill>
                  <a:schemeClr val="accent5"/>
                </a:solidFill>
                <a:cs typeface="Times New Roman" panose="02020603050405020304" pitchFamily="18" charset="0"/>
              </a:rPr>
              <a:t>10</a:t>
            </a:r>
            <a:r>
              <a:rPr lang="ru-RU" sz="900" dirty="0" smtClean="0">
                <a:solidFill>
                  <a:schemeClr val="accent6"/>
                </a:solidFill>
                <a:cs typeface="Times New Roman" panose="02020603050405020304" pitchFamily="18" charset="0"/>
              </a:rPr>
              <a:t> раб. дней </a:t>
            </a:r>
            <a:r>
              <a:rPr lang="ru-RU" sz="900" dirty="0" smtClean="0">
                <a:cs typeface="Times New Roman" panose="02020603050405020304" pitchFamily="18" charset="0"/>
              </a:rPr>
              <a:t>для ответа на запрос </a:t>
            </a:r>
            <a:endParaRPr lang="ru-RU" sz="900" dirty="0">
              <a:solidFill>
                <a:schemeClr val="accent6"/>
              </a:solidFill>
              <a:cs typeface="Times New Roman" panose="02020603050405020304" pitchFamily="18" charset="0"/>
            </a:endParaRPr>
          </a:p>
        </p:txBody>
      </p:sp>
      <p:sp>
        <p:nvSpPr>
          <p:cNvPr id="63" name="Прямоугольник: скругленные углы 61">
            <a:extLst>
              <a:ext uri="{FF2B5EF4-FFF2-40B4-BE49-F238E27FC236}">
                <a16:creationId xmlns="" xmlns:a16="http://schemas.microsoft.com/office/drawing/2014/main" id="{A77E2678-2889-4F19-B9CF-82B09740985D}"/>
              </a:ext>
            </a:extLst>
          </p:cNvPr>
          <p:cNvSpPr/>
          <p:nvPr/>
        </p:nvSpPr>
        <p:spPr>
          <a:xfrm>
            <a:off x="4077656" y="4942029"/>
            <a:ext cx="3965987" cy="851297"/>
          </a:xfrm>
          <a:prstGeom prst="roundRect">
            <a:avLst/>
          </a:prstGeom>
          <a:solidFill>
            <a:schemeClr val="bg1"/>
          </a:solidFill>
          <a:ln>
            <a:solidFill>
              <a:srgbClr val="487AA6"/>
            </a:solidFill>
            <a:prstDash val="solid"/>
          </a:ln>
        </p:spPr>
        <p:txBody>
          <a:bodyPr wrap="square" rtlCol="0">
            <a:spAutoFit/>
          </a:bodyPr>
          <a:lstStyle/>
          <a:p>
            <a:pPr algn="ctr"/>
            <a:r>
              <a:rPr lang="ru-RU" sz="1100" b="1" dirty="0" smtClean="0">
                <a:solidFill>
                  <a:schemeClr val="tx1"/>
                </a:solidFill>
                <a:cs typeface="Times New Roman" panose="02020603050405020304" pitchFamily="18" charset="0"/>
              </a:rPr>
              <a:t>Банк России </a:t>
            </a:r>
            <a:r>
              <a:rPr lang="ru-RU" sz="1100" b="1" dirty="0">
                <a:cs typeface="Times New Roman" panose="02020603050405020304" pitchFamily="18" charset="0"/>
              </a:rPr>
              <a:t>вправе провести выездные проверочные мероприятия по адресу заявителя, </a:t>
            </a:r>
            <a:r>
              <a:rPr lang="ru-RU" sz="1100" b="1" dirty="0" smtClean="0">
                <a:cs typeface="Times New Roman" panose="02020603050405020304" pitchFamily="18" charset="0"/>
              </a:rPr>
              <a:t/>
            </a:r>
            <a:br>
              <a:rPr lang="ru-RU" sz="1100" b="1" dirty="0" smtClean="0">
                <a:cs typeface="Times New Roman" panose="02020603050405020304" pitchFamily="18" charset="0"/>
              </a:rPr>
            </a:br>
            <a:r>
              <a:rPr lang="ru-RU" sz="1100" b="1" dirty="0" smtClean="0">
                <a:cs typeface="Times New Roman" panose="02020603050405020304" pitchFamily="18" charset="0"/>
              </a:rPr>
              <a:t>по </a:t>
            </a:r>
            <a:r>
              <a:rPr lang="ru-RU" sz="1100" b="1" dirty="0">
                <a:cs typeface="Times New Roman" panose="02020603050405020304" pitchFamily="18" charset="0"/>
              </a:rPr>
              <a:t>которому </a:t>
            </a:r>
            <a:r>
              <a:rPr lang="ru-RU" sz="1100" b="1" dirty="0" smtClean="0">
                <a:cs typeface="Times New Roman" panose="02020603050405020304" pitchFamily="18" charset="0"/>
              </a:rPr>
              <a:t>планируется </a:t>
            </a:r>
            <a:r>
              <a:rPr lang="ru-RU" sz="1100" b="1" dirty="0">
                <a:cs typeface="Times New Roman" panose="02020603050405020304" pitchFamily="18" charset="0"/>
              </a:rPr>
              <a:t>осуществление </a:t>
            </a:r>
            <a:r>
              <a:rPr lang="ru-RU" sz="1100" b="1" dirty="0" smtClean="0">
                <a:cs typeface="Times New Roman" panose="02020603050405020304" pitchFamily="18" charset="0"/>
              </a:rPr>
              <a:t>соответствующей деятельности</a:t>
            </a:r>
            <a:endParaRPr lang="ru-RU" sz="1100" b="1" dirty="0">
              <a:cs typeface="Times New Roman" panose="02020603050405020304" pitchFamily="18" charset="0"/>
            </a:endParaRPr>
          </a:p>
        </p:txBody>
      </p:sp>
      <p:pic>
        <p:nvPicPr>
          <p:cNvPr id="64" name="Рисунок 63"/>
          <p:cNvPicPr>
            <a:picLocks noChangeAspect="1"/>
          </p:cNvPicPr>
          <p:nvPr/>
        </p:nvPicPr>
        <p:blipFill>
          <a:blip r:embed="rId4"/>
          <a:stretch>
            <a:fillRect/>
          </a:stretch>
        </p:blipFill>
        <p:spPr>
          <a:xfrm flipH="1">
            <a:off x="4015060" y="5807754"/>
            <a:ext cx="103717" cy="517934"/>
          </a:xfrm>
          <a:prstGeom prst="rect">
            <a:avLst/>
          </a:prstGeom>
        </p:spPr>
      </p:pic>
      <p:sp>
        <p:nvSpPr>
          <p:cNvPr id="65" name="TextBox 64">
            <a:extLst>
              <a:ext uri="{FF2B5EF4-FFF2-40B4-BE49-F238E27FC236}">
                <a16:creationId xmlns="" xmlns:a16="http://schemas.microsoft.com/office/drawing/2014/main" id="{F51EABBB-7741-4BAD-8DD5-1D2242C8AF37}"/>
              </a:ext>
            </a:extLst>
          </p:cNvPr>
          <p:cNvSpPr txBox="1"/>
          <p:nvPr/>
        </p:nvSpPr>
        <p:spPr>
          <a:xfrm>
            <a:off x="4284019" y="5794864"/>
            <a:ext cx="3397743" cy="507831"/>
          </a:xfrm>
          <a:prstGeom prst="rect">
            <a:avLst/>
          </a:prstGeom>
          <a:noFill/>
          <a:ln>
            <a:solidFill>
              <a:srgbClr val="487AA6"/>
            </a:solidFill>
            <a:prstDash val="lgDash"/>
          </a:ln>
        </p:spPr>
        <p:txBody>
          <a:bodyPr wrap="square" rtlCol="0">
            <a:spAutoFit/>
          </a:bodyPr>
          <a:lstStyle/>
          <a:p>
            <a:pPr algn="ctr"/>
            <a:r>
              <a:rPr lang="ru-RU" sz="900" dirty="0" smtClean="0">
                <a:cs typeface="Times New Roman" panose="02020603050405020304" pitchFamily="18" charset="0"/>
              </a:rPr>
              <a:t>Уведомление о проведении проверочных мероприятий </a:t>
            </a:r>
          </a:p>
          <a:p>
            <a:pPr algn="ctr"/>
            <a:r>
              <a:rPr lang="ru-RU" sz="900" dirty="0" smtClean="0">
                <a:cs typeface="Times New Roman" panose="02020603050405020304" pitchFamily="18" charset="0"/>
              </a:rPr>
              <a:t>направляется не позднее </a:t>
            </a:r>
            <a:r>
              <a:rPr lang="ru-RU" sz="900" b="1" dirty="0">
                <a:solidFill>
                  <a:schemeClr val="accent6"/>
                </a:solidFill>
                <a:cs typeface="Times New Roman" panose="02020603050405020304" pitchFamily="18" charset="0"/>
              </a:rPr>
              <a:t>1</a:t>
            </a:r>
            <a:r>
              <a:rPr lang="ru-RU" sz="900" b="1" dirty="0" smtClean="0">
                <a:solidFill>
                  <a:schemeClr val="accent6"/>
                </a:solidFill>
                <a:cs typeface="Times New Roman" panose="02020603050405020304" pitchFamily="18" charset="0"/>
              </a:rPr>
              <a:t> раб. дня</a:t>
            </a:r>
            <a:r>
              <a:rPr lang="ru-RU" sz="900" dirty="0">
                <a:cs typeface="Times New Roman" panose="02020603050405020304" pitchFamily="18" charset="0"/>
              </a:rPr>
              <a:t> </a:t>
            </a:r>
            <a:r>
              <a:rPr lang="ru-RU" sz="900" dirty="0" smtClean="0">
                <a:cs typeface="Times New Roman" panose="02020603050405020304" pitchFamily="18" charset="0"/>
              </a:rPr>
              <a:t>до дня начала проверочных мероприятий</a:t>
            </a:r>
            <a:endParaRPr lang="ru-RU" sz="900" dirty="0">
              <a:cs typeface="Times New Roman" panose="02020603050405020304" pitchFamily="18" charset="0"/>
            </a:endParaRPr>
          </a:p>
        </p:txBody>
      </p:sp>
      <p:pic>
        <p:nvPicPr>
          <p:cNvPr id="66" name="Рисунок 65"/>
          <p:cNvPicPr>
            <a:picLocks noChangeAspect="1"/>
          </p:cNvPicPr>
          <p:nvPr/>
        </p:nvPicPr>
        <p:blipFill>
          <a:blip r:embed="rId5"/>
          <a:stretch>
            <a:fillRect/>
          </a:stretch>
        </p:blipFill>
        <p:spPr>
          <a:xfrm>
            <a:off x="18921" y="1825262"/>
            <a:ext cx="240479" cy="231829"/>
          </a:xfrm>
          <a:prstGeom prst="rect">
            <a:avLst/>
          </a:prstGeom>
        </p:spPr>
      </p:pic>
      <p:cxnSp>
        <p:nvCxnSpPr>
          <p:cNvPr id="67" name="Прямая со стрелкой 66"/>
          <p:cNvCxnSpPr/>
          <p:nvPr/>
        </p:nvCxnSpPr>
        <p:spPr>
          <a:xfrm flipV="1">
            <a:off x="305468" y="3042966"/>
            <a:ext cx="396774" cy="12910"/>
          </a:xfrm>
          <a:prstGeom prst="straightConnector1">
            <a:avLst/>
          </a:prstGeom>
          <a:ln w="76200">
            <a:solidFill>
              <a:srgbClr val="00B050"/>
            </a:solidFill>
            <a:tailEnd type="triangle"/>
          </a:ln>
          <a:effectLst/>
        </p:spPr>
        <p:style>
          <a:lnRef idx="1">
            <a:schemeClr val="accent1"/>
          </a:lnRef>
          <a:fillRef idx="0">
            <a:schemeClr val="accent1"/>
          </a:fillRef>
          <a:effectRef idx="0">
            <a:schemeClr val="accent1"/>
          </a:effectRef>
          <a:fontRef idx="minor">
            <a:schemeClr val="tx1"/>
          </a:fontRef>
        </p:style>
      </p:cxnSp>
      <p:sp>
        <p:nvSpPr>
          <p:cNvPr id="68" name="Овал 67">
            <a:extLst>
              <a:ext uri="{FF2B5EF4-FFF2-40B4-BE49-F238E27FC236}">
                <a16:creationId xmlns="" xmlns:a16="http://schemas.microsoft.com/office/drawing/2014/main" id="{59697685-F627-5452-40FB-5C54C8B6F691}"/>
              </a:ext>
            </a:extLst>
          </p:cNvPr>
          <p:cNvSpPr/>
          <p:nvPr/>
        </p:nvSpPr>
        <p:spPr>
          <a:xfrm>
            <a:off x="305468" y="1800845"/>
            <a:ext cx="268914" cy="25624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a:ln>
                  <a:noFill/>
                </a:ln>
                <a:solidFill>
                  <a:prstClr val="white"/>
                </a:solidFill>
                <a:effectLst/>
                <a:uLnTx/>
                <a:uFillTx/>
                <a:latin typeface="Arial"/>
                <a:ea typeface="+mn-ea"/>
                <a:cs typeface="+mn-cs"/>
              </a:rPr>
              <a:t>1</a:t>
            </a:r>
          </a:p>
        </p:txBody>
      </p:sp>
      <p:sp>
        <p:nvSpPr>
          <p:cNvPr id="69" name="Овал 68">
            <a:extLst>
              <a:ext uri="{FF2B5EF4-FFF2-40B4-BE49-F238E27FC236}">
                <a16:creationId xmlns="" xmlns:a16="http://schemas.microsoft.com/office/drawing/2014/main" id="{0E12C8B4-7CEC-15C9-C765-19CDE1AB3D87}"/>
              </a:ext>
            </a:extLst>
          </p:cNvPr>
          <p:cNvSpPr/>
          <p:nvPr/>
        </p:nvSpPr>
        <p:spPr>
          <a:xfrm>
            <a:off x="2181049" y="1832353"/>
            <a:ext cx="273522" cy="27032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a:ln>
                  <a:noFill/>
                </a:ln>
                <a:solidFill>
                  <a:prstClr val="white"/>
                </a:solidFill>
                <a:effectLst/>
                <a:uLnTx/>
                <a:uFillTx/>
                <a:latin typeface="Arial"/>
                <a:ea typeface="+mn-ea"/>
                <a:cs typeface="+mn-cs"/>
              </a:rPr>
              <a:t>2</a:t>
            </a:r>
          </a:p>
        </p:txBody>
      </p:sp>
      <p:sp>
        <p:nvSpPr>
          <p:cNvPr id="70" name="Овал 69">
            <a:extLst>
              <a:ext uri="{FF2B5EF4-FFF2-40B4-BE49-F238E27FC236}">
                <a16:creationId xmlns="" xmlns:a16="http://schemas.microsoft.com/office/drawing/2014/main" id="{0E12C8B4-7CEC-15C9-C765-19CDE1AB3D87}"/>
              </a:ext>
            </a:extLst>
          </p:cNvPr>
          <p:cNvSpPr/>
          <p:nvPr/>
        </p:nvSpPr>
        <p:spPr>
          <a:xfrm>
            <a:off x="4094044" y="1814566"/>
            <a:ext cx="273522" cy="27032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prstClr val="white"/>
                </a:solidFill>
                <a:effectLst/>
                <a:uLnTx/>
                <a:uFillTx/>
                <a:latin typeface="Arial"/>
                <a:ea typeface="+mn-ea"/>
                <a:cs typeface="+mn-cs"/>
              </a:rPr>
              <a:t>3</a:t>
            </a:r>
            <a:endParaRPr kumimoji="0" lang="ru-RU" sz="1200" b="1" i="0" u="none" strike="noStrike" kern="0" cap="none" spc="0" normalizeH="0" baseline="0" noProof="0" dirty="0">
              <a:ln>
                <a:noFill/>
              </a:ln>
              <a:solidFill>
                <a:prstClr val="white"/>
              </a:solidFill>
              <a:effectLst/>
              <a:uLnTx/>
              <a:uFillTx/>
              <a:latin typeface="Arial"/>
              <a:ea typeface="+mn-ea"/>
              <a:cs typeface="+mn-cs"/>
            </a:endParaRPr>
          </a:p>
        </p:txBody>
      </p:sp>
      <p:sp>
        <p:nvSpPr>
          <p:cNvPr id="71" name="Овал 70">
            <a:extLst>
              <a:ext uri="{FF2B5EF4-FFF2-40B4-BE49-F238E27FC236}">
                <a16:creationId xmlns="" xmlns:a16="http://schemas.microsoft.com/office/drawing/2014/main" id="{0E12C8B4-7CEC-15C9-C765-19CDE1AB3D87}"/>
              </a:ext>
            </a:extLst>
          </p:cNvPr>
          <p:cNvSpPr/>
          <p:nvPr/>
        </p:nvSpPr>
        <p:spPr>
          <a:xfrm>
            <a:off x="6246607" y="1880078"/>
            <a:ext cx="273522" cy="270326"/>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prstClr val="white"/>
                </a:solidFill>
                <a:effectLst/>
                <a:uLnTx/>
                <a:uFillTx/>
                <a:latin typeface="Arial"/>
                <a:ea typeface="+mn-ea"/>
                <a:cs typeface="+mn-cs"/>
              </a:rPr>
              <a:t>4</a:t>
            </a:r>
            <a:endParaRPr kumimoji="0" lang="ru-RU" sz="1200" b="1" i="0" u="none" strike="noStrike" kern="0" cap="none" spc="0" normalizeH="0" baseline="0" noProof="0" dirty="0">
              <a:ln>
                <a:noFill/>
              </a:ln>
              <a:solidFill>
                <a:prstClr val="white"/>
              </a:solidFill>
              <a:effectLst/>
              <a:uLnTx/>
              <a:uFillTx/>
              <a:latin typeface="Arial"/>
              <a:ea typeface="+mn-ea"/>
              <a:cs typeface="+mn-cs"/>
            </a:endParaRPr>
          </a:p>
        </p:txBody>
      </p:sp>
      <p:sp>
        <p:nvSpPr>
          <p:cNvPr id="72" name="Овал 71">
            <a:extLst>
              <a:ext uri="{FF2B5EF4-FFF2-40B4-BE49-F238E27FC236}">
                <a16:creationId xmlns="" xmlns:a16="http://schemas.microsoft.com/office/drawing/2014/main" id="{0E12C8B4-7CEC-15C9-C765-19CDE1AB3D87}"/>
              </a:ext>
            </a:extLst>
          </p:cNvPr>
          <p:cNvSpPr/>
          <p:nvPr/>
        </p:nvSpPr>
        <p:spPr>
          <a:xfrm>
            <a:off x="5177332" y="3982437"/>
            <a:ext cx="492804" cy="213704"/>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900" b="1" i="0" u="none" strike="noStrike" kern="0" cap="none" spc="0" normalizeH="0" baseline="0" noProof="0" dirty="0" smtClean="0">
                <a:ln>
                  <a:noFill/>
                </a:ln>
                <a:solidFill>
                  <a:prstClr val="white"/>
                </a:solidFill>
                <a:effectLst/>
                <a:uLnTx/>
                <a:uFillTx/>
                <a:latin typeface="Arial"/>
                <a:ea typeface="+mn-ea"/>
                <a:cs typeface="+mn-cs"/>
              </a:rPr>
              <a:t>3.1</a:t>
            </a:r>
            <a:endParaRPr kumimoji="0" lang="ru-RU" sz="900" b="1" i="0" u="none" strike="noStrike" kern="0" cap="none" spc="0" normalizeH="0" baseline="0" noProof="0" dirty="0">
              <a:ln>
                <a:noFill/>
              </a:ln>
              <a:solidFill>
                <a:prstClr val="white"/>
              </a:solidFill>
              <a:effectLst/>
              <a:uLnTx/>
              <a:uFillTx/>
              <a:latin typeface="Arial"/>
              <a:ea typeface="+mn-ea"/>
              <a:cs typeface="+mn-cs"/>
            </a:endParaRPr>
          </a:p>
        </p:txBody>
      </p:sp>
      <p:sp>
        <p:nvSpPr>
          <p:cNvPr id="73" name="Овал 72">
            <a:extLst>
              <a:ext uri="{FF2B5EF4-FFF2-40B4-BE49-F238E27FC236}">
                <a16:creationId xmlns="" xmlns:a16="http://schemas.microsoft.com/office/drawing/2014/main" id="{0E12C8B4-7CEC-15C9-C765-19CDE1AB3D87}"/>
              </a:ext>
            </a:extLst>
          </p:cNvPr>
          <p:cNvSpPr/>
          <p:nvPr/>
        </p:nvSpPr>
        <p:spPr>
          <a:xfrm>
            <a:off x="1598183" y="5534348"/>
            <a:ext cx="492804" cy="213704"/>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900" b="1" i="0" u="none" strike="noStrike" kern="0" cap="none" spc="0" normalizeH="0" baseline="0" noProof="0" dirty="0" smtClean="0">
                <a:ln>
                  <a:noFill/>
                </a:ln>
                <a:solidFill>
                  <a:prstClr val="white"/>
                </a:solidFill>
                <a:effectLst/>
                <a:uLnTx/>
                <a:uFillTx/>
                <a:latin typeface="Arial"/>
                <a:ea typeface="+mn-ea"/>
                <a:cs typeface="+mn-cs"/>
              </a:rPr>
              <a:t>3.2</a:t>
            </a:r>
            <a:endParaRPr kumimoji="0" lang="ru-RU" sz="900" b="1" i="0" u="none" strike="noStrike" kern="0" cap="none" spc="0" normalizeH="0" baseline="0" noProof="0" dirty="0">
              <a:ln>
                <a:noFill/>
              </a:ln>
              <a:solidFill>
                <a:prstClr val="white"/>
              </a:solidFill>
              <a:effectLst/>
              <a:uLnTx/>
              <a:uFillTx/>
              <a:latin typeface="Arial"/>
              <a:ea typeface="+mn-ea"/>
              <a:cs typeface="+mn-cs"/>
            </a:endParaRPr>
          </a:p>
        </p:txBody>
      </p:sp>
      <p:sp>
        <p:nvSpPr>
          <p:cNvPr id="74" name="Овал 73">
            <a:extLst>
              <a:ext uri="{FF2B5EF4-FFF2-40B4-BE49-F238E27FC236}">
                <a16:creationId xmlns="" xmlns:a16="http://schemas.microsoft.com/office/drawing/2014/main" id="{0E12C8B4-7CEC-15C9-C765-19CDE1AB3D87}"/>
              </a:ext>
            </a:extLst>
          </p:cNvPr>
          <p:cNvSpPr/>
          <p:nvPr/>
        </p:nvSpPr>
        <p:spPr>
          <a:xfrm>
            <a:off x="8981579" y="2876948"/>
            <a:ext cx="492804" cy="213704"/>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900" b="1" i="0" u="none" strike="noStrike" kern="0" cap="none" spc="0" normalizeH="0" baseline="0" noProof="0" dirty="0" smtClean="0">
                <a:ln>
                  <a:noFill/>
                </a:ln>
                <a:solidFill>
                  <a:prstClr val="white"/>
                </a:solidFill>
                <a:effectLst/>
                <a:uLnTx/>
                <a:uFillTx/>
                <a:latin typeface="Arial"/>
                <a:ea typeface="+mn-ea"/>
                <a:cs typeface="+mn-cs"/>
              </a:rPr>
              <a:t>4.2</a:t>
            </a:r>
            <a:endParaRPr kumimoji="0" lang="ru-RU" sz="900" b="1" i="0" u="none" strike="noStrike" kern="0" cap="none" spc="0" normalizeH="0" baseline="0" noProof="0" dirty="0">
              <a:ln>
                <a:noFill/>
              </a:ln>
              <a:solidFill>
                <a:prstClr val="white"/>
              </a:solidFill>
              <a:effectLst/>
              <a:uLnTx/>
              <a:uFillTx/>
              <a:latin typeface="Arial"/>
              <a:ea typeface="+mn-ea"/>
              <a:cs typeface="+mn-cs"/>
            </a:endParaRPr>
          </a:p>
        </p:txBody>
      </p:sp>
      <p:sp>
        <p:nvSpPr>
          <p:cNvPr id="75" name="Овал 74">
            <a:extLst>
              <a:ext uri="{FF2B5EF4-FFF2-40B4-BE49-F238E27FC236}">
                <a16:creationId xmlns="" xmlns:a16="http://schemas.microsoft.com/office/drawing/2014/main" id="{0E12C8B4-7CEC-15C9-C765-19CDE1AB3D87}"/>
              </a:ext>
            </a:extLst>
          </p:cNvPr>
          <p:cNvSpPr/>
          <p:nvPr/>
        </p:nvSpPr>
        <p:spPr>
          <a:xfrm>
            <a:off x="9114438" y="1562037"/>
            <a:ext cx="492804" cy="213704"/>
          </a:xfrm>
          <a:prstGeom prst="ellipse">
            <a:avLst/>
          </a:prstGeom>
          <a:solidFill>
            <a:srgbClr val="2F9D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900" b="1" i="0" u="none" strike="noStrike" kern="0" cap="none" spc="0" normalizeH="0" baseline="0" noProof="0" dirty="0" smtClean="0">
                <a:ln>
                  <a:noFill/>
                </a:ln>
                <a:solidFill>
                  <a:prstClr val="white"/>
                </a:solidFill>
                <a:effectLst/>
                <a:uLnTx/>
                <a:uFillTx/>
                <a:latin typeface="Arial"/>
                <a:ea typeface="+mn-ea"/>
                <a:cs typeface="+mn-cs"/>
              </a:rPr>
              <a:t>4.1</a:t>
            </a:r>
            <a:endParaRPr kumimoji="0" lang="ru-RU" sz="900" b="1" i="0" u="none" strike="noStrike" kern="0" cap="none" spc="0" normalizeH="0" baseline="0" noProof="0" dirty="0">
              <a:ln>
                <a:noFill/>
              </a:ln>
              <a:solidFill>
                <a:prstClr val="white"/>
              </a:solidFill>
              <a:effectLst/>
              <a:uLnTx/>
              <a:uFillTx/>
              <a:latin typeface="Arial"/>
              <a:ea typeface="+mn-ea"/>
              <a:cs typeface="+mn-cs"/>
            </a:endParaRPr>
          </a:p>
        </p:txBody>
      </p:sp>
      <p:cxnSp>
        <p:nvCxnSpPr>
          <p:cNvPr id="76" name="Прямая соединительная линия 75"/>
          <p:cNvCxnSpPr/>
          <p:nvPr/>
        </p:nvCxnSpPr>
        <p:spPr>
          <a:xfrm>
            <a:off x="5861020" y="2662819"/>
            <a:ext cx="0" cy="2264781"/>
          </a:xfrm>
          <a:prstGeom prst="line">
            <a:avLst/>
          </a:prstGeom>
          <a:ln w="12700">
            <a:solidFill>
              <a:schemeClr val="accent1"/>
            </a:solidFill>
            <a:prstDash val="lgDash"/>
          </a:ln>
        </p:spPr>
        <p:style>
          <a:lnRef idx="1">
            <a:schemeClr val="accent1"/>
          </a:lnRef>
          <a:fillRef idx="0">
            <a:schemeClr val="accent1"/>
          </a:fillRef>
          <a:effectRef idx="0">
            <a:schemeClr val="accent1"/>
          </a:effectRef>
          <a:fontRef idx="minor">
            <a:schemeClr val="tx1"/>
          </a:fontRef>
        </p:style>
      </p:cxnSp>
      <p:sp>
        <p:nvSpPr>
          <p:cNvPr id="3" name="Номер слайда 2"/>
          <p:cNvSpPr>
            <a:spLocks noGrp="1"/>
          </p:cNvSpPr>
          <p:nvPr>
            <p:ph type="sldNum" sz="quarter" idx="12"/>
          </p:nvPr>
        </p:nvSpPr>
        <p:spPr/>
        <p:txBody>
          <a:bodyPr/>
          <a:lstStyle/>
          <a:p>
            <a:fld id="{10AA99AE-6A35-4C1E-8082-A4A87B5CA521}" type="slidenum">
              <a:rPr lang="ru-RU" smtClean="0"/>
              <a:t>29</a:t>
            </a:fld>
            <a:endParaRPr lang="ru-RU" dirty="0"/>
          </a:p>
        </p:txBody>
      </p:sp>
      <p:cxnSp>
        <p:nvCxnSpPr>
          <p:cNvPr id="77" name="Прямая со стрелкой 76"/>
          <p:cNvCxnSpPr/>
          <p:nvPr/>
        </p:nvCxnSpPr>
        <p:spPr>
          <a:xfrm>
            <a:off x="8959084" y="1911733"/>
            <a:ext cx="318190" cy="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78"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11"/>
          </p:nvPr>
        </p:nvSpPr>
        <p:spPr>
          <a:xfrm>
            <a:off x="1951463" y="501468"/>
            <a:ext cx="9062611" cy="215444"/>
          </a:xfrm>
        </p:spPr>
        <p:txBody>
          <a:bodyPr/>
          <a:lstStyle/>
          <a:p>
            <a:pPr lvl="0">
              <a:defRPr/>
            </a:pPr>
            <a:r>
              <a:rPr lang="ru-RU" sz="1400" dirty="0">
                <a:solidFill>
                  <a:srgbClr val="888A8D"/>
                </a:solidFill>
              </a:rPr>
              <a:t>Порядок принятия решений и сроки рассмотрения документов</a:t>
            </a:r>
          </a:p>
        </p:txBody>
      </p:sp>
    </p:spTree>
    <p:extLst>
      <p:ext uri="{BB962C8B-B14F-4D97-AF65-F5344CB8AC3E}">
        <p14:creationId xmlns:p14="http://schemas.microsoft.com/office/powerpoint/2010/main" val="28054575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Текст 8"/>
          <p:cNvSpPr>
            <a:spLocks noGrp="1"/>
          </p:cNvSpPr>
          <p:nvPr>
            <p:ph type="body" sz="quarter" idx="13"/>
          </p:nvPr>
        </p:nvSpPr>
        <p:spPr>
          <a:xfrm>
            <a:off x="688257" y="1720646"/>
            <a:ext cx="10883405" cy="3361449"/>
          </a:xfrm>
        </p:spPr>
        <p:txBody>
          <a:bodyPr/>
          <a:lstStyle/>
          <a:p>
            <a:r>
              <a:rPr lang="ru-RU" sz="1800" b="1" dirty="0" smtClean="0">
                <a:latin typeface="+mj-lt"/>
              </a:rPr>
              <a:t>Нормативные акты </a:t>
            </a:r>
            <a:r>
              <a:rPr lang="ru-RU" sz="1800" b="1" dirty="0">
                <a:latin typeface="+mj-lt"/>
              </a:rPr>
              <a:t>Банка </a:t>
            </a:r>
            <a:r>
              <a:rPr lang="ru-RU" sz="1800" b="1" dirty="0" smtClean="0">
                <a:latin typeface="+mj-lt"/>
              </a:rPr>
              <a:t>России, определяющие порядок допуска и ведение реестров ОООЦВ/ЦД/ОИС:</a:t>
            </a:r>
          </a:p>
          <a:p>
            <a:pPr algn="ctr"/>
            <a:endParaRPr lang="ru-RU" sz="1700" dirty="0">
              <a:latin typeface="+mj-lt"/>
            </a:endParaRPr>
          </a:p>
          <a:p>
            <a:pPr algn="just"/>
            <a:r>
              <a:rPr lang="ru-RU" dirty="0" smtClean="0">
                <a:latin typeface="+mj-lt"/>
              </a:rPr>
              <a:t>Указание Банка </a:t>
            </a:r>
            <a:r>
              <a:rPr lang="ru-RU" dirty="0">
                <a:latin typeface="+mj-lt"/>
              </a:rPr>
              <a:t>России </a:t>
            </a:r>
            <a:r>
              <a:rPr lang="ru-RU" dirty="0"/>
              <a:t>от 27.08.2026 № </a:t>
            </a:r>
            <a:r>
              <a:rPr lang="ru-RU" dirty="0" smtClean="0"/>
              <a:t>7429-У </a:t>
            </a:r>
            <a:r>
              <a:rPr lang="ru-RU" dirty="0" smtClean="0">
                <a:latin typeface="+mj-lt"/>
              </a:rPr>
              <a:t>«О </a:t>
            </a:r>
            <a:r>
              <a:rPr lang="ru-RU" dirty="0">
                <a:latin typeface="+mj-lt"/>
              </a:rPr>
              <a:t>ведении Банком России реестра организаций, осуществляющих обмен цифровых валют, реестра цифровых депозитариев, реестра операторов информационных систем, в которых осуществляется выпуск цифровых финансовых активов</a:t>
            </a:r>
            <a:r>
              <a:rPr lang="ru-RU" dirty="0" smtClean="0">
                <a:latin typeface="+mj-lt"/>
              </a:rPr>
              <a:t>»</a:t>
            </a:r>
          </a:p>
          <a:p>
            <a:pPr algn="just"/>
            <a:endParaRPr lang="ru-RU" dirty="0" smtClean="0">
              <a:latin typeface="+mj-lt"/>
            </a:endParaRPr>
          </a:p>
          <a:p>
            <a:pPr algn="just"/>
            <a:r>
              <a:rPr lang="ru-RU" dirty="0">
                <a:latin typeface="+mj-lt"/>
              </a:rPr>
              <a:t>Положение Банка России </a:t>
            </a:r>
            <a:r>
              <a:rPr lang="ru-RU" dirty="0"/>
              <a:t>от 27.08.2026 № 890-П «О квалификационных требованиях к лицам, осуществляющим отдельные функции в организации, осуществляющей обмен цифровых валют, цифровом депозитарии, операторе информационной системы, в которой осуществляется выпуск цифровых финансовых активов, а также о принятии Банком России решений, предусмотренных частью 1 статьи 52 Федерального закона от 4 августа 2026 года № 282-ФЗ «О цифровых валютах и цифровых правах» </a:t>
            </a:r>
            <a:endParaRPr lang="en-US" dirty="0">
              <a:latin typeface="+mj-lt"/>
            </a:endParaRPr>
          </a:p>
          <a:p>
            <a:pPr algn="just"/>
            <a:endParaRPr lang="ru-RU" dirty="0"/>
          </a:p>
          <a:p>
            <a:pPr algn="just"/>
            <a:endParaRPr lang="ru-RU" i="1" dirty="0">
              <a:solidFill>
                <a:srgbClr val="0082BB"/>
              </a:solidFill>
            </a:endParaRPr>
          </a:p>
        </p:txBody>
      </p:sp>
      <p:sp>
        <p:nvSpPr>
          <p:cNvPr id="20" name="Прямоугольник с двумя скругленными противолежащими углами 19"/>
          <p:cNvSpPr/>
          <p:nvPr/>
        </p:nvSpPr>
        <p:spPr>
          <a:xfrm>
            <a:off x="411275" y="1590428"/>
            <a:ext cx="11347336" cy="3530557"/>
          </a:xfrm>
          <a:prstGeom prst="round2DiagRect">
            <a:avLst>
              <a:gd name="adj1" fmla="val 0"/>
              <a:gd name="adj2" fmla="val 18784"/>
            </a:avLst>
          </a:prstGeom>
          <a:noFill/>
          <a:ln w="28575">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5" name="Группа 14"/>
          <p:cNvGrpSpPr/>
          <p:nvPr/>
        </p:nvGrpSpPr>
        <p:grpSpPr>
          <a:xfrm>
            <a:off x="11013980" y="5212313"/>
            <a:ext cx="744631" cy="695753"/>
            <a:chOff x="7415358" y="3621505"/>
            <a:chExt cx="1323849" cy="1323849"/>
          </a:xfrm>
        </p:grpSpPr>
        <p:sp>
          <p:nvSpPr>
            <p:cNvPr id="16" name="Овал 15"/>
            <p:cNvSpPr/>
            <p:nvPr/>
          </p:nvSpPr>
          <p:spPr>
            <a:xfrm>
              <a:off x="7415358" y="3621505"/>
              <a:ext cx="1323849" cy="1323849"/>
            </a:xfrm>
            <a:prstGeom prst="ellipse">
              <a:avLst/>
            </a:prstGeom>
            <a:gradFill flip="none" rotWithShape="1">
              <a:gsLst>
                <a:gs pos="77000">
                  <a:srgbClr val="2F9DBF"/>
                </a:gs>
                <a:gs pos="14000">
                  <a:srgbClr val="6688B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7" name="Рисунок 16">
              <a:extLst>
                <a:ext uri="{FF2B5EF4-FFF2-40B4-BE49-F238E27FC236}">
                  <a16:creationId xmlns="" xmlns:a16="http://schemas.microsoft.com/office/drawing/2014/main" id="{2D4BAAD0-7840-B83B-EC3E-C217CEE53E53}"/>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7634258" y="3856344"/>
              <a:ext cx="854170" cy="854170"/>
            </a:xfrm>
            <a:prstGeom prst="rect">
              <a:avLst/>
            </a:prstGeom>
          </p:spPr>
        </p:pic>
      </p:grpSp>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A99AE-6A35-4C1E-8082-A4A87B5CA521}" type="slidenum">
              <a:rPr kumimoji="0" lang="ru-RU" sz="1600" b="0" i="0" u="none" strike="noStrike" kern="1200" cap="none" spc="0" normalizeH="0" baseline="0" noProof="0" smtClean="0">
                <a:ln>
                  <a:noFill/>
                </a:ln>
                <a:solidFill>
                  <a:srgbClr val="888A8D"/>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1600" b="0" i="0" u="none" strike="noStrike" kern="1200" cap="none" spc="0" normalizeH="0" baseline="0" noProof="0" dirty="0">
              <a:ln>
                <a:noFill/>
              </a:ln>
              <a:solidFill>
                <a:srgbClr val="888A8D"/>
              </a:solidFill>
              <a:effectLst/>
              <a:uLnTx/>
              <a:uFillTx/>
              <a:latin typeface="Arial" panose="020B0604020202020204" pitchFamily="34" charset="0"/>
              <a:ea typeface="+mn-ea"/>
              <a:cs typeface="Arial" panose="020B0604020202020204" pitchFamily="34" charset="0"/>
            </a:endParaRPr>
          </a:p>
        </p:txBody>
      </p:sp>
      <p:sp>
        <p:nvSpPr>
          <p:cNvPr id="9"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11"/>
          </p:nvPr>
        </p:nvSpPr>
        <p:spPr>
          <a:xfrm>
            <a:off x="1951463" y="501468"/>
            <a:ext cx="9062611" cy="215444"/>
          </a:xfrm>
        </p:spPr>
        <p:txBody>
          <a:bodyPr/>
          <a:lstStyle/>
          <a:p>
            <a:pPr lvl="0" algn="l">
              <a:defRPr/>
            </a:pPr>
            <a:r>
              <a:rPr lang="ru-RU" sz="1400" spc="-70" dirty="0">
                <a:solidFill>
                  <a:srgbClr val="888A8D"/>
                </a:solidFill>
                <a:latin typeface="Arial" panose="020B0604020202020204" pitchFamily="34" charset="0"/>
                <a:cs typeface="Arial" panose="020B0604020202020204" pitchFamily="34" charset="0"/>
              </a:rPr>
              <a:t>Федеральный закон от 04.08.2026 № 282-ФЗ </a:t>
            </a:r>
            <a:r>
              <a:rPr lang="ru-RU" sz="1400" spc="-70" dirty="0" smtClean="0">
                <a:solidFill>
                  <a:srgbClr val="888A8D"/>
                </a:solidFill>
                <a:latin typeface="Arial" panose="020B0604020202020204" pitchFamily="34" charset="0"/>
                <a:cs typeface="Arial" panose="020B0604020202020204" pitchFamily="34" charset="0"/>
              </a:rPr>
              <a:t>«</a:t>
            </a:r>
            <a:r>
              <a:rPr lang="ru-RU" sz="1400" spc="-70" dirty="0">
                <a:solidFill>
                  <a:srgbClr val="888A8D"/>
                </a:solidFill>
                <a:latin typeface="Arial" panose="020B0604020202020204" pitchFamily="34" charset="0"/>
                <a:cs typeface="Arial" panose="020B0604020202020204" pitchFamily="34" charset="0"/>
              </a:rPr>
              <a:t>О цифровых валютах и цифровых правах</a:t>
            </a:r>
            <a:r>
              <a:rPr lang="ru-RU" sz="1400" spc="-70" dirty="0" smtClean="0">
                <a:solidFill>
                  <a:srgbClr val="888A8D"/>
                </a:solidFill>
                <a:latin typeface="Arial" panose="020B0604020202020204" pitchFamily="34" charset="0"/>
                <a:cs typeface="Arial" panose="020B0604020202020204" pitchFamily="34" charset="0"/>
              </a:rPr>
              <a:t>» (вступает </a:t>
            </a:r>
            <a:r>
              <a:rPr lang="ru-RU" sz="1400" spc="-70" dirty="0">
                <a:solidFill>
                  <a:srgbClr val="888A8D"/>
                </a:solidFill>
                <a:latin typeface="Arial" panose="020B0604020202020204" pitchFamily="34" charset="0"/>
                <a:cs typeface="Arial" panose="020B0604020202020204" pitchFamily="34" charset="0"/>
              </a:rPr>
              <a:t>в силу с </a:t>
            </a:r>
            <a:r>
              <a:rPr lang="ru-RU" sz="1400" spc="-70" dirty="0" smtClean="0">
                <a:solidFill>
                  <a:srgbClr val="888A8D"/>
                </a:solidFill>
                <a:latin typeface="Arial" panose="020B0604020202020204" pitchFamily="34" charset="0"/>
                <a:cs typeface="Arial" panose="020B0604020202020204" pitchFamily="34" charset="0"/>
              </a:rPr>
              <a:t>01.09.2026)</a:t>
            </a:r>
            <a:endParaRPr lang="ru-RU" sz="1400" spc="-70" dirty="0">
              <a:solidFill>
                <a:srgbClr val="888A8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85472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D9501DF-D894-F92A-2C6B-66DB3FB3637F}"/>
              </a:ext>
            </a:extLst>
          </p:cNvPr>
          <p:cNvSpPr txBox="1"/>
          <p:nvPr/>
        </p:nvSpPr>
        <p:spPr>
          <a:xfrm>
            <a:off x="457200" y="2644170"/>
            <a:ext cx="616689" cy="156966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96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4</a:t>
            </a:r>
            <a:endParaRPr kumimoji="0" lang="ru-RU" sz="9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A9216226-B563-CEFB-EC8D-F243704B30CC}"/>
              </a:ext>
            </a:extLst>
          </p:cNvPr>
          <p:cNvSpPr txBox="1"/>
          <p:nvPr/>
        </p:nvSpPr>
        <p:spPr>
          <a:xfrm>
            <a:off x="3429000" y="3429000"/>
            <a:ext cx="8763000" cy="461665"/>
          </a:xfrm>
          <a:prstGeom prst="rect">
            <a:avLst/>
          </a:prstGeom>
          <a:noFill/>
        </p:spPr>
        <p:txBody>
          <a:bodyPr wrap="square">
            <a:spAutoFit/>
          </a:bodyPr>
          <a:lstStyle/>
          <a:p>
            <a:pPr lvl="0">
              <a:defRPr/>
            </a:pPr>
            <a:r>
              <a:rPr lang="ru-RU" sz="2400" kern="0" dirty="0" smtClean="0">
                <a:solidFill>
                  <a:prstClr val="white"/>
                </a:solidFill>
                <a:latin typeface="Arial" panose="020B0604020202020204" pitchFamily="34" charset="0"/>
                <a:cs typeface="Arial" panose="020B0604020202020204" pitchFamily="34" charset="0"/>
              </a:rPr>
              <a:t>Процедура </a:t>
            </a:r>
            <a:r>
              <a:rPr lang="ru-RU" sz="2400" kern="0" dirty="0">
                <a:solidFill>
                  <a:prstClr val="white"/>
                </a:solidFill>
                <a:latin typeface="Arial" panose="020B0604020202020204" pitchFamily="34" charset="0"/>
                <a:cs typeface="Arial" panose="020B0604020202020204" pitchFamily="34" charset="0"/>
              </a:rPr>
              <a:t>подачи документов</a:t>
            </a:r>
          </a:p>
        </p:txBody>
      </p:sp>
    </p:spTree>
    <p:extLst>
      <p:ext uri="{BB962C8B-B14F-4D97-AF65-F5344CB8AC3E}">
        <p14:creationId xmlns:p14="http://schemas.microsoft.com/office/powerpoint/2010/main" val="13282448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4189"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451643" y="1827381"/>
            <a:ext cx="11288712" cy="523220"/>
          </a:xfrm>
          <a:prstGeom prst="rect">
            <a:avLst/>
          </a:prstGeom>
        </p:spPr>
        <p:txBody>
          <a:bodyPr wrap="square">
            <a:spAutoFit/>
          </a:bodyPr>
          <a:lstStyle/>
          <a:p>
            <a:pPr lvl="0">
              <a:spcAft>
                <a:spcPts val="1200"/>
              </a:spcAft>
            </a:pPr>
            <a:r>
              <a:rPr lang="ru-RU" sz="1400" b="1" dirty="0">
                <a:solidFill>
                  <a:prstClr val="black"/>
                </a:solidFill>
                <a:latin typeface="Arial" panose="020B0604020202020204" pitchFamily="34" charset="0"/>
                <a:ea typeface="Calibri" panose="020F0502020204030204" pitchFamily="34" charset="0"/>
                <a:cs typeface="Arial" panose="020B0604020202020204" pitchFamily="34" charset="0"/>
              </a:rPr>
              <a:t>Заявление и прилагаемые к нему документы </a:t>
            </a:r>
            <a:r>
              <a:rPr lang="ru-RU" sz="1400" dirty="0">
                <a:solidFill>
                  <a:prstClr val="black"/>
                </a:solidFill>
                <a:latin typeface="Arial" panose="020B0604020202020204" pitchFamily="34" charset="0"/>
                <a:ea typeface="Calibri" panose="020F0502020204030204" pitchFamily="34" charset="0"/>
                <a:cs typeface="Arial" panose="020B0604020202020204" pitchFamily="34" charset="0"/>
              </a:rPr>
              <a:t>представляются в Банк России </a:t>
            </a:r>
            <a:r>
              <a:rPr lang="ru-RU" sz="1400" b="1" dirty="0">
                <a:solidFill>
                  <a:prstClr val="black"/>
                </a:solidFill>
                <a:latin typeface="Arial" panose="020B0604020202020204" pitchFamily="34" charset="0"/>
                <a:ea typeface="Calibri" panose="020F0502020204030204" pitchFamily="34" charset="0"/>
                <a:cs typeface="Arial" panose="020B0604020202020204" pitchFamily="34" charset="0"/>
              </a:rPr>
              <a:t>в форме электронных документов </a:t>
            </a:r>
            <a:r>
              <a:rPr lang="ru-RU" sz="1400" dirty="0">
                <a:solidFill>
                  <a:prstClr val="black"/>
                </a:solidFill>
                <a:latin typeface="Arial" panose="020B0604020202020204" pitchFamily="34" charset="0"/>
                <a:ea typeface="Calibri" panose="020F0502020204030204" pitchFamily="34" charset="0"/>
                <a:cs typeface="Arial" panose="020B0604020202020204" pitchFamily="34" charset="0"/>
              </a:rPr>
              <a:t>посредством личного кабинета  (https://portal5.cbr.ru)</a:t>
            </a:r>
          </a:p>
        </p:txBody>
      </p:sp>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Процедура подачи </a:t>
            </a:r>
            <a:r>
              <a:rPr lang="ru-RU" sz="1800" b="1" spc="-30" dirty="0" smtClean="0">
                <a:solidFill>
                  <a:schemeClr val="accent1">
                    <a:lumMod val="75000"/>
                  </a:schemeClr>
                </a:solidFill>
              </a:rPr>
              <a:t>документов</a:t>
            </a:r>
            <a:endParaRPr lang="ru-RU" sz="1800" b="1" spc="-30" dirty="0">
              <a:solidFill>
                <a:schemeClr val="accent1">
                  <a:lumMod val="75000"/>
                </a:schemeClr>
              </a:solidFill>
            </a:endParaRPr>
          </a:p>
        </p:txBody>
      </p:sp>
      <p:sp>
        <p:nvSpPr>
          <p:cNvPr id="7" name="Rounded Rectangle 64"/>
          <p:cNvSpPr/>
          <p:nvPr/>
        </p:nvSpPr>
        <p:spPr>
          <a:xfrm>
            <a:off x="6353574" y="2360330"/>
            <a:ext cx="2998847" cy="168113"/>
          </a:xfrm>
          <a:prstGeom prst="roundRect">
            <a:avLst>
              <a:gd name="adj" fmla="val 16000"/>
            </a:avLst>
          </a:prstGeom>
          <a:solidFill>
            <a:srgbClr val="2C6E9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Rounded Rectangle 68"/>
          <p:cNvSpPr/>
          <p:nvPr/>
        </p:nvSpPr>
        <p:spPr>
          <a:xfrm>
            <a:off x="6353574" y="2578160"/>
            <a:ext cx="2995303" cy="453077"/>
          </a:xfrm>
          <a:prstGeom prst="roundRect">
            <a:avLst>
              <a:gd name="adj" fmla="val 5000"/>
            </a:avLst>
          </a:prstGeom>
          <a:solidFill>
            <a:srgbClr val="FFFFFF"/>
          </a:solidFill>
          <a:ln w="9525">
            <a:solidFill>
              <a:srgbClr val="DDE4E8"/>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endParaRPr lang="ru-RU" sz="1400" dirty="0" smtClean="0">
              <a:solidFill>
                <a:schemeClr val="tx1"/>
              </a:solidFill>
              <a:latin typeface="Times New Roman" panose="02020603050405020304" pitchFamily="18" charset="0"/>
              <a:cs typeface="Times New Roman" panose="02020603050405020304" pitchFamily="18" charset="0"/>
            </a:endParaRPr>
          </a:p>
          <a:p>
            <a:r>
              <a:rPr lang="ru-RU" sz="1050" dirty="0" smtClean="0">
                <a:solidFill>
                  <a:schemeClr val="tx1"/>
                </a:solidFill>
                <a:latin typeface="Arial" panose="020B0604020202020204" pitchFamily="34" charset="0"/>
                <a:cs typeface="Arial" panose="020B0604020202020204" pitchFamily="34" charset="0"/>
              </a:rPr>
              <a:t>Телефон </a:t>
            </a:r>
            <a:r>
              <a:rPr lang="ru-RU" sz="1050" dirty="0">
                <a:solidFill>
                  <a:schemeClr val="tx1"/>
                </a:solidFill>
                <a:latin typeface="Arial" panose="020B0604020202020204" pitchFamily="34" charset="0"/>
                <a:cs typeface="Arial" panose="020B0604020202020204" pitchFamily="34" charset="0"/>
              </a:rPr>
              <a:t>службы технической поддержки по работе Личного кабинета: </a:t>
            </a:r>
          </a:p>
          <a:p>
            <a:r>
              <a:rPr lang="ru-RU" sz="1050" b="1" dirty="0">
                <a:solidFill>
                  <a:schemeClr val="tx1"/>
                </a:solidFill>
                <a:latin typeface="Arial" panose="020B0604020202020204" pitchFamily="34" charset="0"/>
                <a:cs typeface="Arial" panose="020B0604020202020204" pitchFamily="34" charset="0"/>
              </a:rPr>
              <a:t>8 (800) 250-59-54</a:t>
            </a:r>
          </a:p>
          <a:p>
            <a:pPr algn="ctr"/>
            <a:endParaRPr sz="1400" dirty="0"/>
          </a:p>
        </p:txBody>
      </p:sp>
      <p:sp>
        <p:nvSpPr>
          <p:cNvPr id="9" name="Rounded Rectangle 64"/>
          <p:cNvSpPr/>
          <p:nvPr/>
        </p:nvSpPr>
        <p:spPr>
          <a:xfrm>
            <a:off x="6353574" y="3123060"/>
            <a:ext cx="2998847" cy="194212"/>
          </a:xfrm>
          <a:prstGeom prst="roundRect">
            <a:avLst>
              <a:gd name="adj" fmla="val 16000"/>
            </a:avLst>
          </a:prstGeom>
          <a:solidFill>
            <a:srgbClr val="2C6E9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Rounded Rectangle 68"/>
          <p:cNvSpPr/>
          <p:nvPr/>
        </p:nvSpPr>
        <p:spPr>
          <a:xfrm>
            <a:off x="6353574" y="3355068"/>
            <a:ext cx="2997499" cy="371469"/>
          </a:xfrm>
          <a:prstGeom prst="roundRect">
            <a:avLst>
              <a:gd name="adj" fmla="val 5000"/>
            </a:avLst>
          </a:prstGeom>
          <a:solidFill>
            <a:srgbClr val="FFFFFF"/>
          </a:solidFill>
          <a:ln w="9525">
            <a:solidFill>
              <a:srgbClr val="DDE4E8"/>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r>
              <a:rPr lang="ru-RU" sz="1050" dirty="0">
                <a:solidFill>
                  <a:schemeClr val="tx1"/>
                </a:solidFill>
                <a:latin typeface="Arial" panose="020B0604020202020204" pitchFamily="34" charset="0"/>
                <a:cs typeface="Arial" panose="020B0604020202020204" pitchFamily="34" charset="0"/>
              </a:rPr>
              <a:t>Адрес электронной почты службы технической поддержки: </a:t>
            </a:r>
            <a:r>
              <a:rPr lang="en-US" sz="1050" b="1" dirty="0" smtClean="0">
                <a:solidFill>
                  <a:schemeClr val="tx1"/>
                </a:solidFill>
                <a:latin typeface="Arial" panose="020B0604020202020204" pitchFamily="34" charset="0"/>
                <a:cs typeface="Arial" panose="020B0604020202020204" pitchFamily="34" charset="0"/>
              </a:rPr>
              <a:t>espp@cbr.ru</a:t>
            </a:r>
            <a:endParaRPr lang="ru-RU" sz="1050" b="1" dirty="0">
              <a:solidFill>
                <a:schemeClr val="tx1"/>
              </a:solidFill>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rotWithShape="1">
          <a:blip r:embed="rId3"/>
          <a:srcRect l="6662" t="10041" r="13724" b="25684"/>
          <a:stretch/>
        </p:blipFill>
        <p:spPr>
          <a:xfrm>
            <a:off x="469900" y="4613543"/>
            <a:ext cx="4304569" cy="1863969"/>
          </a:xfrm>
          <a:prstGeom prst="rect">
            <a:avLst/>
          </a:prstGeom>
        </p:spPr>
      </p:pic>
      <p:sp>
        <p:nvSpPr>
          <p:cNvPr id="12" name="Заголовок 1">
            <a:extLst>
              <a:ext uri="{FF2B5EF4-FFF2-40B4-BE49-F238E27FC236}">
                <a16:creationId xmlns="" xmlns:a16="http://schemas.microsoft.com/office/drawing/2014/main" id="{39515266-DBA6-4239-97B7-54B983E4C3D7}"/>
              </a:ext>
            </a:extLst>
          </p:cNvPr>
          <p:cNvSpPr txBox="1">
            <a:spLocks/>
          </p:cNvSpPr>
          <p:nvPr/>
        </p:nvSpPr>
        <p:spPr>
          <a:xfrm>
            <a:off x="5846286" y="5804200"/>
            <a:ext cx="487861" cy="54831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pPr marL="285750" indent="-285750">
              <a:buClr>
                <a:srgbClr val="00B050"/>
              </a:buClr>
              <a:buFont typeface="Wingdings" panose="05000000000000000000" pitchFamily="2" charset="2"/>
              <a:buChar char="ü"/>
            </a:pPr>
            <a:r>
              <a:rPr lang="ru-RU" sz="4000" i="1" dirty="0" smtClean="0">
                <a:solidFill>
                  <a:schemeClr val="accent1">
                    <a:lumMod val="50000"/>
                  </a:schemeClr>
                </a:solidFill>
              </a:rPr>
              <a:t> </a:t>
            </a:r>
            <a:endParaRPr lang="ru-RU" sz="1800" dirty="0">
              <a:solidFill>
                <a:schemeClr val="accent1">
                  <a:lumMod val="50000"/>
                </a:schemeClr>
              </a:solidFill>
            </a:endParaRPr>
          </a:p>
        </p:txBody>
      </p:sp>
      <p:sp>
        <p:nvSpPr>
          <p:cNvPr id="13" name="Прямоугольник 12"/>
          <p:cNvSpPr/>
          <p:nvPr/>
        </p:nvSpPr>
        <p:spPr>
          <a:xfrm>
            <a:off x="6296799" y="3841119"/>
            <a:ext cx="5686025" cy="584775"/>
          </a:xfrm>
          <a:prstGeom prst="rect">
            <a:avLst/>
          </a:prstGeom>
        </p:spPr>
        <p:txBody>
          <a:bodyPr wrap="square">
            <a:spAutoFit/>
          </a:bodyPr>
          <a:lstStyle/>
          <a:p>
            <a:r>
              <a:rPr lang="ru-RU" sz="1600" dirty="0">
                <a:ea typeface="Calibri" panose="020F0502020204030204" pitchFamily="34" charset="0"/>
                <a:cs typeface="Times New Roman" panose="02020603050405020304" pitchFamily="18" charset="0"/>
              </a:rPr>
              <a:t>Сервисы → </a:t>
            </a:r>
            <a:r>
              <a:rPr lang="ru-RU" sz="1600" b="1" dirty="0">
                <a:ea typeface="Calibri" panose="020F0502020204030204" pitchFamily="34" charset="0"/>
                <a:cs typeface="Times New Roman" panose="02020603050405020304" pitchFamily="18" charset="0"/>
                <a:hlinkClick r:id="rId4"/>
              </a:rPr>
              <a:t>Личный кабинет участника информационного обмена</a:t>
            </a:r>
            <a:endParaRPr lang="ru-RU" sz="1600" b="1" dirty="0">
              <a:cs typeface="Times New Roman" panose="02020603050405020304" pitchFamily="18" charset="0"/>
            </a:endParaRPr>
          </a:p>
        </p:txBody>
      </p:sp>
      <p:pic>
        <p:nvPicPr>
          <p:cNvPr id="16" name="Рисунок 15"/>
          <p:cNvPicPr>
            <a:picLocks noChangeAspect="1"/>
          </p:cNvPicPr>
          <p:nvPr/>
        </p:nvPicPr>
        <p:blipFill rotWithShape="1">
          <a:blip r:embed="rId5"/>
          <a:srcRect l="3236" t="12889" r="11007" b="27266"/>
          <a:stretch/>
        </p:blipFill>
        <p:spPr>
          <a:xfrm>
            <a:off x="469900" y="2350601"/>
            <a:ext cx="5621912" cy="2206839"/>
          </a:xfrm>
          <a:prstGeom prst="rect">
            <a:avLst/>
          </a:prstGeom>
        </p:spPr>
      </p:pic>
      <p:sp>
        <p:nvSpPr>
          <p:cNvPr id="17" name="Прямоугольник 16"/>
          <p:cNvSpPr/>
          <p:nvPr/>
        </p:nvSpPr>
        <p:spPr>
          <a:xfrm>
            <a:off x="4445792" y="3609656"/>
            <a:ext cx="1657999" cy="213730"/>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4402903" y="2586760"/>
            <a:ext cx="678939" cy="232739"/>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6330949" y="4560842"/>
            <a:ext cx="5386782" cy="1938992"/>
          </a:xfrm>
          <a:prstGeom prst="rect">
            <a:avLst/>
          </a:prstGeom>
        </p:spPr>
        <p:txBody>
          <a:bodyPr wrap="square">
            <a:spAutoFit/>
          </a:bodyPr>
          <a:lstStyle/>
          <a:p>
            <a:r>
              <a:rPr lang="ru-RU" sz="1200" dirty="0">
                <a:latin typeface="Arial" panose="020B0604020202020204" pitchFamily="34" charset="0"/>
                <a:cs typeface="Arial" panose="020B0604020202020204" pitchFamily="34" charset="0"/>
              </a:rPr>
              <a:t>Документы должны быть подписаны </a:t>
            </a:r>
            <a:r>
              <a:rPr lang="ru-RU" sz="1200" dirty="0" smtClean="0">
                <a:latin typeface="Arial" panose="020B0604020202020204" pitchFamily="34" charset="0"/>
                <a:cs typeface="Arial" panose="020B0604020202020204" pitchFamily="34" charset="0"/>
              </a:rPr>
              <a:t>УКЭП заявителя </a:t>
            </a:r>
            <a:r>
              <a:rPr lang="ru-RU" sz="1200" dirty="0">
                <a:latin typeface="Arial" panose="020B0604020202020204" pitchFamily="34" charset="0"/>
                <a:cs typeface="Arial" panose="020B0604020202020204" pitchFamily="34" charset="0"/>
              </a:rPr>
              <a:t>или иного лица, уполномоченного на подписание </a:t>
            </a:r>
            <a:r>
              <a:rPr lang="ru-RU" sz="1200" dirty="0" smtClean="0">
                <a:latin typeface="Arial" panose="020B0604020202020204" pitchFamily="34" charset="0"/>
                <a:cs typeface="Arial" panose="020B0604020202020204" pitchFamily="34" charset="0"/>
              </a:rPr>
              <a:t>документов</a:t>
            </a:r>
          </a:p>
          <a:p>
            <a:pPr algn="just"/>
            <a:endParaRPr lang="ru-RU" sz="1200" dirty="0">
              <a:latin typeface="Arial" panose="020B0604020202020204" pitchFamily="34" charset="0"/>
              <a:cs typeface="Arial" panose="020B0604020202020204" pitchFamily="34" charset="0"/>
            </a:endParaRPr>
          </a:p>
          <a:p>
            <a:pPr lvl="0">
              <a:defRPr/>
            </a:pPr>
            <a:r>
              <a:rPr lang="ru-RU" sz="1200" dirty="0">
                <a:latin typeface="Arial" panose="020B0604020202020204" pitchFamily="34" charset="0"/>
                <a:cs typeface="Arial" panose="020B0604020202020204" pitchFamily="34" charset="0"/>
              </a:rPr>
              <a:t>Электронные файлы Анкет, подписанные </a:t>
            </a:r>
            <a:r>
              <a:rPr lang="ru-RU" sz="1200" dirty="0" smtClean="0">
                <a:latin typeface="Arial" panose="020B0604020202020204" pitchFamily="34" charset="0"/>
                <a:cs typeface="Arial" panose="020B0604020202020204" pitchFamily="34" charset="0"/>
              </a:rPr>
              <a:t>УКЭП* </a:t>
            </a:r>
            <a:r>
              <a:rPr lang="ru-RU" sz="1200" dirty="0">
                <a:latin typeface="Arial" panose="020B0604020202020204" pitchFamily="34" charset="0"/>
                <a:cs typeface="Arial" panose="020B0604020202020204" pitchFamily="34" charset="0"/>
              </a:rPr>
              <a:t>лиц, заполнивших анкеты, представляются с файлами отсоединенной электронной подписи (*.</a:t>
            </a:r>
            <a:r>
              <a:rPr lang="en-US" sz="1200" dirty="0">
                <a:latin typeface="Arial" panose="020B0604020202020204" pitchFamily="34" charset="0"/>
                <a:cs typeface="Arial" panose="020B0604020202020204" pitchFamily="34" charset="0"/>
              </a:rPr>
              <a:t>sig)</a:t>
            </a:r>
            <a:r>
              <a:rPr lang="ru-RU" sz="1200" dirty="0">
                <a:latin typeface="Arial" panose="020B0604020202020204" pitchFamily="34" charset="0"/>
                <a:cs typeface="Arial" panose="020B0604020202020204" pitchFamily="34" charset="0"/>
              </a:rPr>
              <a:t> (</a:t>
            </a:r>
            <a:r>
              <a:rPr lang="ru-RU" sz="1200" dirty="0" smtClean="0">
                <a:latin typeface="Arial" panose="020B0604020202020204" pitchFamily="34" charset="0"/>
                <a:cs typeface="Arial" panose="020B0604020202020204" pitchFamily="34" charset="0"/>
              </a:rPr>
              <a:t>необходимо </a:t>
            </a:r>
            <a:r>
              <a:rPr lang="ru-RU" sz="1200" dirty="0">
                <a:latin typeface="Arial" panose="020B0604020202020204" pitchFamily="34" charset="0"/>
                <a:cs typeface="Arial" panose="020B0604020202020204" pitchFamily="34" charset="0"/>
              </a:rPr>
              <a:t>поместить в архив формата </a:t>
            </a:r>
            <a:r>
              <a:rPr lang="ru-RU" sz="1200" dirty="0" smtClean="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zip</a:t>
            </a:r>
            <a:r>
              <a:rPr lang="ru-RU" sz="1200" dirty="0" smtClean="0">
                <a:latin typeface="Arial" panose="020B0604020202020204" pitchFamily="34" charset="0"/>
                <a:cs typeface="Arial" panose="020B0604020202020204" pitchFamily="34" charset="0"/>
              </a:rPr>
              <a:t>)</a:t>
            </a:r>
          </a:p>
          <a:p>
            <a:pPr lvl="0">
              <a:defRPr/>
            </a:pPr>
            <a:endParaRPr lang="ru-RU" sz="1200" dirty="0">
              <a:latin typeface="Arial" panose="020B0604020202020204" pitchFamily="34" charset="0"/>
              <a:cs typeface="Arial" panose="020B0604020202020204" pitchFamily="34" charset="0"/>
            </a:endParaRPr>
          </a:p>
          <a:p>
            <a:pPr>
              <a:defRPr/>
            </a:pPr>
            <a:r>
              <a:rPr lang="ru-RU" sz="1200" dirty="0">
                <a:latin typeface="Arial" panose="020B0604020202020204" pitchFamily="34" charset="0"/>
                <a:cs typeface="Arial" panose="020B0604020202020204" pitchFamily="34" charset="0"/>
              </a:rPr>
              <a:t>Документы, прилагаемые к заявлению, возможно загрузить </a:t>
            </a:r>
            <a:br>
              <a:rPr lang="ru-RU" sz="1200" dirty="0">
                <a:latin typeface="Arial" panose="020B0604020202020204" pitchFamily="34" charset="0"/>
                <a:cs typeface="Arial" panose="020B0604020202020204" pitchFamily="34" charset="0"/>
              </a:rPr>
            </a:br>
            <a:r>
              <a:rPr lang="ru-RU" sz="1200" dirty="0">
                <a:latin typeface="Arial" panose="020B0604020202020204" pitchFamily="34" charset="0"/>
                <a:cs typeface="Arial" panose="020B0604020202020204" pitchFamily="34" charset="0"/>
              </a:rPr>
              <a:t>одним архивом.</a:t>
            </a:r>
          </a:p>
          <a:p>
            <a:pPr lvl="0">
              <a:defRPr/>
            </a:pPr>
            <a:endParaRPr lang="ru-RU" sz="1200" dirty="0">
              <a:latin typeface="Arial" panose="020B0604020202020204" pitchFamily="34" charset="0"/>
              <a:cs typeface="Arial" panose="020B0604020202020204" pitchFamily="34" charset="0"/>
            </a:endParaRPr>
          </a:p>
        </p:txBody>
      </p:sp>
      <p:pic>
        <p:nvPicPr>
          <p:cNvPr id="20" name="Рисунок 19"/>
          <p:cNvPicPr>
            <a:picLocks noChangeAspect="1"/>
          </p:cNvPicPr>
          <p:nvPr/>
        </p:nvPicPr>
        <p:blipFill>
          <a:blip r:embed="rId6"/>
          <a:stretch>
            <a:fillRect/>
          </a:stretch>
        </p:blipFill>
        <p:spPr>
          <a:xfrm>
            <a:off x="5794398" y="4574446"/>
            <a:ext cx="496555" cy="478694"/>
          </a:xfrm>
          <a:prstGeom prst="rect">
            <a:avLst/>
          </a:prstGeom>
        </p:spPr>
      </p:pic>
      <p:sp>
        <p:nvSpPr>
          <p:cNvPr id="21" name="TextBox 20"/>
          <p:cNvSpPr txBox="1"/>
          <p:nvPr/>
        </p:nvSpPr>
        <p:spPr>
          <a:xfrm>
            <a:off x="451643" y="6406824"/>
            <a:ext cx="1174035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smtClean="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Сертификат УКЭП можно получить с помощью мобильного приложения «</a:t>
            </a:r>
            <a:r>
              <a:rPr kumimoji="0" lang="ru-RU" sz="1200" b="0" i="1" u="none" strike="noStrike" kern="1200" cap="none" spc="0" normalizeH="0" baseline="0" noProof="0" dirty="0" err="1" smtClean="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Госключ</a:t>
            </a:r>
            <a:r>
              <a:rPr kumimoji="0" lang="ru-RU" sz="1200" b="0" i="1" u="none" strike="noStrike" kern="1200" cap="none" spc="0" normalizeH="0" baseline="0" noProof="0" dirty="0" smtClean="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a:t>
            </a:r>
            <a:r>
              <a:rPr kumimoji="0" lang="ru-RU" sz="12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ru-RU" sz="1200" b="0" i="1" u="none" strike="noStrike" kern="1200" cap="none" spc="0" normalizeH="0" baseline="0" noProof="0" dirty="0" smtClean="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hlinkClick r:id="rId7"/>
              </a:rPr>
              <a:t>видео инструкция</a:t>
            </a:r>
            <a:r>
              <a:rPr kumimoji="0" lang="ru-RU" sz="1200" b="0" i="1" u="none" strike="noStrike" kern="1200" cap="none" spc="0" normalizeH="0" baseline="0" noProof="0" dirty="0" smtClean="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smtClean="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Подробная информация о способе получения сертификата УКЭП также размещена на портале «</a:t>
            </a:r>
            <a:r>
              <a:rPr kumimoji="0" lang="ru-RU" sz="1200" b="0" i="1" u="none" strike="noStrike" kern="1200" cap="none" spc="0" normalizeH="0" baseline="0" noProof="0" dirty="0" err="1" smtClean="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Госуслуг</a:t>
            </a:r>
            <a:r>
              <a:rPr kumimoji="0" lang="ru-RU" sz="1200" b="0" i="1" u="none" strike="noStrike" kern="1200" cap="none" spc="0" normalizeH="0" baseline="0" noProof="0" dirty="0" smtClean="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t>
            </a:r>
            <a:endParaRPr kumimoji="0" lang="ru-RU" sz="12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31</a:t>
            </a:fld>
            <a:endParaRPr lang="ru-RU" dirty="0"/>
          </a:p>
        </p:txBody>
      </p:sp>
      <p:sp>
        <p:nvSpPr>
          <p:cNvPr id="22"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Процедура подачи документов</a:t>
            </a:r>
          </a:p>
        </p:txBody>
      </p:sp>
    </p:spTree>
    <p:extLst>
      <p:ext uri="{BB962C8B-B14F-4D97-AF65-F5344CB8AC3E}">
        <p14:creationId xmlns:p14="http://schemas.microsoft.com/office/powerpoint/2010/main" val="28026506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4189"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Направление в Банк России </a:t>
            </a:r>
            <a:r>
              <a:rPr lang="ru-RU" sz="1800" b="1" spc="-30" dirty="0" smtClean="0">
                <a:solidFill>
                  <a:schemeClr val="accent1">
                    <a:lumMod val="75000"/>
                  </a:schemeClr>
                </a:solidFill>
              </a:rPr>
              <a:t>комплекта </a:t>
            </a:r>
            <a:r>
              <a:rPr lang="ru-RU" sz="1800" b="1" spc="-30" dirty="0">
                <a:solidFill>
                  <a:schemeClr val="accent1">
                    <a:lumMod val="75000"/>
                  </a:schemeClr>
                </a:solidFill>
              </a:rPr>
              <a:t>документов посредством Личного кабинета</a:t>
            </a:r>
          </a:p>
        </p:txBody>
      </p:sp>
      <p:grpSp>
        <p:nvGrpSpPr>
          <p:cNvPr id="22" name="Группа 21"/>
          <p:cNvGrpSpPr/>
          <p:nvPr/>
        </p:nvGrpSpPr>
        <p:grpSpPr>
          <a:xfrm>
            <a:off x="4606789" y="1894050"/>
            <a:ext cx="7445511" cy="2655392"/>
            <a:chOff x="330054" y="3329418"/>
            <a:chExt cx="11246349" cy="3410436"/>
          </a:xfrm>
        </p:grpSpPr>
        <p:pic>
          <p:nvPicPr>
            <p:cNvPr id="26" name="Рисунок 25"/>
            <p:cNvPicPr>
              <a:picLocks noChangeAspect="1"/>
            </p:cNvPicPr>
            <p:nvPr/>
          </p:nvPicPr>
          <p:blipFill rotWithShape="1">
            <a:blip r:embed="rId3">
              <a:extLst>
                <a:ext uri="{28A0092B-C50C-407E-A947-70E740481C1C}">
                  <a14:useLocalDpi xmlns:a14="http://schemas.microsoft.com/office/drawing/2010/main" val="0"/>
                </a:ext>
              </a:extLst>
            </a:blip>
            <a:srcRect t="32054" r="9260" b="16753"/>
            <a:stretch/>
          </p:blipFill>
          <p:spPr>
            <a:xfrm>
              <a:off x="330054" y="3329418"/>
              <a:ext cx="11246349" cy="3410436"/>
            </a:xfrm>
            <a:prstGeom prst="rect">
              <a:avLst/>
            </a:prstGeom>
          </p:spPr>
        </p:pic>
        <p:sp>
          <p:nvSpPr>
            <p:cNvPr id="27" name="Прямоугольник 26"/>
            <p:cNvSpPr/>
            <p:nvPr/>
          </p:nvSpPr>
          <p:spPr>
            <a:xfrm>
              <a:off x="8784778" y="3697615"/>
              <a:ext cx="756458" cy="318867"/>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grpSp>
          <p:nvGrpSpPr>
            <p:cNvPr id="28" name="Группа 27"/>
            <p:cNvGrpSpPr/>
            <p:nvPr/>
          </p:nvGrpSpPr>
          <p:grpSpPr>
            <a:xfrm>
              <a:off x="8248533" y="4176902"/>
              <a:ext cx="2597426" cy="907959"/>
              <a:chOff x="-1558982" y="2109116"/>
              <a:chExt cx="2597426" cy="907959"/>
            </a:xfrm>
          </p:grpSpPr>
          <p:sp>
            <p:nvSpPr>
              <p:cNvPr id="31" name="Прямоугольная выноска 30"/>
              <p:cNvSpPr/>
              <p:nvPr/>
            </p:nvSpPr>
            <p:spPr>
              <a:xfrm rot="10800000" flipH="1">
                <a:off x="-1558982" y="2109116"/>
                <a:ext cx="2594263" cy="907959"/>
              </a:xfrm>
              <a:prstGeom prst="wedgeRectCallou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ru-RU" dirty="0"/>
              </a:p>
            </p:txBody>
          </p:sp>
          <p:sp>
            <p:nvSpPr>
              <p:cNvPr id="32" name="TextBox 31"/>
              <p:cNvSpPr txBox="1"/>
              <p:nvPr/>
            </p:nvSpPr>
            <p:spPr>
              <a:xfrm>
                <a:off x="-1489455" y="2187361"/>
                <a:ext cx="2527899" cy="770817"/>
              </a:xfrm>
              <a:prstGeom prst="rect">
                <a:avLst/>
              </a:prstGeom>
              <a:noFill/>
            </p:spPr>
            <p:txBody>
              <a:bodyPr wrap="square" rtlCol="0">
                <a:spAutoFit/>
              </a:bodyPr>
              <a:lstStyle/>
              <a:p>
                <a:r>
                  <a:rPr lang="ru-RU" sz="1100" dirty="0" smtClean="0"/>
                  <a:t>Форма будет доступна после вступления в силу НА БР</a:t>
                </a:r>
                <a:endParaRPr lang="ru-RU" sz="1100" dirty="0"/>
              </a:p>
            </p:txBody>
          </p:sp>
        </p:grpSp>
        <p:sp>
          <p:nvSpPr>
            <p:cNvPr id="29" name="Прямоугольник 28"/>
            <p:cNvSpPr/>
            <p:nvPr/>
          </p:nvSpPr>
          <p:spPr>
            <a:xfrm>
              <a:off x="2752137" y="5169764"/>
              <a:ext cx="1515472" cy="590955"/>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sp>
          <p:nvSpPr>
            <p:cNvPr id="30" name="Прямоугольник 29"/>
            <p:cNvSpPr/>
            <p:nvPr/>
          </p:nvSpPr>
          <p:spPr>
            <a:xfrm>
              <a:off x="6589906" y="5948006"/>
              <a:ext cx="1054322" cy="380366"/>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grpSp>
      <p:pic>
        <p:nvPicPr>
          <p:cNvPr id="34" name="Рисунок 33">
            <a:extLst>
              <a:ext uri="{FF2B5EF4-FFF2-40B4-BE49-F238E27FC236}">
                <a16:creationId xmlns="" xmlns:a16="http://schemas.microsoft.com/office/drawing/2014/main" id="{82E0F1DF-CA86-44F0-AE03-DDB47701863C}"/>
              </a:ext>
            </a:extLst>
          </p:cNvPr>
          <p:cNvPicPr>
            <a:picLocks noChangeAspect="1"/>
          </p:cNvPicPr>
          <p:nvPr/>
        </p:nvPicPr>
        <p:blipFill>
          <a:blip r:embed="rId4"/>
          <a:stretch>
            <a:fillRect/>
          </a:stretch>
        </p:blipFill>
        <p:spPr>
          <a:xfrm>
            <a:off x="444500" y="2470987"/>
            <a:ext cx="4795806" cy="1711942"/>
          </a:xfrm>
          <a:prstGeom prst="rect">
            <a:avLst/>
          </a:prstGeom>
          <a:ln>
            <a:noFill/>
          </a:ln>
          <a:effectLst/>
        </p:spPr>
      </p:pic>
      <p:sp>
        <p:nvSpPr>
          <p:cNvPr id="35" name="Freeform: Shape 11"/>
          <p:cNvSpPr>
            <a:spLocks/>
          </p:cNvSpPr>
          <p:nvPr/>
        </p:nvSpPr>
        <p:spPr bwMode="auto">
          <a:xfrm>
            <a:off x="1349755" y="3854825"/>
            <a:ext cx="308969" cy="226156"/>
          </a:xfrm>
          <a:custGeom>
            <a:avLst/>
            <a:gdLst>
              <a:gd name="T0" fmla="*/ 662 w 803"/>
              <a:gd name="T1" fmla="*/ 0 h 404"/>
              <a:gd name="T2" fmla="*/ 401 w 803"/>
              <a:gd name="T3" fmla="*/ 262 h 404"/>
              <a:gd name="T4" fmla="*/ 140 w 803"/>
              <a:gd name="T5" fmla="*/ 0 h 404"/>
              <a:gd name="T6" fmla="*/ 0 w 803"/>
              <a:gd name="T7" fmla="*/ 0 h 404"/>
              <a:gd name="T8" fmla="*/ 401 w 803"/>
              <a:gd name="T9" fmla="*/ 404 h 404"/>
              <a:gd name="T10" fmla="*/ 803 w 803"/>
              <a:gd name="T11" fmla="*/ 0 h 404"/>
              <a:gd name="T12" fmla="*/ 662 w 803"/>
              <a:gd name="T13" fmla="*/ 0 h 404"/>
            </a:gdLst>
            <a:ahLst/>
            <a:cxnLst>
              <a:cxn ang="0">
                <a:pos x="T0" y="T1"/>
              </a:cxn>
              <a:cxn ang="0">
                <a:pos x="T2" y="T3"/>
              </a:cxn>
              <a:cxn ang="0">
                <a:pos x="T4" y="T5"/>
              </a:cxn>
              <a:cxn ang="0">
                <a:pos x="T6" y="T7"/>
              </a:cxn>
              <a:cxn ang="0">
                <a:pos x="T8" y="T9"/>
              </a:cxn>
              <a:cxn ang="0">
                <a:pos x="T10" y="T11"/>
              </a:cxn>
              <a:cxn ang="0">
                <a:pos x="T12" y="T13"/>
              </a:cxn>
            </a:cxnLst>
            <a:rect l="0" t="0" r="r" b="b"/>
            <a:pathLst>
              <a:path w="803" h="404">
                <a:moveTo>
                  <a:pt x="662" y="0"/>
                </a:moveTo>
                <a:lnTo>
                  <a:pt x="401" y="262"/>
                </a:lnTo>
                <a:lnTo>
                  <a:pt x="140" y="0"/>
                </a:lnTo>
                <a:lnTo>
                  <a:pt x="0" y="0"/>
                </a:lnTo>
                <a:lnTo>
                  <a:pt x="401" y="404"/>
                </a:lnTo>
                <a:lnTo>
                  <a:pt x="803" y="0"/>
                </a:lnTo>
                <a:lnTo>
                  <a:pt x="662" y="0"/>
                </a:lnTo>
                <a:close/>
              </a:path>
            </a:pathLst>
          </a:custGeom>
          <a:solidFill>
            <a:schemeClr val="accent1">
              <a:lumMod val="75000"/>
            </a:schemeClr>
          </a:solidFill>
          <a:ln>
            <a:solidFill>
              <a:schemeClr val="accent1">
                <a:lumMod val="50000"/>
              </a:schemeClr>
            </a:solidFill>
          </a:ln>
          <a:effectLst/>
        </p:spPr>
        <p:txBody>
          <a:bodyPr anchor="ctr"/>
          <a:lstStyle/>
          <a:p>
            <a:pPr algn="ctr" defTabSz="1219170">
              <a:defRPr/>
            </a:pPr>
            <a:endParaRPr sz="2400" dirty="0">
              <a:solidFill>
                <a:schemeClr val="accent1">
                  <a:lumMod val="75000"/>
                </a:schemeClr>
              </a:solidFill>
              <a:latin typeface="Calibri"/>
            </a:endParaRPr>
          </a:p>
        </p:txBody>
      </p:sp>
      <p:cxnSp>
        <p:nvCxnSpPr>
          <p:cNvPr id="36" name="Прямая со стрелкой 35"/>
          <p:cNvCxnSpPr/>
          <p:nvPr/>
        </p:nvCxnSpPr>
        <p:spPr>
          <a:xfrm flipV="1">
            <a:off x="4582387" y="2853386"/>
            <a:ext cx="870123" cy="461215"/>
          </a:xfrm>
          <a:prstGeom prst="straightConnector1">
            <a:avLst/>
          </a:prstGeom>
          <a:ln w="76200">
            <a:solidFill>
              <a:srgbClr val="487AA6"/>
            </a:solidFill>
            <a:tailEnd type="triangle"/>
          </a:ln>
          <a:effectLst/>
        </p:spPr>
        <p:style>
          <a:lnRef idx="1">
            <a:schemeClr val="accent1"/>
          </a:lnRef>
          <a:fillRef idx="0">
            <a:schemeClr val="accent1"/>
          </a:fillRef>
          <a:effectRef idx="0">
            <a:schemeClr val="accent1"/>
          </a:effectRef>
          <a:fontRef idx="minor">
            <a:schemeClr val="tx1"/>
          </a:fontRef>
        </p:style>
      </p:cxnSp>
      <p:sp>
        <p:nvSpPr>
          <p:cNvPr id="38" name="Текст 2">
            <a:extLst>
              <a:ext uri="{FF2B5EF4-FFF2-40B4-BE49-F238E27FC236}">
                <a16:creationId xmlns="" xmlns:a16="http://schemas.microsoft.com/office/drawing/2014/main" id="{327CBB25-0C22-44CE-99CE-07330838BD6C}"/>
              </a:ext>
            </a:extLst>
          </p:cNvPr>
          <p:cNvSpPr txBox="1">
            <a:spLocks/>
          </p:cNvSpPr>
          <p:nvPr/>
        </p:nvSpPr>
        <p:spPr>
          <a:xfrm>
            <a:off x="838200" y="4667697"/>
            <a:ext cx="5240176" cy="181234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ru-RU" sz="1100" dirty="0" smtClean="0"/>
              <a:t>Рекомендации по заполнению электронных форм, используемых для передачи </a:t>
            </a:r>
            <a:r>
              <a:rPr lang="ru-RU" sz="1100" dirty="0"/>
              <a:t>информации через личный кабинет, в том числе</a:t>
            </a:r>
            <a:r>
              <a:rPr lang="en-US" sz="1100" dirty="0"/>
              <a:t> </a:t>
            </a:r>
            <a:r>
              <a:rPr lang="ru-RU" sz="1100" dirty="0"/>
              <a:t>формы «Соискатели» (Форма 4010), размещены на официальном сайте Банка России в материале «Электронный документооборот при обмене информацией при осуществлении процедур допуска. Инструкция по заполнению форм» в </a:t>
            </a:r>
            <a:r>
              <a:rPr lang="ru-RU" sz="1100" dirty="0" smtClean="0"/>
              <a:t>подразделе «</a:t>
            </a:r>
            <a:r>
              <a:rPr lang="ru-RU" sz="1100" b="1" dirty="0" smtClean="0">
                <a:hlinkClick r:id="rId5"/>
              </a:rPr>
              <a:t>Инструкции и иная информация о технологии подготовки и направления электронных документов в Банк России</a:t>
            </a:r>
            <a:r>
              <a:rPr lang="ru-RU" sz="1100" dirty="0" smtClean="0"/>
              <a:t>» раздела «Личный кабинет участника информационного обмена»</a:t>
            </a:r>
            <a:r>
              <a:rPr lang="ru-RU" sz="1100" u="sng" dirty="0" smtClean="0">
                <a:solidFill>
                  <a:srgbClr val="0070C0"/>
                </a:solidFill>
              </a:rPr>
              <a:t> </a:t>
            </a:r>
            <a:endParaRPr lang="ru-RU" sz="1100" u="sng" dirty="0">
              <a:solidFill>
                <a:srgbClr val="0070C0"/>
              </a:solidFill>
            </a:endParaRPr>
          </a:p>
        </p:txBody>
      </p:sp>
      <p:sp>
        <p:nvSpPr>
          <p:cNvPr id="39" name="Freeform: Shape 11"/>
          <p:cNvSpPr>
            <a:spLocks/>
          </p:cNvSpPr>
          <p:nvPr/>
        </p:nvSpPr>
        <p:spPr bwMode="auto">
          <a:xfrm>
            <a:off x="328080" y="4802123"/>
            <a:ext cx="298975" cy="222721"/>
          </a:xfrm>
          <a:custGeom>
            <a:avLst/>
            <a:gdLst>
              <a:gd name="T0" fmla="*/ 662 w 803"/>
              <a:gd name="T1" fmla="*/ 0 h 404"/>
              <a:gd name="T2" fmla="*/ 401 w 803"/>
              <a:gd name="T3" fmla="*/ 262 h 404"/>
              <a:gd name="T4" fmla="*/ 140 w 803"/>
              <a:gd name="T5" fmla="*/ 0 h 404"/>
              <a:gd name="T6" fmla="*/ 0 w 803"/>
              <a:gd name="T7" fmla="*/ 0 h 404"/>
              <a:gd name="T8" fmla="*/ 401 w 803"/>
              <a:gd name="T9" fmla="*/ 404 h 404"/>
              <a:gd name="T10" fmla="*/ 803 w 803"/>
              <a:gd name="T11" fmla="*/ 0 h 404"/>
              <a:gd name="T12" fmla="*/ 662 w 803"/>
              <a:gd name="T13" fmla="*/ 0 h 404"/>
            </a:gdLst>
            <a:ahLst/>
            <a:cxnLst>
              <a:cxn ang="0">
                <a:pos x="T0" y="T1"/>
              </a:cxn>
              <a:cxn ang="0">
                <a:pos x="T2" y="T3"/>
              </a:cxn>
              <a:cxn ang="0">
                <a:pos x="T4" y="T5"/>
              </a:cxn>
              <a:cxn ang="0">
                <a:pos x="T6" y="T7"/>
              </a:cxn>
              <a:cxn ang="0">
                <a:pos x="T8" y="T9"/>
              </a:cxn>
              <a:cxn ang="0">
                <a:pos x="T10" y="T11"/>
              </a:cxn>
              <a:cxn ang="0">
                <a:pos x="T12" y="T13"/>
              </a:cxn>
            </a:cxnLst>
            <a:rect l="0" t="0" r="r" b="b"/>
            <a:pathLst>
              <a:path w="803" h="404">
                <a:moveTo>
                  <a:pt x="662" y="0"/>
                </a:moveTo>
                <a:lnTo>
                  <a:pt x="401" y="262"/>
                </a:lnTo>
                <a:lnTo>
                  <a:pt x="140" y="0"/>
                </a:lnTo>
                <a:lnTo>
                  <a:pt x="0" y="0"/>
                </a:lnTo>
                <a:lnTo>
                  <a:pt x="401" y="404"/>
                </a:lnTo>
                <a:lnTo>
                  <a:pt x="803" y="0"/>
                </a:lnTo>
                <a:lnTo>
                  <a:pt x="662" y="0"/>
                </a:lnTo>
                <a:close/>
              </a:path>
            </a:pathLst>
          </a:custGeom>
          <a:solidFill>
            <a:schemeClr val="accent1">
              <a:lumMod val="75000"/>
            </a:schemeClr>
          </a:solidFill>
          <a:ln>
            <a:solidFill>
              <a:schemeClr val="accent1">
                <a:lumMod val="50000"/>
              </a:schemeClr>
            </a:solidFill>
          </a:ln>
          <a:effectLst/>
        </p:spPr>
        <p:txBody>
          <a:bodyPr anchor="ctr"/>
          <a:lstStyle/>
          <a:p>
            <a:pPr algn="ctr" defTabSz="1219170">
              <a:defRPr/>
            </a:pPr>
            <a:endParaRPr sz="2400" dirty="0">
              <a:solidFill>
                <a:schemeClr val="accent1">
                  <a:lumMod val="75000"/>
                </a:schemeClr>
              </a:solidFill>
              <a:latin typeface="Calibri"/>
            </a:endParaRPr>
          </a:p>
        </p:txBody>
      </p:sp>
      <p:pic>
        <p:nvPicPr>
          <p:cNvPr id="40" name="img271719" descr="8247bb30-2487-4554-8322-24f548d1d06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880" t="17052" r="19609" b="23489"/>
          <a:stretch/>
        </p:blipFill>
        <p:spPr bwMode="auto">
          <a:xfrm>
            <a:off x="6500665" y="4504763"/>
            <a:ext cx="4105662" cy="223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Прямоугольник 40"/>
          <p:cNvSpPr/>
          <p:nvPr/>
        </p:nvSpPr>
        <p:spPr>
          <a:xfrm>
            <a:off x="8604724" y="6299200"/>
            <a:ext cx="2001603" cy="237991"/>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cxnSp>
        <p:nvCxnSpPr>
          <p:cNvPr id="37" name="Прямая со стрелкой 36"/>
          <p:cNvCxnSpPr/>
          <p:nvPr/>
        </p:nvCxnSpPr>
        <p:spPr>
          <a:xfrm>
            <a:off x="8611120" y="4281820"/>
            <a:ext cx="14848" cy="590749"/>
          </a:xfrm>
          <a:prstGeom prst="straightConnector1">
            <a:avLst/>
          </a:prstGeom>
          <a:ln w="76200">
            <a:solidFill>
              <a:srgbClr val="487AA6"/>
            </a:solidFill>
            <a:tailEnd type="triangle"/>
          </a:ln>
          <a:effectLst/>
        </p:spPr>
        <p:style>
          <a:lnRef idx="1">
            <a:schemeClr val="accent1"/>
          </a:lnRef>
          <a:fillRef idx="0">
            <a:schemeClr val="accent1"/>
          </a:fillRef>
          <a:effectRef idx="0">
            <a:schemeClr val="accent1"/>
          </a:effectRef>
          <a:fontRef idx="minor">
            <a:schemeClr val="tx1"/>
          </a:fontRef>
        </p:style>
      </p:cxnSp>
      <p:sp>
        <p:nvSpPr>
          <p:cNvPr id="3" name="Номер слайда 2"/>
          <p:cNvSpPr>
            <a:spLocks noGrp="1"/>
          </p:cNvSpPr>
          <p:nvPr>
            <p:ph type="sldNum" sz="quarter" idx="12"/>
          </p:nvPr>
        </p:nvSpPr>
        <p:spPr/>
        <p:txBody>
          <a:bodyPr/>
          <a:lstStyle/>
          <a:p>
            <a:fld id="{10AA99AE-6A35-4C1E-8082-A4A87B5CA521}" type="slidenum">
              <a:rPr lang="ru-RU" smtClean="0"/>
              <a:t>32</a:t>
            </a:fld>
            <a:endParaRPr lang="ru-RU" dirty="0"/>
          </a:p>
        </p:txBody>
      </p:sp>
      <p:sp>
        <p:nvSpPr>
          <p:cNvPr id="21"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Процедура подачи документов</a:t>
            </a:r>
          </a:p>
        </p:txBody>
      </p:sp>
    </p:spTree>
    <p:extLst>
      <p:ext uri="{BB962C8B-B14F-4D97-AF65-F5344CB8AC3E}">
        <p14:creationId xmlns:p14="http://schemas.microsoft.com/office/powerpoint/2010/main" val="30823413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p:nvPr/>
        </p:nvPicPr>
        <p:blipFill rotWithShape="1">
          <a:blip r:embed="rId3"/>
          <a:srcRect t="13589" r="19010" b="18467"/>
          <a:stretch/>
        </p:blipFill>
        <p:spPr bwMode="auto">
          <a:xfrm>
            <a:off x="475026" y="3193896"/>
            <a:ext cx="6149788" cy="2816380"/>
          </a:xfrm>
          <a:prstGeom prst="rect">
            <a:avLst/>
          </a:prstGeom>
          <a:ln>
            <a:noFill/>
          </a:ln>
          <a:extLst>
            <a:ext uri="{53640926-AAD7-44D8-BBD7-CCE9431645EC}">
              <a14:shadowObscured xmlns:a14="http://schemas.microsoft.com/office/drawing/2010/main"/>
            </a:ext>
          </a:extLst>
        </p:spPr>
      </p:pic>
      <p:sp>
        <p:nvSpPr>
          <p:cNvPr id="42" name="Прямоугольник 41"/>
          <p:cNvSpPr/>
          <p:nvPr/>
        </p:nvSpPr>
        <p:spPr>
          <a:xfrm>
            <a:off x="3096808" y="5150465"/>
            <a:ext cx="1795225" cy="229554"/>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sp>
        <p:nvSpPr>
          <p:cNvPr id="43" name="Text 6">
            <a:extLst>
              <a:ext uri="{FF2B5EF4-FFF2-40B4-BE49-F238E27FC236}">
                <a16:creationId xmlns="" xmlns:a16="http://schemas.microsoft.com/office/drawing/2014/main" id="{1E6D0280-AD62-D3B7-42E9-C70FB956BD1F}"/>
              </a:ext>
            </a:extLst>
          </p:cNvPr>
          <p:cNvSpPr/>
          <p:nvPr/>
        </p:nvSpPr>
        <p:spPr>
          <a:xfrm>
            <a:off x="6857999" y="3124810"/>
            <a:ext cx="5091545" cy="3058229"/>
          </a:xfrm>
          <a:prstGeom prst="rect">
            <a:avLst/>
          </a:prstGeom>
          <a:noFill/>
          <a:ln w="12700">
            <a:noFill/>
          </a:ln>
        </p:spPr>
        <p:txBody>
          <a:bodyPr wrap="square" lIns="0" tIns="0" rIns="0" bIns="0" rtlCol="0" anchor="t">
            <a:noAutofit/>
          </a:bodyPr>
          <a:lstStyle/>
          <a:p>
            <a:pPr>
              <a:lnSpc>
                <a:spcPct val="127000"/>
              </a:lnSpc>
            </a:pPr>
            <a:r>
              <a:rPr lang="ru-RU" sz="1400" dirty="0" smtClean="0">
                <a:solidFill>
                  <a:srgbClr val="475569"/>
                </a:solidFill>
                <a:latin typeface="Arial" pitchFamily="34" charset="0"/>
                <a:cs typeface="Arial" pitchFamily="34" charset="-120"/>
              </a:rPr>
              <a:t>Будут размещены </a:t>
            </a:r>
            <a:r>
              <a:rPr lang="ru-RU" sz="1400" b="1" dirty="0" smtClean="0">
                <a:solidFill>
                  <a:srgbClr val="475569"/>
                </a:solidFill>
                <a:latin typeface="Arial" pitchFamily="34" charset="0"/>
                <a:cs typeface="Arial" pitchFamily="34" charset="-120"/>
              </a:rPr>
              <a:t>шаблоны</a:t>
            </a:r>
            <a:r>
              <a:rPr lang="ru-RU" sz="1400" dirty="0" smtClean="0">
                <a:solidFill>
                  <a:srgbClr val="475569"/>
                </a:solidFill>
                <a:latin typeface="Arial" pitchFamily="34" charset="0"/>
                <a:cs typeface="Arial" pitchFamily="34" charset="-120"/>
              </a:rPr>
              <a:t>:</a:t>
            </a:r>
          </a:p>
          <a:p>
            <a:pPr>
              <a:lnSpc>
                <a:spcPct val="127000"/>
              </a:lnSpc>
            </a:pPr>
            <a:endParaRPr lang="ru-RU" sz="1400" dirty="0" smtClean="0">
              <a:solidFill>
                <a:srgbClr val="475569"/>
              </a:solidFill>
              <a:latin typeface="Arial" pitchFamily="34" charset="0"/>
              <a:cs typeface="Arial" pitchFamily="34" charset="-120"/>
            </a:endParaRPr>
          </a:p>
          <a:p>
            <a:pPr marL="285750" indent="-285750">
              <a:lnSpc>
                <a:spcPct val="127000"/>
              </a:lnSpc>
              <a:buFont typeface="Wingdings" panose="05000000000000000000" pitchFamily="2" charset="2"/>
              <a:buChar char="Ø"/>
            </a:pPr>
            <a:r>
              <a:rPr lang="ru-RU" sz="1400" dirty="0" smtClean="0">
                <a:solidFill>
                  <a:srgbClr val="475569"/>
                </a:solidFill>
                <a:latin typeface="Arial" pitchFamily="34" charset="0"/>
                <a:cs typeface="Arial" pitchFamily="34" charset="-120"/>
              </a:rPr>
              <a:t>Заявления </a:t>
            </a:r>
            <a:r>
              <a:rPr lang="ru-RU" sz="1400" dirty="0">
                <a:solidFill>
                  <a:srgbClr val="475569"/>
                </a:solidFill>
                <a:latin typeface="Arial" pitchFamily="34" charset="0"/>
                <a:cs typeface="Arial" pitchFamily="34" charset="-120"/>
              </a:rPr>
              <a:t>о внесении сведений о юридическом лице, в том числе о наличии у него права на осуществление деятельности </a:t>
            </a:r>
            <a:r>
              <a:rPr lang="ru-RU" sz="1400" dirty="0" smtClean="0">
                <a:solidFill>
                  <a:srgbClr val="475569"/>
                </a:solidFill>
                <a:latin typeface="Arial" pitchFamily="34" charset="0"/>
                <a:cs typeface="Arial" pitchFamily="34" charset="-120"/>
              </a:rPr>
              <a:t>ОООЦВ/ЦД, в </a:t>
            </a:r>
            <a:r>
              <a:rPr lang="ru-RU" sz="1400" dirty="0">
                <a:solidFill>
                  <a:srgbClr val="475569"/>
                </a:solidFill>
                <a:latin typeface="Arial" pitchFamily="34" charset="0"/>
                <a:cs typeface="Arial" pitchFamily="34" charset="-120"/>
              </a:rPr>
              <a:t>реестр </a:t>
            </a:r>
            <a:r>
              <a:rPr lang="ru-RU" sz="1400" dirty="0" smtClean="0">
                <a:solidFill>
                  <a:srgbClr val="475569"/>
                </a:solidFill>
                <a:latin typeface="Arial" pitchFamily="34" charset="0"/>
                <a:cs typeface="Arial" pitchFamily="34" charset="-120"/>
              </a:rPr>
              <a:t>ОООЦВ/ЦД</a:t>
            </a:r>
            <a:r>
              <a:rPr lang="ru-RU" sz="1400" dirty="0">
                <a:solidFill>
                  <a:srgbClr val="475569"/>
                </a:solidFill>
                <a:latin typeface="Arial" pitchFamily="34" charset="0"/>
                <a:cs typeface="Arial" pitchFamily="34" charset="-120"/>
              </a:rPr>
              <a:t/>
            </a:r>
            <a:br>
              <a:rPr lang="ru-RU" sz="1400" dirty="0">
                <a:solidFill>
                  <a:srgbClr val="475569"/>
                </a:solidFill>
                <a:latin typeface="Arial" pitchFamily="34" charset="0"/>
                <a:cs typeface="Arial" pitchFamily="34" charset="-120"/>
              </a:rPr>
            </a:br>
            <a:r>
              <a:rPr lang="ru-RU" sz="1400" dirty="0" smtClean="0">
                <a:solidFill>
                  <a:schemeClr val="accent1"/>
                </a:solidFill>
                <a:latin typeface="Arial" pitchFamily="34" charset="0"/>
                <a:cs typeface="Arial" pitchFamily="34" charset="-120"/>
              </a:rPr>
              <a:t>(в рамках УПД)</a:t>
            </a:r>
            <a:endParaRPr lang="ru-RU" sz="1400" dirty="0">
              <a:solidFill>
                <a:schemeClr val="accent1"/>
              </a:solidFill>
              <a:latin typeface="Arial" pitchFamily="34" charset="0"/>
              <a:cs typeface="Arial" pitchFamily="34" charset="-120"/>
            </a:endParaRPr>
          </a:p>
          <a:p>
            <a:pPr marL="285750" indent="-285750">
              <a:lnSpc>
                <a:spcPct val="127000"/>
              </a:lnSpc>
              <a:buFont typeface="Wingdings" panose="05000000000000000000" pitchFamily="2" charset="2"/>
              <a:buChar char="Ø"/>
            </a:pPr>
            <a:r>
              <a:rPr lang="ru-RU" sz="1400" dirty="0" smtClean="0">
                <a:solidFill>
                  <a:srgbClr val="475569"/>
                </a:solidFill>
                <a:latin typeface="Arial" pitchFamily="34" charset="0"/>
                <a:cs typeface="Arial" pitchFamily="34" charset="-120"/>
              </a:rPr>
              <a:t>Заявления </a:t>
            </a:r>
            <a:r>
              <a:rPr lang="ru-RU" sz="1400" dirty="0">
                <a:solidFill>
                  <a:srgbClr val="475569"/>
                </a:solidFill>
                <a:latin typeface="Arial" pitchFamily="34" charset="0"/>
                <a:cs typeface="Arial" pitchFamily="34" charset="-120"/>
              </a:rPr>
              <a:t>о внесении сведений о юридическом лице, в том числе о наличии у него права на осуществление деятельности </a:t>
            </a:r>
            <a:r>
              <a:rPr lang="ru-RU" sz="1400" dirty="0" smtClean="0">
                <a:solidFill>
                  <a:srgbClr val="475569"/>
                </a:solidFill>
                <a:latin typeface="Arial" pitchFamily="34" charset="0"/>
                <a:cs typeface="Arial" pitchFamily="34" charset="-120"/>
              </a:rPr>
              <a:t>ОООЦВ/ЦД/ОИС, в </a:t>
            </a:r>
            <a:r>
              <a:rPr lang="ru-RU" sz="1400" dirty="0">
                <a:solidFill>
                  <a:srgbClr val="475569"/>
                </a:solidFill>
                <a:latin typeface="Arial" pitchFamily="34" charset="0"/>
                <a:cs typeface="Arial" pitchFamily="34" charset="-120"/>
              </a:rPr>
              <a:t>реестр </a:t>
            </a:r>
            <a:r>
              <a:rPr lang="ru-RU" sz="1400" dirty="0" smtClean="0">
                <a:solidFill>
                  <a:srgbClr val="475569"/>
                </a:solidFill>
                <a:latin typeface="Arial" pitchFamily="34" charset="0"/>
                <a:cs typeface="Arial" pitchFamily="34" charset="-120"/>
              </a:rPr>
              <a:t>ОООЦВ/ЦД/ОИС</a:t>
            </a:r>
          </a:p>
          <a:p>
            <a:pPr marL="285750" indent="-285750">
              <a:lnSpc>
                <a:spcPct val="127000"/>
              </a:lnSpc>
              <a:buFont typeface="Wingdings" panose="05000000000000000000" pitchFamily="2" charset="2"/>
              <a:buChar char="Ø"/>
            </a:pPr>
            <a:r>
              <a:rPr lang="ru-RU" sz="1400" dirty="0" smtClean="0">
                <a:solidFill>
                  <a:srgbClr val="475569"/>
                </a:solidFill>
                <a:latin typeface="Arial" pitchFamily="34" charset="0"/>
                <a:cs typeface="Arial" pitchFamily="34" charset="-120"/>
              </a:rPr>
              <a:t>Анкеты должностных лиц</a:t>
            </a:r>
          </a:p>
          <a:p>
            <a:pPr marL="285750" indent="-285750">
              <a:lnSpc>
                <a:spcPct val="127000"/>
              </a:lnSpc>
              <a:buFont typeface="Wingdings" panose="05000000000000000000" pitchFamily="2" charset="2"/>
              <a:buChar char="Ø"/>
            </a:pPr>
            <a:r>
              <a:rPr lang="ru-RU" sz="1400" dirty="0" smtClean="0">
                <a:solidFill>
                  <a:srgbClr val="475569"/>
                </a:solidFill>
                <a:latin typeface="Arial" pitchFamily="34" charset="0"/>
                <a:cs typeface="Arial" pitchFamily="34" charset="-120"/>
              </a:rPr>
              <a:t>Коробочное решение по ОООЦВ</a:t>
            </a:r>
          </a:p>
          <a:p>
            <a:pPr marL="285750" indent="-285750">
              <a:lnSpc>
                <a:spcPct val="127000"/>
              </a:lnSpc>
              <a:buFont typeface="Wingdings" panose="05000000000000000000" pitchFamily="2" charset="2"/>
              <a:buChar char="Ø"/>
            </a:pPr>
            <a:endParaRPr lang="ru-RU" sz="1400" dirty="0" smtClean="0">
              <a:solidFill>
                <a:srgbClr val="475569"/>
              </a:solidFill>
              <a:latin typeface="Arial" pitchFamily="34" charset="0"/>
              <a:cs typeface="Arial" pitchFamily="34" charset="-120"/>
            </a:endParaRPr>
          </a:p>
          <a:p>
            <a:pPr>
              <a:lnSpc>
                <a:spcPct val="127000"/>
              </a:lnSpc>
            </a:pPr>
            <a:endParaRPr lang="ru-RU" sz="1400" dirty="0" smtClean="0">
              <a:solidFill>
                <a:srgbClr val="475569"/>
              </a:solidFill>
              <a:latin typeface="Arial" pitchFamily="34" charset="0"/>
              <a:cs typeface="Arial" pitchFamily="34" charset="-120"/>
            </a:endParaRPr>
          </a:p>
        </p:txBody>
      </p:sp>
      <p:pic>
        <p:nvPicPr>
          <p:cNvPr id="45" name="Рисунок 44"/>
          <p:cNvPicPr>
            <a:picLocks noChangeAspect="1"/>
          </p:cNvPicPr>
          <p:nvPr/>
        </p:nvPicPr>
        <p:blipFill rotWithShape="1">
          <a:blip r:embed="rId4">
            <a:extLst>
              <a:ext uri="{28A0092B-C50C-407E-A947-70E740481C1C}">
                <a14:useLocalDpi xmlns:a14="http://schemas.microsoft.com/office/drawing/2010/main" val="0"/>
              </a:ext>
            </a:extLst>
          </a:blip>
          <a:srcRect r="66491"/>
          <a:stretch/>
        </p:blipFill>
        <p:spPr>
          <a:xfrm>
            <a:off x="575701" y="1939311"/>
            <a:ext cx="924248" cy="736174"/>
          </a:xfrm>
          <a:prstGeom prst="rect">
            <a:avLst/>
          </a:prstGeom>
        </p:spPr>
      </p:pic>
      <p:sp>
        <p:nvSpPr>
          <p:cNvPr id="47" name="Text 6">
            <a:extLst>
              <a:ext uri="{FF2B5EF4-FFF2-40B4-BE49-F238E27FC236}">
                <a16:creationId xmlns="" xmlns:a16="http://schemas.microsoft.com/office/drawing/2014/main" id="{1E6D0280-AD62-D3B7-42E9-C70FB956BD1F}"/>
              </a:ext>
            </a:extLst>
          </p:cNvPr>
          <p:cNvSpPr/>
          <p:nvPr/>
        </p:nvSpPr>
        <p:spPr>
          <a:xfrm>
            <a:off x="1682507" y="1970363"/>
            <a:ext cx="10350983" cy="902974"/>
          </a:xfrm>
          <a:prstGeom prst="rect">
            <a:avLst/>
          </a:prstGeom>
          <a:noFill/>
          <a:ln w="12700">
            <a:noFill/>
          </a:ln>
        </p:spPr>
        <p:txBody>
          <a:bodyPr wrap="square" lIns="0" tIns="0" rIns="0" bIns="0" rtlCol="0" anchor="t">
            <a:noAutofit/>
          </a:bodyPr>
          <a:lstStyle/>
          <a:p>
            <a:r>
              <a:rPr lang="ru-RU" sz="1600" dirty="0" smtClean="0">
                <a:solidFill>
                  <a:srgbClr val="475569"/>
                </a:solidFill>
                <a:latin typeface="Arial" pitchFamily="34" charset="0"/>
                <a:cs typeface="Arial" pitchFamily="34" charset="-120"/>
              </a:rPr>
              <a:t>На </a:t>
            </a:r>
            <a:r>
              <a:rPr lang="ru-RU" sz="1600" dirty="0">
                <a:solidFill>
                  <a:srgbClr val="475569"/>
                </a:solidFill>
                <a:latin typeface="Arial" pitchFamily="34" charset="0"/>
                <a:cs typeface="Arial" pitchFamily="34" charset="-120"/>
              </a:rPr>
              <a:t>сайте Банка России в разделе «Допуск на финансовый рынок» реализован инструмент </a:t>
            </a:r>
            <a:r>
              <a:rPr lang="ru-RU" sz="1600" dirty="0" smtClean="0">
                <a:solidFill>
                  <a:srgbClr val="475569"/>
                </a:solidFill>
                <a:latin typeface="Arial" pitchFamily="34" charset="0"/>
                <a:cs typeface="Arial" pitchFamily="34" charset="-120"/>
              </a:rPr>
              <a:t/>
            </a:r>
            <a:br>
              <a:rPr lang="ru-RU" sz="1600" dirty="0" smtClean="0">
                <a:solidFill>
                  <a:srgbClr val="475569"/>
                </a:solidFill>
                <a:latin typeface="Arial" pitchFamily="34" charset="0"/>
                <a:cs typeface="Arial" pitchFamily="34" charset="-120"/>
              </a:rPr>
            </a:br>
            <a:r>
              <a:rPr lang="ru-RU" sz="1600" b="1" dirty="0" smtClean="0">
                <a:solidFill>
                  <a:srgbClr val="475569"/>
                </a:solidFill>
                <a:latin typeface="Arial" pitchFamily="34" charset="0"/>
                <a:cs typeface="Arial" pitchFamily="34" charset="-120"/>
              </a:rPr>
              <a:t>«</a:t>
            </a:r>
            <a:r>
              <a:rPr lang="ru-RU" sz="1600" b="1" dirty="0">
                <a:solidFill>
                  <a:srgbClr val="475569"/>
                </a:solidFill>
                <a:latin typeface="Arial" pitchFamily="34" charset="0"/>
                <a:cs typeface="Arial" pitchFamily="34" charset="-120"/>
              </a:rPr>
              <a:t>Навигатор по процедурам допуска», </a:t>
            </a:r>
            <a:r>
              <a:rPr lang="ru-RU" sz="1600" dirty="0">
                <a:solidFill>
                  <a:srgbClr val="475569"/>
                </a:solidFill>
                <a:latin typeface="Arial" pitchFamily="34" charset="0"/>
                <a:cs typeface="Arial" pitchFamily="34" charset="-120"/>
              </a:rPr>
              <a:t>в котором будут размещены </a:t>
            </a:r>
            <a:r>
              <a:rPr lang="ru-RU" sz="1600" b="1" dirty="0">
                <a:solidFill>
                  <a:srgbClr val="475569"/>
                </a:solidFill>
                <a:latin typeface="Arial" pitchFamily="34" charset="0"/>
                <a:cs typeface="Arial" pitchFamily="34" charset="-120"/>
              </a:rPr>
              <a:t>подразделы </a:t>
            </a:r>
            <a:r>
              <a:rPr lang="ru-RU" sz="1600" b="1" dirty="0" smtClean="0">
                <a:solidFill>
                  <a:srgbClr val="475569"/>
                </a:solidFill>
                <a:latin typeface="Arial" pitchFamily="34" charset="0"/>
                <a:cs typeface="Arial" pitchFamily="34" charset="-120"/>
              </a:rPr>
              <a:t>в </a:t>
            </a:r>
            <a:r>
              <a:rPr lang="ru-RU" sz="1600" b="1" dirty="0">
                <a:solidFill>
                  <a:srgbClr val="475569"/>
                </a:solidFill>
                <a:latin typeface="Arial" pitchFamily="34" charset="0"/>
                <a:cs typeface="Arial" pitchFamily="34" charset="-120"/>
              </a:rPr>
              <a:t>отношении процедур допуска </a:t>
            </a:r>
            <a:r>
              <a:rPr lang="ru-RU" sz="1600" b="1" dirty="0" smtClean="0">
                <a:solidFill>
                  <a:srgbClr val="475569"/>
                </a:solidFill>
                <a:latin typeface="Arial" pitchFamily="34" charset="0"/>
                <a:cs typeface="Arial" pitchFamily="34" charset="-120"/>
              </a:rPr>
              <a:t>ОООЦВ и ЦД</a:t>
            </a:r>
            <a:r>
              <a:rPr lang="ru-RU" sz="1600" dirty="0" smtClean="0">
                <a:solidFill>
                  <a:srgbClr val="475569"/>
                </a:solidFill>
                <a:latin typeface="Arial" pitchFamily="34" charset="0"/>
                <a:cs typeface="Arial" pitchFamily="34" charset="-120"/>
              </a:rPr>
              <a:t>, а </a:t>
            </a:r>
            <a:r>
              <a:rPr lang="ru-RU" sz="1600" dirty="0">
                <a:solidFill>
                  <a:srgbClr val="475569"/>
                </a:solidFill>
                <a:latin typeface="Arial" pitchFamily="34" charset="0"/>
                <a:cs typeface="Arial" pitchFamily="34" charset="-120"/>
              </a:rPr>
              <a:t>также актуализирован раздел в отношении процедуры </a:t>
            </a:r>
            <a:r>
              <a:rPr lang="ru-RU" sz="1600" dirty="0" smtClean="0">
                <a:solidFill>
                  <a:srgbClr val="475569"/>
                </a:solidFill>
                <a:latin typeface="Arial" pitchFamily="34" charset="0"/>
                <a:cs typeface="Arial" pitchFamily="34" charset="-120"/>
              </a:rPr>
              <a:t>допуска </a:t>
            </a:r>
            <a:r>
              <a:rPr lang="ru-RU" sz="1600" b="1" dirty="0" smtClean="0">
                <a:solidFill>
                  <a:srgbClr val="475569"/>
                </a:solidFill>
                <a:latin typeface="Arial" pitchFamily="34" charset="0"/>
                <a:cs typeface="Arial" pitchFamily="34" charset="-120"/>
              </a:rPr>
              <a:t>ОИС</a:t>
            </a:r>
          </a:p>
        </p:txBody>
      </p:sp>
      <p:pic>
        <p:nvPicPr>
          <p:cNvPr id="48" name="Рисунок 47"/>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9872180" y="6045490"/>
            <a:ext cx="818057" cy="435589"/>
          </a:xfrm>
          <a:prstGeom prst="rect">
            <a:avLst/>
          </a:prstGeom>
        </p:spPr>
      </p:pic>
      <p:sp>
        <p:nvSpPr>
          <p:cNvPr id="3" name="Номер слайда 2"/>
          <p:cNvSpPr>
            <a:spLocks noGrp="1"/>
          </p:cNvSpPr>
          <p:nvPr>
            <p:ph type="sldNum" sz="quarter" idx="12"/>
          </p:nvPr>
        </p:nvSpPr>
        <p:spPr/>
        <p:txBody>
          <a:bodyPr/>
          <a:lstStyle/>
          <a:p>
            <a:fld id="{10AA99AE-6A35-4C1E-8082-A4A87B5CA521}" type="slidenum">
              <a:rPr lang="ru-RU" smtClean="0"/>
              <a:t>33</a:t>
            </a:fld>
            <a:endParaRPr lang="ru-RU" dirty="0"/>
          </a:p>
        </p:txBody>
      </p:sp>
      <p:sp>
        <p:nvSpPr>
          <p:cNvPr id="16"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Направление в Банк России </a:t>
            </a:r>
            <a:r>
              <a:rPr lang="ru-RU" sz="1800" b="1" spc="-30" dirty="0" smtClean="0">
                <a:solidFill>
                  <a:schemeClr val="accent1">
                    <a:lumMod val="75000"/>
                  </a:schemeClr>
                </a:solidFill>
              </a:rPr>
              <a:t>комплекта </a:t>
            </a:r>
            <a:r>
              <a:rPr lang="ru-RU" sz="1800" b="1" spc="-30" dirty="0">
                <a:solidFill>
                  <a:schemeClr val="accent1">
                    <a:lumMod val="75000"/>
                  </a:schemeClr>
                </a:solidFill>
              </a:rPr>
              <a:t>документов посредством Личного кабинета</a:t>
            </a:r>
          </a:p>
        </p:txBody>
      </p:sp>
      <p:sp>
        <p:nvSpPr>
          <p:cNvPr id="13"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Процедура подачи документов</a:t>
            </a:r>
          </a:p>
        </p:txBody>
      </p:sp>
      <p:pic>
        <p:nvPicPr>
          <p:cNvPr id="2" name="Рисунок 1"/>
          <p:cNvPicPr>
            <a:picLocks noChangeAspect="1"/>
          </p:cNvPicPr>
          <p:nvPr/>
        </p:nvPicPr>
        <p:blipFill>
          <a:blip r:embed="rId7"/>
          <a:stretch>
            <a:fillRect/>
          </a:stretch>
        </p:blipFill>
        <p:spPr>
          <a:xfrm flipV="1">
            <a:off x="9232876" y="5564589"/>
            <a:ext cx="661642" cy="310716"/>
          </a:xfrm>
          <a:prstGeom prst="rect">
            <a:avLst/>
          </a:prstGeom>
        </p:spPr>
      </p:pic>
      <p:pic>
        <p:nvPicPr>
          <p:cNvPr id="17" name="Рисунок 16"/>
          <p:cNvPicPr>
            <a:picLocks noChangeAspect="1"/>
          </p:cNvPicPr>
          <p:nvPr/>
        </p:nvPicPr>
        <p:blipFill rotWithShape="1">
          <a:blip r:embed="rId8"/>
          <a:srcRect t="12290"/>
          <a:stretch/>
        </p:blipFill>
        <p:spPr>
          <a:xfrm>
            <a:off x="9316567" y="5862638"/>
            <a:ext cx="682547" cy="287881"/>
          </a:xfrm>
          <a:prstGeom prst="rect">
            <a:avLst/>
          </a:prstGeom>
        </p:spPr>
      </p:pic>
      <p:pic>
        <p:nvPicPr>
          <p:cNvPr id="18" name="Рисунок 17"/>
          <p:cNvPicPr>
            <a:picLocks noChangeAspect="1"/>
          </p:cNvPicPr>
          <p:nvPr/>
        </p:nvPicPr>
        <p:blipFill>
          <a:blip r:embed="rId8"/>
          <a:stretch>
            <a:fillRect/>
          </a:stretch>
        </p:blipFill>
        <p:spPr>
          <a:xfrm>
            <a:off x="8569650" y="5546169"/>
            <a:ext cx="682547" cy="328219"/>
          </a:xfrm>
          <a:prstGeom prst="rect">
            <a:avLst/>
          </a:prstGeom>
        </p:spPr>
      </p:pic>
      <p:pic>
        <p:nvPicPr>
          <p:cNvPr id="19" name="Рисунок 18"/>
          <p:cNvPicPr>
            <a:picLocks noChangeAspect="1"/>
          </p:cNvPicPr>
          <p:nvPr/>
        </p:nvPicPr>
        <p:blipFill>
          <a:blip r:embed="rId8"/>
          <a:stretch>
            <a:fillRect/>
          </a:stretch>
        </p:blipFill>
        <p:spPr>
          <a:xfrm>
            <a:off x="8407725" y="4480799"/>
            <a:ext cx="682547" cy="328219"/>
          </a:xfrm>
          <a:prstGeom prst="rect">
            <a:avLst/>
          </a:prstGeom>
        </p:spPr>
      </p:pic>
      <p:pic>
        <p:nvPicPr>
          <p:cNvPr id="15" name="Рисунок 14"/>
          <p:cNvPicPr>
            <a:picLocks noChangeAspect="1"/>
          </p:cNvPicPr>
          <p:nvPr/>
        </p:nvPicPr>
        <p:blipFill>
          <a:blip r:embed="rId7"/>
          <a:stretch>
            <a:fillRect/>
          </a:stretch>
        </p:blipFill>
        <p:spPr>
          <a:xfrm flipV="1">
            <a:off x="9999114" y="5824933"/>
            <a:ext cx="661642" cy="310716"/>
          </a:xfrm>
          <a:prstGeom prst="rect">
            <a:avLst/>
          </a:prstGeom>
        </p:spPr>
      </p:pic>
    </p:spTree>
    <p:extLst>
      <p:ext uri="{BB962C8B-B14F-4D97-AF65-F5344CB8AC3E}">
        <p14:creationId xmlns:p14="http://schemas.microsoft.com/office/powerpoint/2010/main" val="16692705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D9501DF-D894-F92A-2C6B-66DB3FB3637F}"/>
              </a:ext>
            </a:extLst>
          </p:cNvPr>
          <p:cNvSpPr txBox="1"/>
          <p:nvPr/>
        </p:nvSpPr>
        <p:spPr>
          <a:xfrm>
            <a:off x="457200" y="2644170"/>
            <a:ext cx="616689" cy="156966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96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5</a:t>
            </a:r>
            <a:endParaRPr kumimoji="0" lang="ru-RU" sz="9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A9216226-B563-CEFB-EC8D-F243704B30CC}"/>
              </a:ext>
            </a:extLst>
          </p:cNvPr>
          <p:cNvSpPr txBox="1"/>
          <p:nvPr/>
        </p:nvSpPr>
        <p:spPr>
          <a:xfrm>
            <a:off x="3429000" y="3429000"/>
            <a:ext cx="8763000" cy="830997"/>
          </a:xfrm>
          <a:prstGeom prst="rect">
            <a:avLst/>
          </a:prstGeom>
          <a:noFill/>
        </p:spPr>
        <p:txBody>
          <a:bodyPr wrap="square">
            <a:spAutoFit/>
          </a:bodyPr>
          <a:lstStyle/>
          <a:p>
            <a:pPr lvl="0">
              <a:defRPr/>
            </a:pPr>
            <a:r>
              <a:rPr lang="ru-RU" sz="2400" kern="0" dirty="0">
                <a:solidFill>
                  <a:prstClr val="white"/>
                </a:solidFill>
                <a:latin typeface="Arial" panose="020B0604020202020204" pitchFamily="34" charset="0"/>
                <a:cs typeface="Arial" panose="020B0604020202020204" pitchFamily="34" charset="0"/>
              </a:rPr>
              <a:t>Внесение изменений в сведения о ОООЦВ/ЦД/ОИС, содержащиеся в </a:t>
            </a:r>
            <a:r>
              <a:rPr lang="ru-RU" sz="2400" kern="0" dirty="0" smtClean="0">
                <a:solidFill>
                  <a:prstClr val="white"/>
                </a:solidFill>
                <a:latin typeface="Arial" panose="020B0604020202020204" pitchFamily="34" charset="0"/>
                <a:cs typeface="Arial" panose="020B0604020202020204" pitchFamily="34" charset="0"/>
              </a:rPr>
              <a:t>реестрах</a:t>
            </a:r>
            <a:endParaRPr lang="ru-RU" sz="2400" kern="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51108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2" y="1177210"/>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Порядок и сроки информирования Банка России </a:t>
            </a:r>
            <a:r>
              <a:rPr lang="ru-RU" sz="1800" b="1" spc="-30" dirty="0" smtClean="0">
                <a:solidFill>
                  <a:schemeClr val="accent1">
                    <a:lumMod val="75000"/>
                  </a:schemeClr>
                </a:solidFill>
              </a:rPr>
              <a:t>об </a:t>
            </a:r>
            <a:r>
              <a:rPr lang="ru-RU" sz="1800" b="1" spc="-30" dirty="0">
                <a:solidFill>
                  <a:schemeClr val="accent1">
                    <a:lumMod val="75000"/>
                  </a:schemeClr>
                </a:solidFill>
              </a:rPr>
              <a:t>изменении сведений, содержащихся в реестрах ОООЦВ/ЦД/ОИС</a:t>
            </a:r>
          </a:p>
        </p:txBody>
      </p:sp>
      <p:sp>
        <p:nvSpPr>
          <p:cNvPr id="42" name="Скругленный прямоугольник 41"/>
          <p:cNvSpPr/>
          <p:nvPr/>
        </p:nvSpPr>
        <p:spPr>
          <a:xfrm>
            <a:off x="815975" y="2088209"/>
            <a:ext cx="2689225" cy="1962150"/>
          </a:xfrm>
          <a:prstGeom prst="roundRect">
            <a:avLst/>
          </a:prstGeom>
          <a:solidFill>
            <a:schemeClr val="bg1">
              <a:lumMod val="95000"/>
            </a:schemeClr>
          </a:solidFill>
          <a:ln>
            <a:solidFill>
              <a:srgbClr val="487AA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kumimoji="0" lang="ru-RU" sz="1200" b="0" i="0" u="none" strike="noStrike" kern="0" cap="none" spc="0" normalizeH="0" baseline="0" noProof="0" dirty="0" smtClean="0">
              <a:ln>
                <a:solidFill>
                  <a:srgbClr val="1F497D"/>
                </a:solidFill>
              </a:ln>
              <a:solidFill>
                <a:schemeClr val="tx1"/>
              </a:solidFill>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kumimoji="0" lang="ru-RU" sz="1200" b="0" i="0" u="none" strike="noStrike" kern="0" cap="none" spc="0" normalizeH="0" baseline="0" noProof="0" dirty="0" smtClean="0">
              <a:ln>
                <a:solidFill>
                  <a:srgbClr val="1F497D"/>
                </a:solidFill>
              </a:ln>
              <a:solidFill>
                <a:schemeClr val="tx1"/>
              </a:solidFill>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lang="ru-RU" sz="1200" kern="0" dirty="0">
              <a:ln>
                <a:solidFill>
                  <a:srgbClr val="1F497D"/>
                </a:solidFill>
              </a:ln>
              <a:solidFill>
                <a:schemeClr val="tx1"/>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kumimoji="0" lang="ru-RU" sz="1200" b="0" i="0" u="none" strike="noStrike" kern="0" cap="none" spc="0" normalizeH="0" baseline="0" noProof="0" dirty="0" smtClean="0">
              <a:ln>
                <a:solidFill>
                  <a:srgbClr val="1F497D"/>
                </a:solidFill>
              </a:ln>
              <a:solidFill>
                <a:schemeClr val="tx1"/>
              </a:solidFill>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r>
              <a:rPr kumimoji="0" lang="ru-RU" sz="1200" b="0" i="0" u="none" strike="noStrike" kern="0" cap="none" spc="0" normalizeH="0" baseline="0" noProof="0" dirty="0" smtClean="0">
                <a:ln>
                  <a:solidFill>
                    <a:srgbClr val="1F497D"/>
                  </a:solidFill>
                </a:ln>
                <a:solidFill>
                  <a:schemeClr val="tx1"/>
                </a:solidFill>
                <a:uLnTx/>
                <a:uFillTx/>
                <a:latin typeface="Arial" panose="020B0604020202020204" pitchFamily="34" charset="0"/>
                <a:cs typeface="Arial" panose="020B0604020202020204" pitchFamily="34" charset="0"/>
              </a:rPr>
              <a:t>Изменение</a:t>
            </a:r>
            <a:r>
              <a:rPr kumimoji="0" lang="ru-RU" sz="1200" b="0" i="0" u="none" strike="noStrike" kern="0" cap="none" spc="0" normalizeH="0" noProof="0" dirty="0" smtClean="0">
                <a:ln>
                  <a:solidFill>
                    <a:srgbClr val="1F497D"/>
                  </a:solidFill>
                </a:ln>
                <a:solidFill>
                  <a:srgbClr val="0070C0"/>
                </a:solidFill>
                <a:uLnTx/>
                <a:uFillTx/>
                <a:latin typeface="Arial" panose="020B0604020202020204" pitchFamily="34" charset="0"/>
                <a:cs typeface="Arial" panose="020B0604020202020204" pitchFamily="34" charset="0"/>
              </a:rPr>
              <a:t> </a:t>
            </a:r>
            <a:r>
              <a:rPr lang="ru-RU" sz="1200" b="1" dirty="0">
                <a:solidFill>
                  <a:srgbClr val="0082BA"/>
                </a:solidFill>
                <a:latin typeface="Arial" panose="020B0604020202020204" pitchFamily="34" charset="0"/>
              </a:rPr>
              <a:t>адреса (адресов) официального сайта </a:t>
            </a:r>
            <a:r>
              <a:rPr kumimoji="0" lang="ru-RU" sz="1200" b="0" i="0" u="none" strike="noStrike" kern="0" cap="none" spc="0" normalizeH="0" noProof="0" dirty="0" smtClean="0">
                <a:ln>
                  <a:solidFill>
                    <a:srgbClr val="1F497D"/>
                  </a:solidFill>
                </a:ln>
                <a:solidFill>
                  <a:schemeClr val="tx1"/>
                </a:solidFill>
                <a:uLnTx/>
                <a:uFillTx/>
                <a:latin typeface="Arial" panose="020B0604020202020204" pitchFamily="34" charset="0"/>
                <a:cs typeface="Arial" panose="020B0604020202020204" pitchFamily="34" charset="0"/>
              </a:rPr>
              <a:t>в сети «Интернет»,</a:t>
            </a:r>
            <a:r>
              <a:rPr lang="ru-RU" sz="1200" kern="0" noProof="0" dirty="0" smtClean="0">
                <a:ln>
                  <a:solidFill>
                    <a:srgbClr val="1F497D"/>
                  </a:solidFill>
                </a:ln>
                <a:solidFill>
                  <a:schemeClr val="tx1"/>
                </a:solidFill>
                <a:latin typeface="Arial" panose="020B0604020202020204" pitchFamily="34" charset="0"/>
                <a:cs typeface="Arial" panose="020B0604020202020204" pitchFamily="34" charset="0"/>
              </a:rPr>
              <a:t> </a:t>
            </a:r>
            <a:r>
              <a:rPr lang="ru-RU" sz="1200" b="1" dirty="0">
                <a:solidFill>
                  <a:srgbClr val="0082BA"/>
                </a:solidFill>
                <a:latin typeface="Arial" panose="020B0604020202020204" pitchFamily="34" charset="0"/>
              </a:rPr>
              <a:t>н</a:t>
            </a:r>
            <a:r>
              <a:rPr lang="ru-RU" sz="1200" b="1" dirty="0" err="1">
                <a:solidFill>
                  <a:srgbClr val="0082BA"/>
                </a:solidFill>
                <a:latin typeface="Arial" panose="020B0604020202020204" pitchFamily="34" charset="0"/>
              </a:rPr>
              <a:t>омера</a:t>
            </a:r>
            <a:r>
              <a:rPr lang="ru-RU" sz="1200" b="1" dirty="0">
                <a:solidFill>
                  <a:srgbClr val="0082BA"/>
                </a:solidFill>
                <a:latin typeface="Arial" panose="020B0604020202020204" pitchFamily="34" charset="0"/>
              </a:rPr>
              <a:t> телефона</a:t>
            </a:r>
            <a:r>
              <a:rPr kumimoji="0" lang="ru-RU" sz="1200" b="0" i="0" u="none" strike="noStrike" kern="0" cap="none" spc="0" normalizeH="0" noProof="0" dirty="0" smtClean="0">
                <a:ln>
                  <a:solidFill>
                    <a:srgbClr val="1F497D"/>
                  </a:solidFill>
                </a:ln>
                <a:solidFill>
                  <a:schemeClr val="tx1"/>
                </a:solidFill>
                <a:uLnTx/>
                <a:uFillTx/>
                <a:latin typeface="Arial" panose="020B0604020202020204" pitchFamily="34" charset="0"/>
                <a:cs typeface="Arial" panose="020B0604020202020204" pitchFamily="34" charset="0"/>
              </a:rPr>
              <a:t>, </a:t>
            </a:r>
            <a:r>
              <a:rPr lang="ru-RU" sz="1200" b="1" dirty="0">
                <a:solidFill>
                  <a:srgbClr val="0082BA"/>
                </a:solidFill>
                <a:latin typeface="Arial" panose="020B0604020202020204" pitchFamily="34" charset="0"/>
              </a:rPr>
              <a:t>адреса электронной почты</a:t>
            </a: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lang="ru-RU" sz="1200" kern="0" dirty="0">
              <a:ln>
                <a:solidFill>
                  <a:srgbClr val="1F497D"/>
                </a:solidFill>
              </a:ln>
              <a:solidFill>
                <a:schemeClr val="tx1"/>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r>
              <a:rPr lang="ru-RU" sz="1200" kern="0" dirty="0" smtClean="0">
                <a:ln>
                  <a:solidFill>
                    <a:srgbClr val="1F497D"/>
                  </a:solidFill>
                </a:ln>
                <a:solidFill>
                  <a:schemeClr val="tx1"/>
                </a:solidFill>
                <a:latin typeface="Arial" panose="020B0604020202020204" pitchFamily="34" charset="0"/>
                <a:cs typeface="Arial" panose="020B0604020202020204" pitchFamily="34" charset="0"/>
              </a:rPr>
              <a:t>В случае </a:t>
            </a:r>
            <a:r>
              <a:rPr lang="ru-RU" sz="1200" b="1" dirty="0">
                <a:solidFill>
                  <a:srgbClr val="0082BA"/>
                </a:solidFill>
                <a:latin typeface="Arial" panose="020B0604020202020204" pitchFamily="34" charset="0"/>
              </a:rPr>
              <a:t>реорганизации организации</a:t>
            </a:r>
            <a:r>
              <a:rPr lang="ru-RU" sz="1200" kern="0" dirty="0" smtClean="0">
                <a:ln>
                  <a:solidFill>
                    <a:srgbClr val="1F497D"/>
                  </a:solidFill>
                </a:ln>
                <a:solidFill>
                  <a:schemeClr val="tx1"/>
                </a:solidFill>
                <a:latin typeface="Arial" panose="020B0604020202020204" pitchFamily="34" charset="0"/>
                <a:cs typeface="Arial" panose="020B0604020202020204" pitchFamily="34" charset="0"/>
              </a:rPr>
              <a:t> в форме преобразования </a:t>
            </a:r>
            <a:endParaRPr kumimoji="0" lang="ru-RU" sz="1200" b="0" i="0" u="none" strike="noStrike" kern="0" cap="none" spc="0" normalizeH="0" noProof="0" dirty="0" smtClean="0">
              <a:ln>
                <a:solidFill>
                  <a:srgbClr val="1F497D"/>
                </a:solidFill>
              </a:ln>
              <a:solidFill>
                <a:schemeClr val="tx1"/>
              </a:solidFill>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lang="ru-RU" sz="1200" kern="0" dirty="0">
              <a:ln>
                <a:solidFill>
                  <a:srgbClr val="1F497D"/>
                </a:solidFill>
              </a:ln>
              <a:solidFill>
                <a:schemeClr val="tx1"/>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kumimoji="0" lang="ru-RU" sz="1200" b="0" i="0" u="none" strike="noStrike" kern="0" cap="none" spc="0" normalizeH="0" noProof="0" dirty="0" smtClean="0">
              <a:ln>
                <a:solidFill>
                  <a:srgbClr val="1F497D"/>
                </a:solidFill>
              </a:ln>
              <a:solidFill>
                <a:schemeClr val="tx1"/>
              </a:solidFill>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lang="ru-RU" sz="1200" kern="0" baseline="0" dirty="0">
              <a:ln>
                <a:solidFill>
                  <a:srgbClr val="1F497D"/>
                </a:solidFill>
              </a:ln>
              <a:solidFill>
                <a:srgbClr val="0070C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kumimoji="0" lang="ru-RU" sz="1200" b="0" i="0" u="none" strike="noStrike" kern="0" cap="none" spc="0" normalizeH="0" baseline="0" noProof="0" dirty="0">
              <a:ln>
                <a:solidFill>
                  <a:srgbClr val="1F497D"/>
                </a:solidFill>
              </a:ln>
              <a:solidFill>
                <a:srgbClr val="0070C0"/>
              </a:solidFill>
              <a:uLnTx/>
              <a:uFillTx/>
              <a:latin typeface="Arial" panose="020B0604020202020204" pitchFamily="34" charset="0"/>
              <a:cs typeface="Arial" panose="020B0604020202020204" pitchFamily="34" charset="0"/>
            </a:endParaRPr>
          </a:p>
        </p:txBody>
      </p:sp>
      <p:sp>
        <p:nvSpPr>
          <p:cNvPr id="44" name="Скругленный прямоугольник 43"/>
          <p:cNvSpPr/>
          <p:nvPr/>
        </p:nvSpPr>
        <p:spPr>
          <a:xfrm>
            <a:off x="5289176" y="2353050"/>
            <a:ext cx="2519083" cy="1432468"/>
          </a:xfrm>
          <a:prstGeom prst="roundRect">
            <a:avLst/>
          </a:prstGeom>
          <a:solidFill>
            <a:schemeClr val="bg1">
              <a:lumMod val="95000"/>
            </a:schemeClr>
          </a:solidFill>
          <a:ln>
            <a:solidFill>
              <a:srgbClr val="487AA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2244725" algn="l"/>
                <a:tab pos="3136900" algn="l"/>
                <a:tab pos="5022850" algn="l"/>
                <a:tab pos="5740400" algn="l"/>
                <a:tab pos="15960725" algn="l"/>
              </a:tabLst>
              <a:defRPr/>
            </a:pPr>
            <a:r>
              <a:rPr lang="ru-RU" sz="1400" kern="0" dirty="0">
                <a:ln>
                  <a:solidFill>
                    <a:srgbClr val="1F497D"/>
                  </a:solidFill>
                </a:ln>
                <a:solidFill>
                  <a:srgbClr val="0070C0"/>
                </a:solidFill>
                <a:latin typeface="Arial" panose="020B0604020202020204" pitchFamily="34" charset="0"/>
                <a:cs typeface="Arial" panose="020B0604020202020204" pitchFamily="34" charset="0"/>
              </a:rPr>
              <a:t>Уведомление об изменений </a:t>
            </a:r>
            <a:r>
              <a:rPr lang="ru-RU" sz="1400" kern="0" dirty="0" smtClean="0">
                <a:ln>
                  <a:solidFill>
                    <a:srgbClr val="1F497D"/>
                  </a:solidFill>
                </a:ln>
                <a:solidFill>
                  <a:srgbClr val="0070C0"/>
                </a:solidFill>
                <a:latin typeface="Arial" panose="020B0604020202020204" pitchFamily="34" charset="0"/>
                <a:cs typeface="Arial" panose="020B0604020202020204" pitchFamily="34" charset="0"/>
              </a:rPr>
              <a:t>сведений</a:t>
            </a:r>
            <a:endParaRPr lang="ru-RU" sz="1400" kern="0" dirty="0">
              <a:ln>
                <a:solidFill>
                  <a:srgbClr val="1F497D"/>
                </a:solidFill>
              </a:ln>
              <a:solidFill>
                <a:schemeClr val="tx1"/>
              </a:solidFill>
              <a:latin typeface="Arial" panose="020B0604020202020204" pitchFamily="34" charset="0"/>
              <a:cs typeface="Arial" panose="020B0604020202020204" pitchFamily="34" charset="0"/>
            </a:endParaRPr>
          </a:p>
        </p:txBody>
      </p:sp>
      <p:cxnSp>
        <p:nvCxnSpPr>
          <p:cNvPr id="45" name="Прямая со стрелкой 44">
            <a:extLst>
              <a:ext uri="{FF2B5EF4-FFF2-40B4-BE49-F238E27FC236}">
                <a16:creationId xmlns="" xmlns:a16="http://schemas.microsoft.com/office/drawing/2014/main" id="{011F1DB6-C2FF-781A-BB74-F5FBD2344745}"/>
              </a:ext>
            </a:extLst>
          </p:cNvPr>
          <p:cNvCxnSpPr/>
          <p:nvPr/>
        </p:nvCxnSpPr>
        <p:spPr>
          <a:xfrm>
            <a:off x="7808259" y="3119718"/>
            <a:ext cx="1088091" cy="713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48" name="Скругленный прямоугольник 47"/>
          <p:cNvSpPr/>
          <p:nvPr/>
        </p:nvSpPr>
        <p:spPr>
          <a:xfrm>
            <a:off x="8939565" y="2261501"/>
            <a:ext cx="2524911" cy="1716590"/>
          </a:xfrm>
          <a:prstGeom prst="roundRect">
            <a:avLst/>
          </a:prstGeom>
          <a:solidFill>
            <a:schemeClr val="bg2">
              <a:lumMod val="20000"/>
              <a:lumOff val="80000"/>
            </a:schemeClr>
          </a:solidFill>
          <a:ln>
            <a:solidFill>
              <a:srgbClr val="487AA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kumimoji="0" lang="ru-RU" sz="1400" b="0" i="0" u="none" strike="noStrike" kern="0" cap="none" spc="0" normalizeH="0" baseline="0" noProof="0" dirty="0" smtClean="0">
              <a:ln>
                <a:solidFill>
                  <a:srgbClr val="1F497D"/>
                </a:solidFill>
              </a:ln>
              <a:solidFill>
                <a:schemeClr val="tx1"/>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lang="ru-RU" sz="1400" kern="0" dirty="0" smtClean="0">
              <a:ln>
                <a:solidFill>
                  <a:srgbClr val="1F497D"/>
                </a:solidFill>
              </a:ln>
              <a:solidFill>
                <a:srgbClr val="0070C0"/>
              </a:solidFill>
              <a:latin typeface="Arial" panose="020B0604020202020204" pitchFamily="34" charset="0"/>
              <a:cs typeface="Arial" panose="020B0604020202020204" pitchFamily="34" charset="0"/>
            </a:endParaRPr>
          </a:p>
          <a:p>
            <a:pPr lvl="0" algn="ctr"/>
            <a:r>
              <a:rPr lang="ru-RU" sz="1400" kern="0" dirty="0" smtClean="0">
                <a:ln>
                  <a:solidFill>
                    <a:srgbClr val="1F497D"/>
                  </a:solidFill>
                </a:ln>
                <a:solidFill>
                  <a:srgbClr val="0070C0"/>
                </a:solidFill>
                <a:latin typeface="Arial" panose="020B0604020202020204" pitchFamily="34" charset="0"/>
                <a:cs typeface="Arial" panose="020B0604020202020204" pitchFamily="34" charset="0"/>
              </a:rPr>
              <a:t>Банк России </a:t>
            </a:r>
            <a:br>
              <a:rPr lang="ru-RU" sz="1400" kern="0" dirty="0" smtClean="0">
                <a:ln>
                  <a:solidFill>
                    <a:srgbClr val="1F497D"/>
                  </a:solidFill>
                </a:ln>
                <a:solidFill>
                  <a:srgbClr val="0070C0"/>
                </a:solidFill>
                <a:latin typeface="Arial" panose="020B0604020202020204" pitchFamily="34" charset="0"/>
                <a:cs typeface="Arial" panose="020B0604020202020204" pitchFamily="34" charset="0"/>
              </a:rPr>
            </a:br>
            <a:r>
              <a:rPr lang="ru-RU" sz="1400" b="1" dirty="0">
                <a:solidFill>
                  <a:srgbClr val="0082BA"/>
                </a:solidFill>
                <a:latin typeface="Arial" panose="020B0604020202020204" pitchFamily="34" charset="0"/>
              </a:rPr>
              <a:t>не позднее 5 раб. дней </a:t>
            </a:r>
            <a:r>
              <a:rPr lang="ru-RU" sz="1400" kern="0" dirty="0" smtClean="0">
                <a:ln>
                  <a:solidFill>
                    <a:srgbClr val="1F497D"/>
                  </a:solidFill>
                </a:ln>
                <a:solidFill>
                  <a:srgbClr val="0070C0"/>
                </a:solidFill>
                <a:latin typeface="Arial" panose="020B0604020202020204" pitchFamily="34" charset="0"/>
                <a:cs typeface="Arial" panose="020B0604020202020204" pitchFamily="34" charset="0"/>
              </a:rPr>
              <a:t>вносит изменения </a:t>
            </a:r>
            <a:br>
              <a:rPr lang="ru-RU" sz="1400" kern="0" dirty="0" smtClean="0">
                <a:ln>
                  <a:solidFill>
                    <a:srgbClr val="1F497D"/>
                  </a:solidFill>
                </a:ln>
                <a:solidFill>
                  <a:srgbClr val="0070C0"/>
                </a:solidFill>
                <a:latin typeface="Arial" panose="020B0604020202020204" pitchFamily="34" charset="0"/>
                <a:cs typeface="Arial" panose="020B0604020202020204" pitchFamily="34" charset="0"/>
              </a:rPr>
            </a:br>
            <a:r>
              <a:rPr lang="ru-RU" sz="1400" kern="0" dirty="0" smtClean="0">
                <a:ln>
                  <a:solidFill>
                    <a:srgbClr val="1F497D"/>
                  </a:solidFill>
                </a:ln>
                <a:solidFill>
                  <a:srgbClr val="0070C0"/>
                </a:solidFill>
                <a:latin typeface="Arial" panose="020B0604020202020204" pitchFamily="34" charset="0"/>
                <a:cs typeface="Arial" panose="020B0604020202020204" pitchFamily="34" charset="0"/>
              </a:rPr>
              <a:t>в сведения, </a:t>
            </a:r>
            <a:br>
              <a:rPr lang="ru-RU" sz="1400" kern="0" dirty="0" smtClean="0">
                <a:ln>
                  <a:solidFill>
                    <a:srgbClr val="1F497D"/>
                  </a:solidFill>
                </a:ln>
                <a:solidFill>
                  <a:srgbClr val="0070C0"/>
                </a:solidFill>
                <a:latin typeface="Arial" panose="020B0604020202020204" pitchFamily="34" charset="0"/>
                <a:cs typeface="Arial" panose="020B0604020202020204" pitchFamily="34" charset="0"/>
              </a:rPr>
            </a:br>
            <a:r>
              <a:rPr lang="ru-RU" sz="1400" kern="0" dirty="0" smtClean="0">
                <a:ln>
                  <a:solidFill>
                    <a:srgbClr val="1F497D"/>
                  </a:solidFill>
                </a:ln>
                <a:solidFill>
                  <a:srgbClr val="0070C0"/>
                </a:solidFill>
                <a:latin typeface="Arial" panose="020B0604020202020204" pitchFamily="34" charset="0"/>
                <a:cs typeface="Arial" panose="020B0604020202020204" pitchFamily="34" charset="0"/>
              </a:rPr>
              <a:t>содержащиеся в реестре</a:t>
            </a:r>
            <a:endParaRPr kumimoji="0" lang="ru-RU" sz="1400" b="0" i="0" u="none" strike="noStrike" kern="0" cap="none" spc="0" normalizeH="0" noProof="0" dirty="0" smtClean="0">
              <a:ln>
                <a:solidFill>
                  <a:srgbClr val="1F497D"/>
                </a:solidFill>
              </a:ln>
              <a:solidFill>
                <a:schemeClr val="tx1"/>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lang="ru-RU" sz="1400" kern="0" baseline="0" dirty="0">
              <a:ln>
                <a:solidFill>
                  <a:srgbClr val="1F497D"/>
                </a:solidFill>
              </a:ln>
              <a:solidFill>
                <a:srgbClr val="0070C0"/>
              </a:solidFill>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endParaRPr kumimoji="0" lang="ru-RU" sz="1400" b="0" i="0" u="none" strike="noStrike" kern="0" cap="none" spc="0" normalizeH="0" baseline="0" noProof="0" dirty="0">
              <a:ln>
                <a:solidFill>
                  <a:srgbClr val="1F497D"/>
                </a:solidFill>
              </a:ln>
              <a:solidFill>
                <a:srgbClr val="0070C0"/>
              </a:solidFill>
              <a:effectLst/>
              <a:uLnTx/>
              <a:uFillTx/>
              <a:latin typeface="Arial" panose="020B0604020202020204" pitchFamily="34" charset="0"/>
              <a:cs typeface="Arial" panose="020B0604020202020204" pitchFamily="34" charset="0"/>
            </a:endParaRPr>
          </a:p>
        </p:txBody>
      </p:sp>
      <p:pic>
        <p:nvPicPr>
          <p:cNvPr id="49" name="Graphic 726">
            <a:extLst>
              <a:ext uri="{FF2B5EF4-FFF2-40B4-BE49-F238E27FC236}">
                <a16:creationId xmlns="" xmlns:a16="http://schemas.microsoft.com/office/drawing/2014/main" id="{A53F7A81-8B07-536F-167A-6FE04A22446E}"/>
              </a:ext>
            </a:extLst>
          </p:cNvPr>
          <p:cNvPicPr>
            <a:picLocks noChangeAspect="1"/>
          </p:cNvPicPr>
          <p:nvPr/>
        </p:nvPicPr>
        <p:blipFill>
          <a:blip r:embed="rId3">
            <a:duotone>
              <a:schemeClr val="accent1">
                <a:shade val="45000"/>
                <a:satMod val="135000"/>
              </a:schemeClr>
              <a:prstClr val="white"/>
            </a:duotone>
            <a:extLst>
              <a:ext uri="{96DAC541-7B7A-43D3-8B79-37D633B846F1}">
                <asvg:svgBlip xmlns="" xmlns:asvg="http://schemas.microsoft.com/office/drawing/2016/SVG/main" r:embed="rId4"/>
              </a:ext>
            </a:extLst>
          </a:blip>
          <a:stretch>
            <a:fillRect/>
          </a:stretch>
        </p:blipFill>
        <p:spPr>
          <a:xfrm>
            <a:off x="9074622" y="2334305"/>
            <a:ext cx="413023" cy="413023"/>
          </a:xfrm>
          <a:prstGeom prst="rect">
            <a:avLst/>
          </a:prstGeom>
        </p:spPr>
      </p:pic>
      <p:sp>
        <p:nvSpPr>
          <p:cNvPr id="50" name="Скругленный прямоугольник 49">
            <a:extLst>
              <a:ext uri="{FF2B5EF4-FFF2-40B4-BE49-F238E27FC236}">
                <a16:creationId xmlns="" xmlns:a16="http://schemas.microsoft.com/office/drawing/2014/main" id="{BAC34D32-EE90-7E08-2569-DCC746F493F5}"/>
              </a:ext>
            </a:extLst>
          </p:cNvPr>
          <p:cNvSpPr/>
          <p:nvPr/>
        </p:nvSpPr>
        <p:spPr>
          <a:xfrm>
            <a:off x="1350718" y="4210592"/>
            <a:ext cx="9655664" cy="714375"/>
          </a:xfrm>
          <a:prstGeom prst="roundRect">
            <a:avLst/>
          </a:prstGeom>
          <a:solidFill>
            <a:schemeClr val="tx2">
              <a:lumMod val="20000"/>
              <a:lumOff val="80000"/>
            </a:schemeClr>
          </a:solidFill>
          <a:ln>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ru-RU" sz="1800" dirty="0" smtClean="0">
                <a:solidFill>
                  <a:schemeClr val="tx1"/>
                </a:solidFill>
                <a:latin typeface="Arial" panose="020B0604020202020204" pitchFamily="34" charset="0"/>
                <a:ea typeface="Arial" pitchFamily="34" charset="-122"/>
                <a:cs typeface="Arial" panose="020B0604020202020204" pitchFamily="34" charset="0"/>
              </a:rPr>
              <a:t>Уведомление по </a:t>
            </a:r>
            <a:r>
              <a:rPr lang="ru-RU" sz="1800" dirty="0">
                <a:solidFill>
                  <a:schemeClr val="tx1"/>
                </a:solidFill>
                <a:latin typeface="Arial" panose="020B0604020202020204" pitchFamily="34" charset="0"/>
                <a:ea typeface="Arial" pitchFamily="34" charset="-122"/>
                <a:cs typeface="Arial" panose="020B0604020202020204" pitchFamily="34" charset="0"/>
              </a:rPr>
              <a:t>форме </a:t>
            </a:r>
            <a:r>
              <a:rPr lang="ru-RU" sz="1800" dirty="0" smtClean="0">
                <a:solidFill>
                  <a:schemeClr val="tx1"/>
                </a:solidFill>
                <a:latin typeface="Arial" panose="020B0604020202020204" pitchFamily="34" charset="0"/>
                <a:ea typeface="Arial" pitchFamily="34" charset="-122"/>
                <a:cs typeface="Arial" panose="020B0604020202020204" pitchFamily="34" charset="0"/>
              </a:rPr>
              <a:t/>
            </a:r>
            <a:br>
              <a:rPr lang="ru-RU" sz="1800" dirty="0" smtClean="0">
                <a:solidFill>
                  <a:schemeClr val="tx1"/>
                </a:solidFill>
                <a:latin typeface="Arial" panose="020B0604020202020204" pitchFamily="34" charset="0"/>
                <a:ea typeface="Arial" pitchFamily="34" charset="-122"/>
                <a:cs typeface="Arial" panose="020B0604020202020204" pitchFamily="34" charset="0"/>
              </a:rPr>
            </a:br>
            <a:r>
              <a:rPr lang="en-US" sz="1800" dirty="0" smtClean="0">
                <a:solidFill>
                  <a:schemeClr val="tx1"/>
                </a:solidFill>
                <a:latin typeface="Arial" panose="020B0604020202020204" pitchFamily="34" charset="0"/>
                <a:ea typeface="Arial" pitchFamily="34" charset="-122"/>
                <a:cs typeface="Arial" panose="020B0604020202020204" pitchFamily="34" charset="0"/>
              </a:rPr>
              <a:t>«</a:t>
            </a:r>
            <a:r>
              <a:rPr lang="ru-RU" sz="1800" dirty="0">
                <a:solidFill>
                  <a:schemeClr val="tx1"/>
                </a:solidFill>
                <a:latin typeface="Arial" panose="020B0604020202020204" pitchFamily="34" charset="0"/>
                <a:ea typeface="Arial" pitchFamily="34" charset="-122"/>
                <a:cs typeface="Arial" panose="020B0604020202020204" pitchFamily="34" charset="0"/>
              </a:rPr>
              <a:t>1770 </a:t>
            </a:r>
            <a:r>
              <a:rPr lang="en-US" sz="1800" dirty="0">
                <a:solidFill>
                  <a:schemeClr val="tx1"/>
                </a:solidFill>
                <a:latin typeface="Arial" panose="020B0604020202020204" pitchFamily="34" charset="0"/>
                <a:ea typeface="Arial" pitchFamily="34" charset="-122"/>
                <a:cs typeface="Arial" panose="020B0604020202020204" pitchFamily="34" charset="0"/>
              </a:rPr>
              <a:t>Уведомление об изменении сведений местонахождения ФО, общих сведений»</a:t>
            </a:r>
            <a:endParaRPr lang="en-US" sz="1800" dirty="0">
              <a:solidFill>
                <a:schemeClr val="tx1"/>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 xmlns:a16="http://schemas.microsoft.com/office/drawing/2014/main" id="{5AD31F34-F72D-BDD7-127F-0DAE7EAC57B0}"/>
              </a:ext>
            </a:extLst>
          </p:cNvPr>
          <p:cNvSpPr txBox="1"/>
          <p:nvPr/>
        </p:nvSpPr>
        <p:spPr>
          <a:xfrm>
            <a:off x="469900" y="5350041"/>
            <a:ext cx="10211956" cy="923330"/>
          </a:xfrm>
          <a:prstGeom prst="rect">
            <a:avLst/>
          </a:prstGeom>
          <a:noFill/>
        </p:spPr>
        <p:txBody>
          <a:bodyPr wrap="square">
            <a:spAutoFit/>
          </a:bodyPr>
          <a:lstStyle/>
          <a:p>
            <a:r>
              <a:rPr lang="ru-RU" sz="1800" b="1" dirty="0">
                <a:solidFill>
                  <a:srgbClr val="000000"/>
                </a:solidFill>
                <a:latin typeface="Arial" panose="020B0604020202020204" pitchFamily="34" charset="0"/>
              </a:rPr>
              <a:t>Сайт Банка России:</a:t>
            </a:r>
            <a:endParaRPr lang="ru-RU" sz="1800" dirty="0">
              <a:solidFill>
                <a:srgbClr val="000000"/>
              </a:solidFill>
              <a:latin typeface="Arial" panose="020B0604020202020204" pitchFamily="34" charset="0"/>
            </a:endParaRPr>
          </a:p>
          <a:p>
            <a:pPr algn="just"/>
            <a:r>
              <a:rPr lang="ru-RU" sz="1800" dirty="0">
                <a:solidFill>
                  <a:srgbClr val="000000"/>
                </a:solidFill>
                <a:latin typeface="Arial" panose="020B0604020202020204" pitchFamily="34" charset="0"/>
              </a:rPr>
              <a:t>В разделе </a:t>
            </a:r>
            <a:r>
              <a:rPr lang="ru-RU" kern="0" dirty="0">
                <a:ln>
                  <a:solidFill>
                    <a:srgbClr val="1F497D"/>
                  </a:solidFill>
                </a:ln>
                <a:solidFill>
                  <a:srgbClr val="0070C0"/>
                </a:solidFill>
                <a:latin typeface="Arial" panose="020B0604020202020204" pitchFamily="34" charset="0"/>
                <a:cs typeface="Arial" panose="020B0604020202020204" pitchFamily="34" charset="0"/>
              </a:rPr>
              <a:t>«Деятельность / Допуск на финансовый рынок / Реестры и перечни»</a:t>
            </a:r>
            <a:r>
              <a:rPr lang="ru-RU" dirty="0">
                <a:solidFill>
                  <a:srgbClr val="0082BA"/>
                </a:solidFill>
                <a:latin typeface="Arial" panose="020B0604020202020204" pitchFamily="34" charset="0"/>
              </a:rPr>
              <a:t> </a:t>
            </a:r>
            <a:r>
              <a:rPr lang="ru-RU" sz="1800" dirty="0">
                <a:solidFill>
                  <a:srgbClr val="000000"/>
                </a:solidFill>
                <a:latin typeface="Arial" panose="020B0604020202020204" pitchFamily="34" charset="0"/>
              </a:rPr>
              <a:t>отображены все реестры и перечни, ведение которых осуществляется </a:t>
            </a:r>
            <a:r>
              <a:rPr lang="ru-RU" sz="1800" dirty="0" smtClean="0">
                <a:solidFill>
                  <a:srgbClr val="000000"/>
                </a:solidFill>
                <a:latin typeface="Arial" panose="020B0604020202020204" pitchFamily="34" charset="0"/>
              </a:rPr>
              <a:t>Банком России</a:t>
            </a:r>
            <a:endParaRPr lang="ru-RU" sz="1800" dirty="0"/>
          </a:p>
        </p:txBody>
      </p:sp>
      <p:sp>
        <p:nvSpPr>
          <p:cNvPr id="14" name="TextBox 13">
            <a:extLst>
              <a:ext uri="{FF2B5EF4-FFF2-40B4-BE49-F238E27FC236}">
                <a16:creationId xmlns="" xmlns:a16="http://schemas.microsoft.com/office/drawing/2014/main" id="{F51EABBB-7741-4BAD-8DD5-1D2242C8AF37}"/>
              </a:ext>
            </a:extLst>
          </p:cNvPr>
          <p:cNvSpPr txBox="1"/>
          <p:nvPr/>
        </p:nvSpPr>
        <p:spPr>
          <a:xfrm>
            <a:off x="3648635" y="2806667"/>
            <a:ext cx="1507679" cy="584775"/>
          </a:xfrm>
          <a:prstGeom prst="rect">
            <a:avLst/>
          </a:prstGeom>
          <a:noFill/>
          <a:ln>
            <a:solidFill>
              <a:schemeClr val="tx1"/>
            </a:solidFill>
            <a:prstDash val="lgDash"/>
          </a:ln>
        </p:spPr>
        <p:txBody>
          <a:bodyPr wrap="square" rtlCol="0">
            <a:spAutoFit/>
          </a:bodyPr>
          <a:lstStyle/>
          <a:p>
            <a:pPr algn="ctr"/>
            <a:r>
              <a:rPr lang="ru-RU" sz="800" b="1" dirty="0">
                <a:solidFill>
                  <a:srgbClr val="0082BA"/>
                </a:solidFill>
                <a:latin typeface="Arial" panose="020B0604020202020204" pitchFamily="34" charset="0"/>
              </a:rPr>
              <a:t>не позднее 3 раб. дней, </a:t>
            </a:r>
            <a:r>
              <a:rPr lang="ru-RU" sz="800" kern="0" dirty="0">
                <a:ln>
                  <a:solidFill>
                    <a:srgbClr val="1F497D"/>
                  </a:solidFill>
                </a:ln>
                <a:latin typeface="Arial" panose="020B0604020202020204" pitchFamily="34" charset="0"/>
                <a:cs typeface="Arial" panose="020B0604020202020204" pitchFamily="34" charset="0"/>
              </a:rPr>
              <a:t>следующих за днем </a:t>
            </a:r>
            <a:r>
              <a:rPr lang="ru-RU" sz="800" kern="0" dirty="0" smtClean="0">
                <a:ln>
                  <a:solidFill>
                    <a:srgbClr val="1F497D"/>
                  </a:solidFill>
                </a:ln>
                <a:latin typeface="Arial" panose="020B0604020202020204" pitchFamily="34" charset="0"/>
                <a:cs typeface="Arial" panose="020B0604020202020204" pitchFamily="34" charset="0"/>
              </a:rPr>
              <a:t>изменений</a:t>
            </a:r>
            <a:r>
              <a:rPr lang="en-US" sz="800" kern="0" dirty="0" smtClean="0">
                <a:ln>
                  <a:solidFill>
                    <a:srgbClr val="1F497D"/>
                  </a:solidFill>
                </a:ln>
                <a:latin typeface="Arial" panose="020B0604020202020204" pitchFamily="34" charset="0"/>
                <a:cs typeface="Arial" panose="020B0604020202020204" pitchFamily="34" charset="0"/>
              </a:rPr>
              <a:t>/</a:t>
            </a:r>
            <a:r>
              <a:rPr lang="ru-RU" sz="800" kern="0" dirty="0" smtClean="0">
                <a:ln>
                  <a:solidFill>
                    <a:srgbClr val="1F497D"/>
                  </a:solidFill>
                </a:ln>
                <a:latin typeface="Arial" panose="020B0604020202020204" pitchFamily="34" charset="0"/>
                <a:cs typeface="Arial" panose="020B0604020202020204" pitchFamily="34" charset="0"/>
              </a:rPr>
              <a:t>завершения реорганизации</a:t>
            </a:r>
            <a:endParaRPr lang="ru-RU" sz="800" kern="0" dirty="0">
              <a:ln>
                <a:solidFill>
                  <a:srgbClr val="1F497D"/>
                </a:solidFill>
              </a:ln>
              <a:latin typeface="Arial" panose="020B0604020202020204" pitchFamily="34" charset="0"/>
              <a:cs typeface="Arial" panose="020B0604020202020204" pitchFamily="34" charset="0"/>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35</a:t>
            </a:fld>
            <a:endParaRPr lang="ru-RU" dirty="0"/>
          </a:p>
        </p:txBody>
      </p:sp>
      <p:cxnSp>
        <p:nvCxnSpPr>
          <p:cNvPr id="17" name="Прямая со стрелкой 16">
            <a:extLst>
              <a:ext uri="{FF2B5EF4-FFF2-40B4-BE49-F238E27FC236}">
                <a16:creationId xmlns="" xmlns:a16="http://schemas.microsoft.com/office/drawing/2014/main" id="{011F1DB6-C2FF-781A-BB74-F5FBD2344745}"/>
              </a:ext>
            </a:extLst>
          </p:cNvPr>
          <p:cNvCxnSpPr/>
          <p:nvPr/>
        </p:nvCxnSpPr>
        <p:spPr>
          <a:xfrm>
            <a:off x="3505200" y="2687407"/>
            <a:ext cx="176679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2" name="Прямая со стрелкой 21">
            <a:extLst>
              <a:ext uri="{FF2B5EF4-FFF2-40B4-BE49-F238E27FC236}">
                <a16:creationId xmlns="" xmlns:a16="http://schemas.microsoft.com/office/drawing/2014/main" id="{011F1DB6-C2FF-781A-BB74-F5FBD2344745}"/>
              </a:ext>
            </a:extLst>
          </p:cNvPr>
          <p:cNvCxnSpPr/>
          <p:nvPr/>
        </p:nvCxnSpPr>
        <p:spPr>
          <a:xfrm>
            <a:off x="3505200" y="3506557"/>
            <a:ext cx="1783976"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defRPr/>
            </a:pPr>
            <a:r>
              <a:rPr lang="ru-RU" sz="1400" dirty="0">
                <a:solidFill>
                  <a:srgbClr val="888A8D"/>
                </a:solidFill>
              </a:rPr>
              <a:t>Внесение изменений в сведения о ОООЦВ/ЦД/ОИС, содержащиеся в реестрах</a:t>
            </a:r>
          </a:p>
        </p:txBody>
      </p:sp>
    </p:spTree>
    <p:extLst>
      <p:ext uri="{BB962C8B-B14F-4D97-AF65-F5344CB8AC3E}">
        <p14:creationId xmlns:p14="http://schemas.microsoft.com/office/powerpoint/2010/main" val="20668182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 xmlns:a16="http://schemas.microsoft.com/office/drawing/2014/main" id="{00F4469E-4D3F-4101-8022-429D032BBE32}"/>
              </a:ext>
            </a:extLst>
          </p:cNvPr>
          <p:cNvSpPr>
            <a:spLocks noGrp="1"/>
          </p:cNvSpPr>
          <p:nvPr>
            <p:ph type="body" sz="quarter" idx="11"/>
          </p:nvPr>
        </p:nvSpPr>
        <p:spPr>
          <a:xfrm>
            <a:off x="5444480" y="5115755"/>
            <a:ext cx="6291261" cy="1199405"/>
          </a:xfrm>
          <a:noFill/>
        </p:spPr>
        <p:txBody>
          <a:bodyPr/>
          <a:lstStyle/>
          <a:p>
            <a:endParaRPr lang="ru-RU" sz="1800" b="1" dirty="0">
              <a:solidFill>
                <a:schemeClr val="bg1">
                  <a:lumMod val="95000"/>
                </a:schemeClr>
              </a:solidFill>
              <a:latin typeface="+mn-lt"/>
              <a:ea typeface="Arial Unicode MS" panose="020B0604020202020204" pitchFamily="34" charset="-128"/>
              <a:cs typeface="Arial Unicode MS" panose="020B0604020202020204" pitchFamily="34" charset="-128"/>
            </a:endParaRPr>
          </a:p>
          <a:p>
            <a:r>
              <a:rPr lang="ru-RU" sz="1200" dirty="0">
                <a:solidFill>
                  <a:schemeClr val="bg1">
                    <a:lumMod val="95000"/>
                  </a:schemeClr>
                </a:solidFill>
                <a:latin typeface="+mn-lt"/>
                <a:ea typeface="Arial Unicode MS" panose="020B0604020202020204" pitchFamily="34" charset="-128"/>
                <a:cs typeface="Arial Unicode MS" panose="020B0604020202020204" pitchFamily="34" charset="-128"/>
              </a:rPr>
              <a:t>Почтовый адрес: 107016, Москва, ул. Неглинная, д. </a:t>
            </a:r>
            <a:r>
              <a:rPr lang="ru-RU" sz="1200" dirty="0" smtClean="0">
                <a:solidFill>
                  <a:schemeClr val="bg1">
                    <a:lumMod val="95000"/>
                  </a:schemeClr>
                </a:solidFill>
                <a:latin typeface="+mn-lt"/>
                <a:ea typeface="Arial Unicode MS" panose="020B0604020202020204" pitchFamily="34" charset="-128"/>
                <a:cs typeface="Arial Unicode MS" panose="020B0604020202020204" pitchFamily="34" charset="-128"/>
              </a:rPr>
              <a:t>12, к. В</a:t>
            </a:r>
            <a:endParaRPr lang="ru-RU" sz="1200" dirty="0">
              <a:solidFill>
                <a:schemeClr val="bg1">
                  <a:lumMod val="95000"/>
                </a:schemeClr>
              </a:solidFill>
              <a:latin typeface="+mn-lt"/>
              <a:ea typeface="Arial Unicode MS" panose="020B0604020202020204" pitchFamily="34" charset="-128"/>
              <a:cs typeface="Arial Unicode MS" panose="020B0604020202020204" pitchFamily="34" charset="-128"/>
            </a:endParaRPr>
          </a:p>
          <a:p>
            <a:r>
              <a:rPr lang="ru-RU" sz="1200" dirty="0">
                <a:solidFill>
                  <a:schemeClr val="bg1">
                    <a:lumMod val="95000"/>
                  </a:schemeClr>
                </a:solidFill>
                <a:latin typeface="+mn-lt"/>
                <a:ea typeface="Arial Unicode MS" panose="020B0604020202020204" pitchFamily="34" charset="-128"/>
                <a:cs typeface="Arial Unicode MS" panose="020B0604020202020204" pitchFamily="34" charset="-128"/>
              </a:rPr>
              <a:t>Сайт: www.cbr.ru</a:t>
            </a:r>
          </a:p>
          <a:p>
            <a:r>
              <a:rPr lang="en-US" sz="1200" dirty="0">
                <a:solidFill>
                  <a:schemeClr val="bg1">
                    <a:lumMod val="95000"/>
                  </a:schemeClr>
                </a:solidFill>
                <a:latin typeface="+mn-lt"/>
                <a:ea typeface="Arial Unicode MS" panose="020B0604020202020204" pitchFamily="34" charset="-128"/>
                <a:cs typeface="Arial Unicode MS" panose="020B0604020202020204" pitchFamily="34" charset="-128"/>
              </a:rPr>
              <a:t>E-mail</a:t>
            </a:r>
            <a:r>
              <a:rPr lang="ru-RU" sz="1200" dirty="0">
                <a:solidFill>
                  <a:schemeClr val="bg1">
                    <a:lumMod val="95000"/>
                  </a:schemeClr>
                </a:solidFill>
                <a:latin typeface="+mn-lt"/>
                <a:ea typeface="Arial Unicode MS" panose="020B0604020202020204" pitchFamily="34" charset="-128"/>
                <a:cs typeface="Arial Unicode MS" panose="020B0604020202020204" pitchFamily="34" charset="-128"/>
              </a:rPr>
              <a:t>: </a:t>
            </a:r>
            <a:r>
              <a:rPr lang="en-US" sz="1200" dirty="0">
                <a:solidFill>
                  <a:schemeClr val="bg1">
                    <a:lumMod val="95000"/>
                  </a:schemeClr>
                </a:solidFill>
                <a:latin typeface="+mn-lt"/>
                <a:ea typeface="Arial Unicode MS" panose="020B0604020202020204" pitchFamily="34" charset="-128"/>
                <a:cs typeface="Arial Unicode MS" panose="020B0604020202020204" pitchFamily="34" charset="-128"/>
              </a:rPr>
              <a:t>svc_dopusk@cbr.ru</a:t>
            </a:r>
            <a:endParaRPr lang="ru-RU" sz="1200" dirty="0">
              <a:solidFill>
                <a:schemeClr val="bg1">
                  <a:lumMod val="95000"/>
                </a:schemeClr>
              </a:solidFill>
              <a:latin typeface="+mn-lt"/>
              <a:ea typeface="Arial Unicode MS" panose="020B0604020202020204" pitchFamily="34" charset="-128"/>
              <a:cs typeface="Arial Unicode MS" panose="020B0604020202020204" pitchFamily="34" charset="-128"/>
            </a:endParaRPr>
          </a:p>
        </p:txBody>
      </p:sp>
      <p:sp>
        <p:nvSpPr>
          <p:cNvPr id="4" name="Прямоугольник 3"/>
          <p:cNvSpPr/>
          <p:nvPr/>
        </p:nvSpPr>
        <p:spPr>
          <a:xfrm>
            <a:off x="5352080" y="2792921"/>
            <a:ext cx="54241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a:ln>
                  <a:noFill/>
                </a:ln>
                <a:solidFill>
                  <a:prstClr val="white"/>
                </a:solidFill>
                <a:effectLst/>
                <a:uLnTx/>
                <a:uFillTx/>
                <a:latin typeface="Arial"/>
                <a:ea typeface="+mn-ea"/>
                <a:cs typeface="+mn-cs"/>
              </a:rPr>
              <a:t>БЛАГОДАРИМ ЗА ВНИМАНИЕ!</a:t>
            </a:r>
          </a:p>
        </p:txBody>
      </p:sp>
      <p:sp>
        <p:nvSpPr>
          <p:cNvPr id="5" name="Текст 1">
            <a:extLst>
              <a:ext uri="{FF2B5EF4-FFF2-40B4-BE49-F238E27FC236}">
                <a16:creationId xmlns="" xmlns:a16="http://schemas.microsoft.com/office/drawing/2014/main" id="{00F4469E-4D3F-4101-8022-429D032BBE32}"/>
              </a:ext>
            </a:extLst>
          </p:cNvPr>
          <p:cNvSpPr>
            <a:spLocks noGrp="1"/>
          </p:cNvSpPr>
          <p:nvPr>
            <p:ph type="body" sz="quarter" idx="11"/>
          </p:nvPr>
        </p:nvSpPr>
        <p:spPr>
          <a:xfrm>
            <a:off x="5444479" y="3640455"/>
            <a:ext cx="6291261" cy="1199405"/>
          </a:xfrm>
          <a:noFill/>
        </p:spPr>
        <p:txBody>
          <a:bodyPr/>
          <a:lstStyle/>
          <a:p>
            <a:endParaRPr lang="ru-RU" sz="1800" b="1" dirty="0">
              <a:solidFill>
                <a:schemeClr val="bg1">
                  <a:lumMod val="95000"/>
                </a:schemeClr>
              </a:solidFill>
              <a:latin typeface="+mn-lt"/>
              <a:ea typeface="Arial Unicode MS" panose="020B0604020202020204" pitchFamily="34" charset="-128"/>
              <a:cs typeface="Arial Unicode MS" panose="020B0604020202020204" pitchFamily="34" charset="-128"/>
            </a:endParaRPr>
          </a:p>
          <a:p>
            <a:r>
              <a:rPr lang="ru-RU" dirty="0">
                <a:solidFill>
                  <a:schemeClr val="bg1">
                    <a:lumMod val="95000"/>
                  </a:schemeClr>
                </a:solidFill>
                <a:ea typeface="Arial Unicode MS" panose="020B0604020202020204" pitchFamily="34" charset="-128"/>
                <a:cs typeface="Arial Unicode MS" panose="020B0604020202020204" pitchFamily="34" charset="-128"/>
              </a:rPr>
              <a:t>Департамент допуска и прекращения деятельности финансовых организаций</a:t>
            </a:r>
          </a:p>
          <a:p>
            <a:r>
              <a:rPr lang="ru-RU" dirty="0">
                <a:solidFill>
                  <a:schemeClr val="bg1">
                    <a:lumMod val="95000"/>
                  </a:schemeClr>
                </a:solidFill>
                <a:ea typeface="Arial Unicode MS" panose="020B0604020202020204" pitchFamily="34" charset="-128"/>
                <a:cs typeface="Arial Unicode MS" panose="020B0604020202020204" pitchFamily="34" charset="-128"/>
              </a:rPr>
              <a:t>Управление допуска участников и специалистов финансового </a:t>
            </a:r>
            <a:r>
              <a:rPr lang="ru-RU" dirty="0" smtClean="0">
                <a:solidFill>
                  <a:schemeClr val="bg1">
                    <a:lumMod val="95000"/>
                  </a:schemeClr>
                </a:solidFill>
                <a:ea typeface="Arial Unicode MS" panose="020B0604020202020204" pitchFamily="34" charset="-128"/>
                <a:cs typeface="Arial Unicode MS" panose="020B0604020202020204" pitchFamily="34" charset="-128"/>
              </a:rPr>
              <a:t>рынка</a:t>
            </a:r>
            <a:endParaRPr lang="ru-RU" dirty="0">
              <a:solidFill>
                <a:schemeClr val="bg1">
                  <a:lumMod val="95000"/>
                </a:schemeClr>
              </a:solidFill>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48035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0" y="1229976"/>
            <a:ext cx="12192000" cy="5628024"/>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11" name="Скругленный прямоугольник 10"/>
          <p:cNvSpPr/>
          <p:nvPr/>
        </p:nvSpPr>
        <p:spPr>
          <a:xfrm>
            <a:off x="3306995" y="1583764"/>
            <a:ext cx="5290875" cy="1245785"/>
          </a:xfrm>
          <a:prstGeom prst="roundRect">
            <a:avLst/>
          </a:prstGeom>
          <a:solidFill>
            <a:schemeClr val="bg1">
              <a:lumMod val="95000"/>
            </a:schemeClr>
          </a:solidFill>
          <a:ln w="15875">
            <a:solidFill>
              <a:srgbClr val="487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145D82"/>
              </a:solidFill>
              <a:latin typeface="+mj-lt"/>
              <a:cs typeface="Arial" panose="020B0604020202020204" pitchFamily="34" charset="0"/>
            </a:endParaRPr>
          </a:p>
          <a:p>
            <a:pPr algn="ctr"/>
            <a:r>
              <a:rPr lang="ru-RU" b="1" dirty="0" smtClean="0">
                <a:solidFill>
                  <a:srgbClr val="145D82"/>
                </a:solidFill>
                <a:latin typeface="+mj-lt"/>
                <a:cs typeface="Arial" panose="020B0604020202020204" pitchFamily="34" charset="0"/>
              </a:rPr>
              <a:t>Виды допуска на финансовый рынок</a:t>
            </a:r>
            <a:endParaRPr lang="en-US" b="1" dirty="0" smtClean="0">
              <a:solidFill>
                <a:srgbClr val="145D82"/>
              </a:solidFill>
              <a:latin typeface="+mj-lt"/>
              <a:cs typeface="Arial" panose="020B0604020202020204" pitchFamily="34" charset="0"/>
            </a:endParaRPr>
          </a:p>
          <a:p>
            <a:pPr algn="ctr"/>
            <a:r>
              <a:rPr lang="ru-RU" b="1" dirty="0" smtClean="0">
                <a:solidFill>
                  <a:srgbClr val="145D82"/>
                </a:solidFill>
                <a:latin typeface="+mj-lt"/>
                <a:cs typeface="Arial" panose="020B0604020202020204" pitchFamily="34" charset="0"/>
              </a:rPr>
              <a:t>в </a:t>
            </a:r>
            <a:r>
              <a:rPr lang="ru-RU" b="1" dirty="0">
                <a:solidFill>
                  <a:srgbClr val="145D82"/>
                </a:solidFill>
                <a:latin typeface="+mj-lt"/>
                <a:cs typeface="Arial" panose="020B0604020202020204" pitchFamily="34" charset="0"/>
              </a:rPr>
              <a:t>рамках </a:t>
            </a:r>
            <a:r>
              <a:rPr lang="ru-RU" b="1" dirty="0" smtClean="0">
                <a:solidFill>
                  <a:srgbClr val="145D82"/>
                </a:solidFill>
                <a:latin typeface="+mj-lt"/>
                <a:cs typeface="Arial" panose="020B0604020202020204" pitchFamily="34" charset="0"/>
              </a:rPr>
              <a:t>Федерального закона </a:t>
            </a:r>
            <a:br>
              <a:rPr lang="ru-RU" b="1" dirty="0" smtClean="0">
                <a:solidFill>
                  <a:srgbClr val="145D82"/>
                </a:solidFill>
                <a:latin typeface="+mj-lt"/>
                <a:cs typeface="Arial" panose="020B0604020202020204" pitchFamily="34" charset="0"/>
              </a:rPr>
            </a:br>
            <a:r>
              <a:rPr lang="ru-RU" b="1" dirty="0" smtClean="0">
                <a:solidFill>
                  <a:srgbClr val="145D82"/>
                </a:solidFill>
                <a:latin typeface="+mj-lt"/>
                <a:cs typeface="Arial" panose="020B0604020202020204" pitchFamily="34" charset="0"/>
              </a:rPr>
              <a:t>от </a:t>
            </a:r>
            <a:r>
              <a:rPr lang="ru-RU" b="1" dirty="0">
                <a:solidFill>
                  <a:srgbClr val="145D82"/>
                </a:solidFill>
                <a:latin typeface="+mj-lt"/>
                <a:cs typeface="Arial" panose="020B0604020202020204" pitchFamily="34" charset="0"/>
              </a:rPr>
              <a:t>04.08.2026 № 282-ФЗ </a:t>
            </a:r>
          </a:p>
          <a:p>
            <a:pPr algn="ctr"/>
            <a:endParaRPr lang="ru-RU" b="1" dirty="0">
              <a:solidFill>
                <a:srgbClr val="145D82"/>
              </a:solidFill>
              <a:latin typeface="+mj-lt"/>
              <a:cs typeface="Arial" panose="020B0604020202020204" pitchFamily="34" charset="0"/>
            </a:endParaRPr>
          </a:p>
        </p:txBody>
      </p:sp>
      <p:cxnSp>
        <p:nvCxnSpPr>
          <p:cNvPr id="12" name="Прямая со стрелкой 11">
            <a:extLst>
              <a:ext uri="{FF2B5EF4-FFF2-40B4-BE49-F238E27FC236}">
                <a16:creationId xmlns="" xmlns:a16="http://schemas.microsoft.com/office/drawing/2014/main" id="{BD55E95B-26F0-39B2-18AB-7E8A46E57F6C}"/>
              </a:ext>
            </a:extLst>
          </p:cNvPr>
          <p:cNvCxnSpPr>
            <a:stCxn id="11" idx="2"/>
          </p:cNvCxnSpPr>
          <p:nvPr/>
        </p:nvCxnSpPr>
        <p:spPr>
          <a:xfrm flipH="1">
            <a:off x="3517244" y="2829549"/>
            <a:ext cx="2435189" cy="800569"/>
          </a:xfrm>
          <a:prstGeom prst="straightConnector1">
            <a:avLst/>
          </a:prstGeom>
          <a:ln>
            <a:solidFill>
              <a:srgbClr val="487AA6"/>
            </a:solidFill>
            <a:tailEnd type="triangle"/>
          </a:ln>
        </p:spPr>
        <p:style>
          <a:lnRef idx="3">
            <a:schemeClr val="accent1"/>
          </a:lnRef>
          <a:fillRef idx="0">
            <a:schemeClr val="accent1"/>
          </a:fillRef>
          <a:effectRef idx="2">
            <a:schemeClr val="accent1"/>
          </a:effectRef>
          <a:fontRef idx="minor">
            <a:schemeClr val="tx1"/>
          </a:fontRef>
        </p:style>
      </p:cxnSp>
      <p:cxnSp>
        <p:nvCxnSpPr>
          <p:cNvPr id="14" name="Прямая со стрелкой 13">
            <a:extLst>
              <a:ext uri="{FF2B5EF4-FFF2-40B4-BE49-F238E27FC236}">
                <a16:creationId xmlns="" xmlns:a16="http://schemas.microsoft.com/office/drawing/2014/main" id="{BD55E95B-26F0-39B2-18AB-7E8A46E57F6C}"/>
              </a:ext>
            </a:extLst>
          </p:cNvPr>
          <p:cNvCxnSpPr>
            <a:stCxn id="11" idx="2"/>
          </p:cNvCxnSpPr>
          <p:nvPr/>
        </p:nvCxnSpPr>
        <p:spPr>
          <a:xfrm>
            <a:off x="5952433" y="2829549"/>
            <a:ext cx="2789186" cy="800569"/>
          </a:xfrm>
          <a:prstGeom prst="straightConnector1">
            <a:avLst/>
          </a:prstGeom>
          <a:ln>
            <a:solidFill>
              <a:srgbClr val="487AA6"/>
            </a:solidFill>
            <a:tailEnd type="triangle"/>
          </a:ln>
        </p:spPr>
        <p:style>
          <a:lnRef idx="3">
            <a:schemeClr val="accent1"/>
          </a:lnRef>
          <a:fillRef idx="0">
            <a:schemeClr val="accent1"/>
          </a:fillRef>
          <a:effectRef idx="2">
            <a:schemeClr val="accent1"/>
          </a:effectRef>
          <a:fontRef idx="minor">
            <a:schemeClr val="tx1"/>
          </a:fontRef>
        </p:style>
      </p:cxnSp>
      <p:sp>
        <p:nvSpPr>
          <p:cNvPr id="21" name="Скругленный прямоугольник 20"/>
          <p:cNvSpPr/>
          <p:nvPr/>
        </p:nvSpPr>
        <p:spPr>
          <a:xfrm>
            <a:off x="1079313" y="3723009"/>
            <a:ext cx="4775200" cy="1360166"/>
          </a:xfrm>
          <a:prstGeom prst="roundRect">
            <a:avLst/>
          </a:prstGeom>
          <a:solidFill>
            <a:srgbClr val="4F81BD">
              <a:lumMod val="20000"/>
              <a:lumOff val="80000"/>
            </a:srgbClr>
          </a:solidFill>
          <a:ln w="25400" cap="flat" cmpd="sng" algn="ctr">
            <a:solidFill>
              <a:srgbClr val="4F81BD">
                <a:lumMod val="20000"/>
                <a:lumOff val="80000"/>
              </a:srgbClr>
            </a:solidFill>
            <a:prstDash val="solid"/>
          </a:ln>
          <a:effectLst/>
        </p:spPr>
        <p:txBody>
          <a:bodyPr rtlCol="0" anchor="ctr"/>
          <a:lstStyle/>
          <a:p>
            <a:pPr algn="ctr">
              <a:tabLst>
                <a:tab pos="2244725" algn="l"/>
                <a:tab pos="3136900" algn="l"/>
                <a:tab pos="5022850" algn="l"/>
                <a:tab pos="5740400" algn="l"/>
                <a:tab pos="15960725" algn="l"/>
              </a:tabLst>
            </a:pPr>
            <a:endParaRPr lang="ru-RU" sz="2000" kern="0" dirty="0" smtClean="0">
              <a:ln>
                <a:solidFill>
                  <a:srgbClr val="1F497D"/>
                </a:solidFill>
              </a:ln>
              <a:solidFill>
                <a:srgbClr val="0070C0"/>
              </a:solidFill>
              <a:latin typeface="Calibri"/>
            </a:endParaRPr>
          </a:p>
          <a:p>
            <a:pPr algn="ctr">
              <a:tabLst>
                <a:tab pos="2244725" algn="l"/>
                <a:tab pos="3136900" algn="l"/>
                <a:tab pos="5022850" algn="l"/>
                <a:tab pos="5740400" algn="l"/>
                <a:tab pos="15960725" algn="l"/>
              </a:tabLst>
            </a:pPr>
            <a:r>
              <a:rPr lang="ru-RU" sz="2000" kern="0" dirty="0" smtClean="0">
                <a:ln>
                  <a:solidFill>
                    <a:srgbClr val="1F497D"/>
                  </a:solidFill>
                </a:ln>
                <a:solidFill>
                  <a:srgbClr val="0070C0"/>
                </a:solidFill>
                <a:latin typeface="Arial" panose="020B0604020202020204" pitchFamily="34" charset="0"/>
                <a:cs typeface="Arial" panose="020B0604020202020204" pitchFamily="34" charset="0"/>
              </a:rPr>
              <a:t>Упрощенный </a:t>
            </a:r>
            <a:r>
              <a:rPr lang="ru-RU" sz="2000" kern="0" dirty="0">
                <a:ln>
                  <a:solidFill>
                    <a:srgbClr val="1F497D"/>
                  </a:solidFill>
                </a:ln>
                <a:solidFill>
                  <a:srgbClr val="0070C0"/>
                </a:solidFill>
                <a:latin typeface="Arial" panose="020B0604020202020204" pitchFamily="34" charset="0"/>
                <a:cs typeface="Arial" panose="020B0604020202020204" pitchFamily="34" charset="0"/>
              </a:rPr>
              <a:t>(уведомительный) порядок </a:t>
            </a:r>
            <a:r>
              <a:rPr lang="ru-RU" sz="2000" kern="0" dirty="0" smtClean="0">
                <a:ln>
                  <a:solidFill>
                    <a:srgbClr val="1F497D"/>
                  </a:solidFill>
                </a:ln>
                <a:solidFill>
                  <a:srgbClr val="0070C0"/>
                </a:solidFill>
                <a:latin typeface="Arial" panose="020B0604020202020204" pitchFamily="34" charset="0"/>
                <a:cs typeface="Arial" panose="020B0604020202020204" pitchFamily="34" charset="0"/>
              </a:rPr>
              <a:t>допуска (УПД)</a:t>
            </a:r>
            <a:endParaRPr lang="ru-RU" sz="2000" kern="0" dirty="0">
              <a:ln>
                <a:solidFill>
                  <a:srgbClr val="1F497D"/>
                </a:solidFill>
              </a:ln>
              <a:solidFill>
                <a:srgbClr val="0070C0"/>
              </a:solidFill>
              <a:latin typeface="Arial" panose="020B0604020202020204" pitchFamily="34" charset="0"/>
              <a:cs typeface="Arial" panose="020B0604020202020204" pitchFamily="34" charset="0"/>
            </a:endParaRPr>
          </a:p>
          <a:p>
            <a:pPr algn="ctr">
              <a:tabLst>
                <a:tab pos="2244725" algn="l"/>
                <a:tab pos="3136900" algn="l"/>
                <a:tab pos="5022850" algn="l"/>
                <a:tab pos="5740400" algn="l"/>
                <a:tab pos="15960725" algn="l"/>
              </a:tabLst>
            </a:pPr>
            <a:r>
              <a:rPr lang="ru-RU" sz="2000" kern="0" dirty="0" smtClean="0">
                <a:ln>
                  <a:solidFill>
                    <a:srgbClr val="1F497D"/>
                  </a:solidFill>
                </a:ln>
                <a:solidFill>
                  <a:srgbClr val="0070C0"/>
                </a:solidFill>
                <a:latin typeface="Arial" panose="020B0604020202020204" pitchFamily="34" charset="0"/>
                <a:cs typeface="Arial" panose="020B0604020202020204" pitchFamily="34" charset="0"/>
              </a:rPr>
              <a:t> </a:t>
            </a:r>
            <a:endParaRPr lang="ru-RU" sz="2000" kern="0" dirty="0">
              <a:ln>
                <a:solidFill>
                  <a:srgbClr val="1F497D"/>
                </a:solidFill>
              </a:ln>
              <a:solidFill>
                <a:srgbClr val="0070C0"/>
              </a:solidFill>
              <a:latin typeface="Arial" panose="020B0604020202020204" pitchFamily="34" charset="0"/>
              <a:cs typeface="Arial" panose="020B0604020202020204" pitchFamily="34" charset="0"/>
            </a:endParaRPr>
          </a:p>
        </p:txBody>
      </p:sp>
      <p:sp>
        <p:nvSpPr>
          <p:cNvPr id="22" name="Скругленный прямоугольник 21"/>
          <p:cNvSpPr/>
          <p:nvPr/>
        </p:nvSpPr>
        <p:spPr>
          <a:xfrm>
            <a:off x="6413501" y="3723009"/>
            <a:ext cx="4775200" cy="1360165"/>
          </a:xfrm>
          <a:prstGeom prst="roundRect">
            <a:avLst/>
          </a:prstGeom>
          <a:solidFill>
            <a:srgbClr val="4F81BD">
              <a:lumMod val="20000"/>
              <a:lumOff val="80000"/>
            </a:srgbClr>
          </a:solidFill>
          <a:ln w="25400" cap="flat" cmpd="sng" algn="ctr">
            <a:solidFill>
              <a:srgbClr val="4F81BD">
                <a:lumMod val="20000"/>
                <a:lumOff val="80000"/>
              </a:srgbClr>
            </a:solidFill>
            <a:prstDash val="solid"/>
          </a:ln>
          <a:effectLst/>
        </p:spPr>
        <p:txBody>
          <a:bodyPr rtlCol="0" anchor="ctr"/>
          <a:lstStyle/>
          <a:p>
            <a:pPr algn="ctr">
              <a:tabLst>
                <a:tab pos="2244725" algn="l"/>
                <a:tab pos="3136900" algn="l"/>
                <a:tab pos="5022850" algn="l"/>
                <a:tab pos="5740400" algn="l"/>
                <a:tab pos="15960725" algn="l"/>
              </a:tabLst>
            </a:pPr>
            <a:r>
              <a:rPr lang="ru-RU" sz="2000" kern="0" dirty="0">
                <a:ln>
                  <a:solidFill>
                    <a:srgbClr val="1F497D"/>
                  </a:solidFill>
                </a:ln>
                <a:solidFill>
                  <a:srgbClr val="0070C0"/>
                </a:solidFill>
                <a:latin typeface="Arial" panose="020B0604020202020204" pitchFamily="34" charset="0"/>
                <a:cs typeface="Arial" panose="020B0604020202020204" pitchFamily="34" charset="0"/>
              </a:rPr>
              <a:t>Разрешительный </a:t>
            </a:r>
            <a:r>
              <a:rPr lang="ru-RU" sz="2000" kern="0" dirty="0" smtClean="0">
                <a:ln>
                  <a:solidFill>
                    <a:srgbClr val="1F497D"/>
                  </a:solidFill>
                </a:ln>
                <a:solidFill>
                  <a:srgbClr val="0070C0"/>
                </a:solidFill>
                <a:latin typeface="Arial" panose="020B0604020202020204" pitchFamily="34" charset="0"/>
                <a:cs typeface="Arial" panose="020B0604020202020204" pitchFamily="34" charset="0"/>
              </a:rPr>
              <a:t>(общий) </a:t>
            </a:r>
            <a:br>
              <a:rPr lang="ru-RU" sz="2000" kern="0" dirty="0" smtClean="0">
                <a:ln>
                  <a:solidFill>
                    <a:srgbClr val="1F497D"/>
                  </a:solidFill>
                </a:ln>
                <a:solidFill>
                  <a:srgbClr val="0070C0"/>
                </a:solidFill>
                <a:latin typeface="Arial" panose="020B0604020202020204" pitchFamily="34" charset="0"/>
                <a:cs typeface="Arial" panose="020B0604020202020204" pitchFamily="34" charset="0"/>
              </a:rPr>
            </a:br>
            <a:r>
              <a:rPr lang="ru-RU" sz="2000" kern="0" dirty="0" smtClean="0">
                <a:ln>
                  <a:solidFill>
                    <a:srgbClr val="1F497D"/>
                  </a:solidFill>
                </a:ln>
                <a:solidFill>
                  <a:srgbClr val="0070C0"/>
                </a:solidFill>
                <a:latin typeface="Arial" panose="020B0604020202020204" pitchFamily="34" charset="0"/>
                <a:cs typeface="Arial" panose="020B0604020202020204" pitchFamily="34" charset="0"/>
              </a:rPr>
              <a:t>порядок </a:t>
            </a:r>
            <a:r>
              <a:rPr lang="ru-RU" sz="2000" kern="0" dirty="0">
                <a:ln>
                  <a:solidFill>
                    <a:srgbClr val="1F497D"/>
                  </a:solidFill>
                </a:ln>
                <a:solidFill>
                  <a:srgbClr val="0070C0"/>
                </a:solidFill>
                <a:latin typeface="Arial" panose="020B0604020202020204" pitchFamily="34" charset="0"/>
                <a:cs typeface="Arial" panose="020B0604020202020204" pitchFamily="34" charset="0"/>
              </a:rPr>
              <a:t>допуска</a:t>
            </a:r>
          </a:p>
        </p:txBody>
      </p:sp>
      <p:pic>
        <p:nvPicPr>
          <p:cNvPr id="23" name="Graphic 183">
            <a:extLst>
              <a:ext uri="{FF2B5EF4-FFF2-40B4-BE49-F238E27FC236}">
                <a16:creationId xmlns="" xmlns:a16="http://schemas.microsoft.com/office/drawing/2014/main" id="{9515A350-86CB-2D23-554B-6BA9D5CBD202}"/>
              </a:ext>
            </a:extLst>
          </p:cNvPr>
          <p:cNvPicPr>
            <a:picLocks noChangeAspect="1"/>
          </p:cNvPicPr>
          <p:nvPr/>
        </p:nvPicPr>
        <p:blipFill>
          <a:blip r:embed="rId3">
            <a:duotone>
              <a:schemeClr val="accent1">
                <a:shade val="45000"/>
                <a:satMod val="135000"/>
              </a:schemeClr>
              <a:prstClr val="white"/>
            </a:duotone>
            <a:extLst>
              <a:ext uri="{96DAC541-7B7A-43D3-8B79-37D633B846F1}">
                <asvg:svgBlip xmlns="" xmlns:asvg="http://schemas.microsoft.com/office/drawing/2016/SVG/main" r:embed="rId11"/>
              </a:ext>
            </a:extLst>
          </a:blip>
          <a:stretch>
            <a:fillRect/>
          </a:stretch>
        </p:blipFill>
        <p:spPr>
          <a:xfrm>
            <a:off x="920342" y="3630118"/>
            <a:ext cx="483337" cy="515316"/>
          </a:xfrm>
          <a:prstGeom prst="rect">
            <a:avLst/>
          </a:prstGeom>
        </p:spPr>
      </p:pic>
      <p:pic>
        <p:nvPicPr>
          <p:cNvPr id="24" name="Graphic 183">
            <a:extLst>
              <a:ext uri="{FF2B5EF4-FFF2-40B4-BE49-F238E27FC236}">
                <a16:creationId xmlns="" xmlns:a16="http://schemas.microsoft.com/office/drawing/2014/main" id="{9515A350-86CB-2D23-554B-6BA9D5CBD202}"/>
              </a:ext>
            </a:extLst>
          </p:cNvPr>
          <p:cNvPicPr>
            <a:picLocks noChangeAspect="1"/>
          </p:cNvPicPr>
          <p:nvPr/>
        </p:nvPicPr>
        <p:blipFill>
          <a:blip r:embed="rId3">
            <a:duotone>
              <a:schemeClr val="accent1">
                <a:shade val="45000"/>
                <a:satMod val="135000"/>
              </a:schemeClr>
              <a:prstClr val="white"/>
            </a:duotone>
            <a:extLst>
              <a:ext uri="{96DAC541-7B7A-43D3-8B79-37D633B846F1}">
                <asvg:svgBlip xmlns="" xmlns:asvg="http://schemas.microsoft.com/office/drawing/2016/SVG/main" r:embed="rId11"/>
              </a:ext>
            </a:extLst>
          </a:blip>
          <a:stretch>
            <a:fillRect/>
          </a:stretch>
        </p:blipFill>
        <p:spPr>
          <a:xfrm>
            <a:off x="6269752" y="3603452"/>
            <a:ext cx="483337" cy="515316"/>
          </a:xfrm>
          <a:prstGeom prst="rect">
            <a:avLst/>
          </a:prstGeom>
        </p:spPr>
      </p:pic>
      <p:sp>
        <p:nvSpPr>
          <p:cNvPr id="26" name="Овал 25"/>
          <p:cNvSpPr/>
          <p:nvPr/>
        </p:nvSpPr>
        <p:spPr>
          <a:xfrm>
            <a:off x="8254603" y="1369206"/>
            <a:ext cx="686533" cy="695230"/>
          </a:xfrm>
          <a:prstGeom prst="ellipse">
            <a:avLst/>
          </a:prstGeom>
          <a:gradFill flip="none" rotWithShape="1">
            <a:gsLst>
              <a:gs pos="77000">
                <a:srgbClr val="2F9DBF"/>
              </a:gs>
              <a:gs pos="14000">
                <a:srgbClr val="6688B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25" name="Graphic 699">
            <a:extLst>
              <a:ext uri="{FF2B5EF4-FFF2-40B4-BE49-F238E27FC236}">
                <a16:creationId xmlns="" xmlns:a16="http://schemas.microsoft.com/office/drawing/2014/main" id="{724A1B8C-2AB5-FA60-1DF6-71E219F1196B}"/>
              </a:ext>
            </a:extLst>
          </p:cNvPr>
          <p:cNvPicPr>
            <a:picLocks noChangeAspect="1"/>
          </p:cNvPicPr>
          <p:nvPr/>
        </p:nvPicPr>
        <p:blipFill>
          <a:blip r:embed="rId12">
            <a:extLst>
              <a:ext uri="{96DAC541-7B7A-43D3-8B79-37D633B846F1}">
                <asvg:svgBlip xmlns:asvg="http://schemas.microsoft.com/office/drawing/2016/SVG/main" xmlns="" r:embed="rId9"/>
              </a:ext>
            </a:extLst>
          </a:blip>
          <a:stretch>
            <a:fillRect/>
          </a:stretch>
        </p:blipFill>
        <p:spPr>
          <a:xfrm>
            <a:off x="8398037" y="1525251"/>
            <a:ext cx="417655" cy="417655"/>
          </a:xfrm>
          <a:prstGeom prst="rect">
            <a:avLst/>
          </a:prstGeom>
        </p:spPr>
      </p:pic>
      <p:sp>
        <p:nvSpPr>
          <p:cNvPr id="3" name="Номер слайда 2"/>
          <p:cNvSpPr>
            <a:spLocks noGrp="1"/>
          </p:cNvSpPr>
          <p:nvPr>
            <p:ph type="sldNum" sz="quarter" idx="12"/>
          </p:nvPr>
        </p:nvSpPr>
        <p:spPr/>
        <p:txBody>
          <a:bodyPr/>
          <a:lstStyle/>
          <a:p>
            <a:fld id="{10AA99AE-6A35-4C1E-8082-A4A87B5CA521}" type="slidenum">
              <a:rPr lang="ru-RU" smtClean="0"/>
              <a:t>4</a:t>
            </a:fld>
            <a:endParaRPr lang="ru-RU" dirty="0"/>
          </a:p>
        </p:txBody>
      </p:sp>
      <p:sp>
        <p:nvSpPr>
          <p:cNvPr id="13"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11"/>
          </p:nvPr>
        </p:nvSpPr>
        <p:spPr>
          <a:xfrm>
            <a:off x="1951463" y="501468"/>
            <a:ext cx="9062611" cy="215444"/>
          </a:xfrm>
        </p:spPr>
        <p:txBody>
          <a:bodyPr/>
          <a:lstStyle/>
          <a:p>
            <a:pPr lvl="0" algn="l">
              <a:defRPr/>
            </a:pPr>
            <a:r>
              <a:rPr lang="ru-RU" sz="1400" spc="-70" dirty="0">
                <a:solidFill>
                  <a:srgbClr val="888A8D"/>
                </a:solidFill>
                <a:latin typeface="Arial" panose="020B0604020202020204" pitchFamily="34" charset="0"/>
                <a:cs typeface="Arial" panose="020B0604020202020204" pitchFamily="34" charset="0"/>
              </a:rPr>
              <a:t>Федеральный закон от 04.08.2026 № 282-ФЗ </a:t>
            </a:r>
            <a:r>
              <a:rPr lang="ru-RU" sz="1400" spc="-70" dirty="0" smtClean="0">
                <a:solidFill>
                  <a:srgbClr val="888A8D"/>
                </a:solidFill>
                <a:latin typeface="Arial" panose="020B0604020202020204" pitchFamily="34" charset="0"/>
                <a:cs typeface="Arial" panose="020B0604020202020204" pitchFamily="34" charset="0"/>
              </a:rPr>
              <a:t>«</a:t>
            </a:r>
            <a:r>
              <a:rPr lang="ru-RU" sz="1400" spc="-70" dirty="0">
                <a:solidFill>
                  <a:srgbClr val="888A8D"/>
                </a:solidFill>
                <a:latin typeface="Arial" panose="020B0604020202020204" pitchFamily="34" charset="0"/>
                <a:cs typeface="Arial" panose="020B0604020202020204" pitchFamily="34" charset="0"/>
              </a:rPr>
              <a:t>О цифровых валютах и цифровых правах</a:t>
            </a:r>
            <a:r>
              <a:rPr lang="ru-RU" sz="1400" spc="-70" dirty="0" smtClean="0">
                <a:solidFill>
                  <a:srgbClr val="888A8D"/>
                </a:solidFill>
                <a:latin typeface="Arial" panose="020B0604020202020204" pitchFamily="34" charset="0"/>
                <a:cs typeface="Arial" panose="020B0604020202020204" pitchFamily="34" charset="0"/>
              </a:rPr>
              <a:t>» (вступает </a:t>
            </a:r>
            <a:r>
              <a:rPr lang="ru-RU" sz="1400" spc="-70" dirty="0">
                <a:solidFill>
                  <a:srgbClr val="888A8D"/>
                </a:solidFill>
                <a:latin typeface="Arial" panose="020B0604020202020204" pitchFamily="34" charset="0"/>
                <a:cs typeface="Arial" panose="020B0604020202020204" pitchFamily="34" charset="0"/>
              </a:rPr>
              <a:t>в силу с </a:t>
            </a:r>
            <a:r>
              <a:rPr lang="ru-RU" sz="1400" spc="-70" dirty="0" smtClean="0">
                <a:solidFill>
                  <a:srgbClr val="888A8D"/>
                </a:solidFill>
                <a:latin typeface="Arial" panose="020B0604020202020204" pitchFamily="34" charset="0"/>
                <a:cs typeface="Arial" panose="020B0604020202020204" pitchFamily="34" charset="0"/>
              </a:rPr>
              <a:t>01.09.2026)</a:t>
            </a:r>
            <a:endParaRPr lang="ru-RU" sz="1400" spc="-70" dirty="0">
              <a:solidFill>
                <a:srgbClr val="888A8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325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D9501DF-D894-F92A-2C6B-66DB3FB3637F}"/>
              </a:ext>
            </a:extLst>
          </p:cNvPr>
          <p:cNvSpPr txBox="1"/>
          <p:nvPr/>
        </p:nvSpPr>
        <p:spPr>
          <a:xfrm>
            <a:off x="457200" y="2644170"/>
            <a:ext cx="616689" cy="156966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1</a:t>
            </a:r>
            <a:endParaRPr kumimoji="0" lang="ru-RU" sz="9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A9216226-B563-CEFB-EC8D-F243704B30CC}"/>
              </a:ext>
            </a:extLst>
          </p:cNvPr>
          <p:cNvSpPr txBox="1"/>
          <p:nvPr/>
        </p:nvSpPr>
        <p:spPr>
          <a:xfrm>
            <a:off x="3429000" y="3429000"/>
            <a:ext cx="8763000" cy="156966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4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Упрощенный (уведомительный) порядок допуска </a:t>
            </a:r>
            <a:r>
              <a:rPr kumimoji="0" lang="ru-RU" sz="2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(УПД) </a:t>
            </a:r>
            <a:br>
              <a:rPr kumimoji="0" lang="ru-RU" sz="2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br>
            <a:r>
              <a:rPr kumimoji="0" lang="ru-RU" sz="2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и сроки </a:t>
            </a:r>
            <a:r>
              <a:rPr kumimoji="0" lang="ru-RU" sz="24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приведения деятельности в соответствие </a:t>
            </a:r>
            <a:r>
              <a:rPr kumimoji="0" lang="ru-RU" sz="2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
            </a:r>
            <a:br>
              <a:rPr kumimoji="0" lang="ru-RU" sz="2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br>
            <a:r>
              <a:rPr kumimoji="0" lang="ru-RU" sz="2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с Федеральным </a:t>
            </a:r>
            <a:r>
              <a:rPr kumimoji="0" lang="ru-RU" sz="24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законом от 04</a:t>
            </a:r>
            <a:r>
              <a:rPr kumimoji="0" lang="en-US" sz="24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.08.2026 </a:t>
            </a:r>
            <a:r>
              <a:rPr kumimoji="0" lang="ru-RU" sz="24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282-ФЗ </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4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«О </a:t>
            </a:r>
            <a:r>
              <a:rPr kumimoji="0" lang="ru-RU" sz="2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цифровых валютах </a:t>
            </a:r>
            <a:r>
              <a:rPr kumimoji="0" lang="ru-RU" sz="24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и цифровых правах»</a:t>
            </a:r>
          </a:p>
        </p:txBody>
      </p:sp>
      <p:sp>
        <p:nvSpPr>
          <p:cNvPr id="3" name="Номер слайда 2"/>
          <p:cNvSpPr>
            <a:spLocks noGrp="1"/>
          </p:cNvSpPr>
          <p:nvPr>
            <p:ph type="sldNum" sz="quarter" idx="7"/>
          </p:nvPr>
        </p:nvSpPr>
        <p:spPr/>
        <p:txBody>
          <a:bodyPr/>
          <a:lstStyle/>
          <a:p>
            <a:fld id="{B6F15528-21DE-4FAA-801E-634DDDAF4B2B}" type="slidenum">
              <a:rPr lang="ru-RU" smtClean="0"/>
              <a:t>5</a:t>
            </a:fld>
            <a:endParaRPr lang="ru-RU"/>
          </a:p>
        </p:txBody>
      </p:sp>
    </p:spTree>
    <p:extLst>
      <p:ext uri="{BB962C8B-B14F-4D97-AF65-F5344CB8AC3E}">
        <p14:creationId xmlns:p14="http://schemas.microsoft.com/office/powerpoint/2010/main" val="1442592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926317" y="1522060"/>
            <a:ext cx="9633528" cy="577699"/>
          </a:xfrm>
          <a:prstGeom prst="roundRect">
            <a:avLst/>
          </a:prstGeom>
          <a:solidFill>
            <a:schemeClr val="tx2">
              <a:lumMod val="20000"/>
              <a:lumOff val="80000"/>
            </a:schemeClr>
          </a:solidFill>
          <a:ln>
            <a:solidFill>
              <a:schemeClr val="tx2">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ru-RU" sz="2000" b="0" i="0" u="none" strike="noStrike" kern="0" cap="none" spc="0" normalizeH="0" baseline="0" noProof="0" dirty="0" smtClean="0">
                <a:ln>
                  <a:solidFill>
                    <a:srgbClr val="1F497D"/>
                  </a:solidFill>
                </a:ln>
                <a:solidFill>
                  <a:srgbClr val="4F81BD">
                    <a:lumMod val="75000"/>
                  </a:srgbClr>
                </a:solidFill>
                <a:effectLst/>
                <a:uLnTx/>
                <a:uFillTx/>
                <a:latin typeface="Arial" panose="020B0604020202020204" pitchFamily="34" charset="0"/>
                <a:cs typeface="Arial" panose="020B0604020202020204" pitchFamily="34" charset="0"/>
              </a:rPr>
              <a:t>Право </a:t>
            </a:r>
            <a:r>
              <a:rPr kumimoji="0" lang="ru-RU" sz="2000" b="0" i="0" u="none" strike="noStrike" kern="0" cap="none" spc="0" normalizeH="0" baseline="0" noProof="0" dirty="0">
                <a:ln>
                  <a:solidFill>
                    <a:srgbClr val="1F497D"/>
                  </a:solidFill>
                </a:ln>
                <a:solidFill>
                  <a:srgbClr val="4F81BD">
                    <a:lumMod val="75000"/>
                  </a:srgbClr>
                </a:solidFill>
                <a:effectLst/>
                <a:uLnTx/>
                <a:uFillTx/>
                <a:latin typeface="Arial" panose="020B0604020202020204" pitchFamily="34" charset="0"/>
                <a:cs typeface="Arial" panose="020B0604020202020204" pitchFamily="34" charset="0"/>
              </a:rPr>
              <a:t>на осуществление деятельности в рамках </a:t>
            </a:r>
            <a:r>
              <a:rPr kumimoji="0" lang="ru-RU" sz="2000" b="0" i="0" u="none" strike="noStrike" kern="0" cap="none" spc="0" normalizeH="0" baseline="0" noProof="0" dirty="0" smtClean="0">
                <a:ln>
                  <a:solidFill>
                    <a:srgbClr val="1F497D"/>
                  </a:solidFill>
                </a:ln>
                <a:solidFill>
                  <a:srgbClr val="4F81BD">
                    <a:lumMod val="75000"/>
                  </a:srgbClr>
                </a:solidFill>
                <a:effectLst/>
                <a:uLnTx/>
                <a:uFillTx/>
                <a:latin typeface="Arial" panose="020B0604020202020204" pitchFamily="34" charset="0"/>
                <a:cs typeface="Arial" panose="020B0604020202020204" pitchFamily="34" charset="0"/>
              </a:rPr>
              <a:t>УПД могут получить: </a:t>
            </a:r>
            <a:endParaRPr kumimoji="0" lang="ru-RU" sz="2000" b="0" i="0" u="none" strike="noStrike" kern="0" cap="none" spc="0" normalizeH="0" baseline="0" noProof="0" dirty="0">
              <a:ln>
                <a:solidFill>
                  <a:srgbClr val="1F497D"/>
                </a:solidFill>
              </a:ln>
              <a:solidFill>
                <a:srgbClr val="4F81BD">
                  <a:lumMod val="75000"/>
                </a:srgbClr>
              </a:solidFill>
              <a:effectLst/>
              <a:uLnTx/>
              <a:uFillTx/>
              <a:latin typeface="Arial" panose="020B0604020202020204" pitchFamily="34" charset="0"/>
              <a:cs typeface="Arial" panose="020B0604020202020204" pitchFamily="34" charset="0"/>
            </a:endParaRPr>
          </a:p>
        </p:txBody>
      </p:sp>
      <p:sp>
        <p:nvSpPr>
          <p:cNvPr id="19" name="TextBox 18"/>
          <p:cNvSpPr txBox="1"/>
          <p:nvPr/>
        </p:nvSpPr>
        <p:spPr>
          <a:xfrm>
            <a:off x="913004" y="6268893"/>
            <a:ext cx="9995480"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kern="0" spc="-30" dirty="0" smtClean="0">
                <a:solidFill>
                  <a:sysClr val="windowText" lastClr="000000"/>
                </a:solidFill>
                <a:latin typeface="Arial" panose="020B0604020202020204" pitchFamily="34" charset="0"/>
                <a:ea typeface="Calibri" panose="020F0502020204030204" pitchFamily="34" charset="0"/>
                <a:cs typeface="Arial" panose="020B0604020202020204" pitchFamily="34" charset="0"/>
              </a:rPr>
              <a:t>* </a:t>
            </a:r>
            <a:r>
              <a:rPr lang="ru-RU" sz="1200" kern="0" dirty="0" smtClean="0">
                <a:solidFill>
                  <a:sysClr val="windowText" lastClr="000000"/>
                </a:solidFill>
                <a:latin typeface="Arial" panose="020B0604020202020204" pitchFamily="34" charset="0"/>
                <a:cs typeface="Arial" panose="020B0604020202020204" pitchFamily="34" charset="0"/>
              </a:rPr>
              <a:t>УПД распространяется в отношении УО и ПЛ, являющихся субъектами ЭПР, а также ОИС, включенных в реестр ОИС, по состоянию </a:t>
            </a:r>
            <a:br>
              <a:rPr lang="ru-RU" sz="1200" kern="0" dirty="0" smtClean="0">
                <a:solidFill>
                  <a:sysClr val="windowText" lastClr="000000"/>
                </a:solidFill>
                <a:latin typeface="Arial" panose="020B0604020202020204" pitchFamily="34" charset="0"/>
                <a:cs typeface="Arial" panose="020B0604020202020204" pitchFamily="34" charset="0"/>
              </a:rPr>
            </a:br>
            <a:r>
              <a:rPr lang="ru-RU" sz="1200" kern="0" dirty="0" smtClean="0">
                <a:solidFill>
                  <a:sysClr val="windowText" lastClr="000000"/>
                </a:solidFill>
                <a:latin typeface="Arial" panose="020B0604020202020204" pitchFamily="34" charset="0"/>
                <a:cs typeface="Arial" panose="020B0604020202020204" pitchFamily="34" charset="0"/>
              </a:rPr>
              <a:t>на 01.09.2026 </a:t>
            </a:r>
            <a:endParaRPr lang="ru-RU" sz="1200" kern="0" dirty="0">
              <a:solidFill>
                <a:sysClr val="windowText" lastClr="000000"/>
              </a:solidFill>
              <a:latin typeface="Arial" panose="020B0604020202020204" pitchFamily="34" charset="0"/>
              <a:cs typeface="Arial" panose="020B0604020202020204" pitchFamily="34" charset="0"/>
            </a:endParaRPr>
          </a:p>
        </p:txBody>
      </p:sp>
      <p:sp>
        <p:nvSpPr>
          <p:cNvPr id="16" name="Скругленный прямоугольник 15"/>
          <p:cNvSpPr/>
          <p:nvPr/>
        </p:nvSpPr>
        <p:spPr>
          <a:xfrm>
            <a:off x="8538264" y="2454277"/>
            <a:ext cx="2370221" cy="951429"/>
          </a:xfrm>
          <a:prstGeom prst="roundRect">
            <a:avLst/>
          </a:prstGeom>
          <a:solidFill>
            <a:schemeClr val="accent1">
              <a:lumMod val="20000"/>
              <a:lumOff val="80000"/>
            </a:schemeClr>
          </a:solidFill>
          <a:ln>
            <a:solidFill>
              <a:schemeClr val="accent1">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r>
              <a:rPr kumimoji="0" lang="ru-RU" sz="2000" b="0" i="0" u="none" strike="noStrike" kern="0" cap="none" spc="0" normalizeH="0" baseline="0" noProof="0" dirty="0">
                <a:ln>
                  <a:solidFill>
                    <a:srgbClr val="1F497D"/>
                  </a:solidFill>
                </a:ln>
                <a:solidFill>
                  <a:srgbClr val="0070C0"/>
                </a:solidFill>
                <a:effectLst/>
                <a:uLnTx/>
                <a:uFillTx/>
                <a:latin typeface="Arial" panose="020B0604020202020204" pitchFamily="34" charset="0"/>
                <a:cs typeface="Arial" panose="020B0604020202020204" pitchFamily="34" charset="0"/>
              </a:rPr>
              <a:t>Реестр ОООЦВ</a:t>
            </a:r>
          </a:p>
        </p:txBody>
      </p:sp>
      <p:sp>
        <p:nvSpPr>
          <p:cNvPr id="17" name="Скругленный прямоугольник 16"/>
          <p:cNvSpPr/>
          <p:nvPr/>
        </p:nvSpPr>
        <p:spPr>
          <a:xfrm>
            <a:off x="8538264" y="4821239"/>
            <a:ext cx="2370220" cy="951429"/>
          </a:xfrm>
          <a:prstGeom prst="roundRect">
            <a:avLst/>
          </a:prstGeom>
          <a:solidFill>
            <a:schemeClr val="accent1">
              <a:lumMod val="20000"/>
              <a:lumOff val="80000"/>
            </a:schemeClr>
          </a:solidFill>
          <a:ln>
            <a:solidFill>
              <a:schemeClr val="accent1">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tab pos="2244725" algn="l"/>
                <a:tab pos="3136900" algn="l"/>
                <a:tab pos="5022850" algn="l"/>
                <a:tab pos="5740400" algn="l"/>
                <a:tab pos="15960725" algn="l"/>
              </a:tabLst>
              <a:defRPr/>
            </a:pPr>
            <a:r>
              <a:rPr kumimoji="0" lang="ru-RU" sz="2000" b="0" i="0" u="none" strike="noStrike" kern="0" cap="none" spc="0" normalizeH="0" baseline="0" noProof="0" dirty="0">
                <a:ln>
                  <a:solidFill>
                    <a:srgbClr val="1F497D"/>
                  </a:solidFill>
                </a:ln>
                <a:solidFill>
                  <a:srgbClr val="0070C0"/>
                </a:solidFill>
                <a:effectLst/>
                <a:uLnTx/>
                <a:uFillTx/>
                <a:latin typeface="Arial" panose="020B0604020202020204" pitchFamily="34" charset="0"/>
                <a:cs typeface="Arial" panose="020B0604020202020204" pitchFamily="34" charset="0"/>
              </a:rPr>
              <a:t>Реестр ЦД</a:t>
            </a:r>
          </a:p>
        </p:txBody>
      </p:sp>
      <p:sp>
        <p:nvSpPr>
          <p:cNvPr id="32" name="Скругленный прямоугольник 31"/>
          <p:cNvSpPr/>
          <p:nvPr/>
        </p:nvSpPr>
        <p:spPr>
          <a:xfrm>
            <a:off x="913005" y="2312699"/>
            <a:ext cx="5844051" cy="1754985"/>
          </a:xfrm>
          <a:prstGeom prst="roundRect">
            <a:avLst/>
          </a:prstGeom>
          <a:solidFill>
            <a:schemeClr val="accent1">
              <a:lumMod val="20000"/>
              <a:lumOff val="80000"/>
            </a:schemeClr>
          </a:solidFill>
          <a:ln>
            <a:solidFill>
              <a:schemeClr val="accent1">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defTabSz="1261068">
              <a:buFont typeface="Wingdings" panose="05000000000000000000" pitchFamily="2" charset="2"/>
              <a:buChar char="Ø"/>
              <a:tabLst>
                <a:tab pos="9548325" algn="l"/>
              </a:tabLst>
              <a:defRPr/>
            </a:pPr>
            <a:r>
              <a:rPr lang="ru-RU" sz="1600" b="1" kern="0" dirty="0" smtClean="0">
                <a:solidFill>
                  <a:srgbClr val="4F81BD">
                    <a:lumMod val="50000"/>
                  </a:srgbClr>
                </a:solidFill>
                <a:latin typeface="Arial" panose="020B0604020202020204" pitchFamily="34" charset="0"/>
                <a:cs typeface="Arial" panose="020B0604020202020204" pitchFamily="34" charset="0"/>
              </a:rPr>
              <a:t>кредитные </a:t>
            </a:r>
            <a:r>
              <a:rPr lang="ru-RU" sz="1600" b="1" kern="0" dirty="0">
                <a:solidFill>
                  <a:srgbClr val="4F81BD">
                    <a:lumMod val="50000"/>
                  </a:srgbClr>
                </a:solidFill>
                <a:latin typeface="Arial" panose="020B0604020202020204" pitchFamily="34" charset="0"/>
                <a:cs typeface="Arial" panose="020B0604020202020204" pitchFamily="34" charset="0"/>
              </a:rPr>
              <a:t>организации (КО</a:t>
            </a:r>
            <a:r>
              <a:rPr lang="ru-RU" sz="1600" b="1" kern="0" dirty="0" smtClean="0">
                <a:solidFill>
                  <a:srgbClr val="4F81BD">
                    <a:lumMod val="50000"/>
                  </a:srgbClr>
                </a:solidFill>
                <a:latin typeface="Arial" panose="020B0604020202020204" pitchFamily="34" charset="0"/>
                <a:cs typeface="Arial" panose="020B0604020202020204" pitchFamily="34" charset="0"/>
              </a:rPr>
              <a:t>),</a:t>
            </a:r>
          </a:p>
          <a:p>
            <a:pPr marL="285750" indent="-285750" algn="just" defTabSz="1261068">
              <a:buFont typeface="Wingdings" panose="05000000000000000000" pitchFamily="2" charset="2"/>
              <a:buChar char="Ø"/>
              <a:tabLst>
                <a:tab pos="9548325" algn="l"/>
              </a:tabLst>
              <a:defRPr/>
            </a:pPr>
            <a:r>
              <a:rPr lang="ru-RU" sz="1600" b="1" kern="0" dirty="0">
                <a:solidFill>
                  <a:srgbClr val="4F81BD">
                    <a:lumMod val="50000"/>
                  </a:srgbClr>
                </a:solidFill>
                <a:latin typeface="Arial" panose="020B0604020202020204" pitchFamily="34" charset="0"/>
                <a:cs typeface="Arial" panose="020B0604020202020204" pitchFamily="34" charset="0"/>
              </a:rPr>
              <a:t>брокеры</a:t>
            </a:r>
            <a:r>
              <a:rPr lang="ru-RU" sz="1600" b="1" kern="0" dirty="0" smtClean="0">
                <a:solidFill>
                  <a:srgbClr val="4F81BD">
                    <a:lumMod val="50000"/>
                  </a:srgbClr>
                </a:solidFill>
                <a:latin typeface="Arial" panose="020B0604020202020204" pitchFamily="34" charset="0"/>
                <a:cs typeface="Arial" panose="020B0604020202020204" pitchFamily="34" charset="0"/>
              </a:rPr>
              <a:t>,</a:t>
            </a:r>
            <a:endParaRPr kumimoji="0" lang="ru-RU" sz="1600" b="1" i="0" u="none" strike="noStrike" kern="0" cap="none" spc="0" normalizeH="0" baseline="0" noProof="0" dirty="0" smtClean="0">
              <a:ln>
                <a:noFill/>
              </a:ln>
              <a:solidFill>
                <a:srgbClr val="4F81BD">
                  <a:lumMod val="50000"/>
                </a:srgbClr>
              </a:solidFill>
              <a:effectLst/>
              <a:uLnTx/>
              <a:uFillTx/>
              <a:latin typeface="Arial" panose="020B0604020202020204" pitchFamily="34" charset="0"/>
              <a:cs typeface="Arial" panose="020B0604020202020204" pitchFamily="34" charset="0"/>
            </a:endParaRPr>
          </a:p>
          <a:p>
            <a:pPr marL="285750" indent="-285750" algn="just" defTabSz="1261068">
              <a:lnSpc>
                <a:spcPts val="1920"/>
              </a:lnSpc>
              <a:buFont typeface="Wingdings" panose="05000000000000000000" pitchFamily="2" charset="2"/>
              <a:buChar char="Ø"/>
              <a:tabLst>
                <a:tab pos="9548325" algn="l"/>
              </a:tabLst>
              <a:defRPr/>
            </a:pPr>
            <a:r>
              <a:rPr lang="ru-RU" sz="1600" b="1" kern="0" dirty="0">
                <a:solidFill>
                  <a:srgbClr val="4F81BD">
                    <a:lumMod val="50000"/>
                  </a:srgbClr>
                </a:solidFill>
                <a:latin typeface="Arial" panose="020B0604020202020204" pitchFamily="34" charset="0"/>
                <a:cs typeface="Arial" panose="020B0604020202020204" pitchFamily="34" charset="0"/>
              </a:rPr>
              <a:t>уполномоченные организации (УО</a:t>
            </a:r>
            <a:r>
              <a:rPr lang="ru-RU" sz="1600" b="1" kern="0" dirty="0" smtClean="0">
                <a:solidFill>
                  <a:srgbClr val="4F81BD">
                    <a:lumMod val="50000"/>
                  </a:srgbClr>
                </a:solidFill>
                <a:latin typeface="Arial" panose="020B0604020202020204" pitchFamily="34" charset="0"/>
                <a:cs typeface="Arial" panose="020B0604020202020204" pitchFamily="34" charset="0"/>
              </a:rPr>
              <a:t>)*,</a:t>
            </a:r>
            <a:endParaRPr lang="ru-RU" sz="1600" b="1" kern="0" dirty="0">
              <a:solidFill>
                <a:srgbClr val="4F81BD">
                  <a:lumMod val="50000"/>
                </a:srgbClr>
              </a:solidFill>
              <a:latin typeface="Arial" panose="020B0604020202020204" pitchFamily="34" charset="0"/>
              <a:cs typeface="Arial" panose="020B0604020202020204" pitchFamily="34" charset="0"/>
            </a:endParaRPr>
          </a:p>
          <a:p>
            <a:pPr marL="285750" indent="-285750" algn="just" defTabSz="1261068">
              <a:lnSpc>
                <a:spcPts val="1920"/>
              </a:lnSpc>
              <a:buFont typeface="Wingdings" panose="05000000000000000000" pitchFamily="2" charset="2"/>
              <a:buChar char="Ø"/>
              <a:tabLst>
                <a:tab pos="9548325" algn="l"/>
              </a:tabLst>
              <a:defRPr/>
            </a:pPr>
            <a:r>
              <a:rPr lang="ru-RU" sz="1600" b="1" kern="0" dirty="0">
                <a:solidFill>
                  <a:srgbClr val="4F81BD">
                    <a:lumMod val="50000"/>
                  </a:srgbClr>
                </a:solidFill>
                <a:latin typeface="Arial" panose="020B0604020202020204" pitchFamily="34" charset="0"/>
                <a:cs typeface="Arial" panose="020B0604020202020204" pitchFamily="34" charset="0"/>
              </a:rPr>
              <a:t>поставщики ликвидности (ПЛ</a:t>
            </a:r>
            <a:r>
              <a:rPr lang="ru-RU" sz="1600" b="1" kern="0" dirty="0" smtClean="0">
                <a:solidFill>
                  <a:srgbClr val="4F81BD">
                    <a:lumMod val="50000"/>
                  </a:srgbClr>
                </a:solidFill>
                <a:latin typeface="Arial" panose="020B0604020202020204" pitchFamily="34" charset="0"/>
                <a:cs typeface="Arial" panose="020B0604020202020204" pitchFamily="34" charset="0"/>
              </a:rPr>
              <a:t>)*</a:t>
            </a:r>
            <a:endParaRPr lang="ru-RU" sz="1600" b="1" kern="0" dirty="0">
              <a:solidFill>
                <a:srgbClr val="4F81BD">
                  <a:lumMod val="50000"/>
                </a:srgbClr>
              </a:solidFill>
              <a:latin typeface="Arial" panose="020B0604020202020204" pitchFamily="34" charset="0"/>
              <a:cs typeface="Arial" panose="020B0604020202020204" pitchFamily="34" charset="0"/>
            </a:endParaRPr>
          </a:p>
          <a:p>
            <a:pPr marR="0" lvl="0" algn="just" defTabSz="1261068" eaLnBrk="1" fontAlgn="auto" latinLnBrk="0" hangingPunct="1">
              <a:lnSpc>
                <a:spcPct val="100000"/>
              </a:lnSpc>
              <a:spcBef>
                <a:spcPts val="0"/>
              </a:spcBef>
              <a:spcAft>
                <a:spcPts val="0"/>
              </a:spcAft>
              <a:buClrTx/>
              <a:buSzTx/>
              <a:tabLst>
                <a:tab pos="9548325" algn="l"/>
              </a:tabLst>
              <a:defRPr/>
            </a:pPr>
            <a:r>
              <a:rPr kumimoji="0" lang="ru-RU" sz="1600" b="1" i="0" u="none" strike="noStrike" kern="0" cap="none" spc="0" normalizeH="0" baseline="0" noProof="0" dirty="0" smtClean="0">
                <a:ln>
                  <a:noFill/>
                </a:ln>
                <a:solidFill>
                  <a:srgbClr val="4F81BD">
                    <a:lumMod val="50000"/>
                  </a:srgbClr>
                </a:solidFill>
                <a:effectLst/>
                <a:uLnTx/>
                <a:uFillTx/>
                <a:latin typeface="Times New Roman" panose="02020603050405020304" pitchFamily="18" charset="0"/>
                <a:ea typeface="+mn-ea"/>
                <a:cs typeface="Times New Roman" panose="02020603050405020304" pitchFamily="18" charset="0"/>
              </a:rPr>
              <a:t> </a:t>
            </a:r>
            <a:endParaRPr kumimoji="0" lang="ru-RU" sz="1600" b="1" i="0" u="none" strike="noStrike" kern="0" cap="none" spc="0" normalizeH="0" baseline="0" noProof="0" dirty="0">
              <a:ln>
                <a:noFill/>
              </a:ln>
              <a:solidFill>
                <a:srgbClr val="4F81BD">
                  <a:lumMod val="5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r>
              <a:rPr kumimoji="0" lang="ru-RU" sz="1200" b="0" i="1" u="none" strike="noStrike" kern="0" cap="none" spc="0" normalizeH="0" baseline="0" noProof="0" dirty="0">
                <a:ln>
                  <a:noFill/>
                </a:ln>
                <a:solidFill>
                  <a:srgbClr val="0082BB"/>
                </a:solidFill>
                <a:effectLst/>
                <a:uLnTx/>
                <a:uFillTx/>
                <a:latin typeface="Arial" panose="020B0604020202020204" pitchFamily="34" charset="0"/>
                <a:cs typeface="Arial" panose="020B0604020202020204" pitchFamily="34" charset="0"/>
              </a:rPr>
              <a:t>(ч. 3, 5, 9 и 11 ст. 55 Федерального закона № 282-ФЗ)</a:t>
            </a:r>
          </a:p>
        </p:txBody>
      </p:sp>
      <p:sp>
        <p:nvSpPr>
          <p:cNvPr id="33" name="Скругленный прямоугольник 32"/>
          <p:cNvSpPr/>
          <p:nvPr/>
        </p:nvSpPr>
        <p:spPr>
          <a:xfrm>
            <a:off x="913004" y="4326539"/>
            <a:ext cx="5844051" cy="1762911"/>
          </a:xfrm>
          <a:prstGeom prst="roundRect">
            <a:avLst/>
          </a:prstGeom>
          <a:solidFill>
            <a:schemeClr val="accent1">
              <a:lumMod val="20000"/>
              <a:lumOff val="80000"/>
            </a:schemeClr>
          </a:solidFill>
          <a:ln>
            <a:solidFill>
              <a:schemeClr val="accent1">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lgn="just">
              <a:buFont typeface="Wingdings" panose="05000000000000000000" pitchFamily="2" charset="2"/>
              <a:buChar char="Ø"/>
              <a:defRPr/>
            </a:pPr>
            <a:r>
              <a:rPr kumimoji="0" lang="ru-RU" sz="1600" b="1" i="0" u="none" strike="noStrike" kern="0" cap="none" spc="0" normalizeH="0" baseline="0" noProof="0" dirty="0" smtClean="0">
                <a:ln>
                  <a:noFill/>
                </a:ln>
                <a:solidFill>
                  <a:srgbClr val="4F81BD">
                    <a:lumMod val="50000"/>
                  </a:srgbClr>
                </a:solidFill>
                <a:effectLst/>
                <a:uLnTx/>
                <a:uFillTx/>
                <a:latin typeface="Arial" panose="020B0604020202020204" pitchFamily="34" charset="0"/>
                <a:cs typeface="Arial" panose="020B0604020202020204" pitchFamily="34" charset="0"/>
              </a:rPr>
              <a:t>операторы информационных </a:t>
            </a:r>
            <a:r>
              <a:rPr kumimoji="0" lang="ru-RU" sz="1600" b="1" i="0" u="none" strike="noStrike" kern="0" cap="none" spc="0" normalizeH="0" baseline="0" noProof="0" dirty="0">
                <a:ln>
                  <a:noFill/>
                </a:ln>
                <a:solidFill>
                  <a:srgbClr val="4F81BD">
                    <a:lumMod val="50000"/>
                  </a:srgbClr>
                </a:solidFill>
                <a:effectLst/>
                <a:uLnTx/>
                <a:uFillTx/>
                <a:latin typeface="Arial" panose="020B0604020202020204" pitchFamily="34" charset="0"/>
                <a:cs typeface="Arial" panose="020B0604020202020204" pitchFamily="34" charset="0"/>
              </a:rPr>
              <a:t>систем, в которых осуществляется выпуск цифровых финансовых активов (ОИС</a:t>
            </a:r>
            <a:r>
              <a:rPr lang="ru-RU" sz="1600" b="1" kern="0" dirty="0" smtClean="0">
                <a:solidFill>
                  <a:srgbClr val="4F81BD">
                    <a:lumMod val="50000"/>
                  </a:srgbClr>
                </a:solidFill>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Ø"/>
              <a:defRPr/>
            </a:pPr>
            <a:r>
              <a:rPr lang="ru-RU" sz="1600" b="1" kern="0" dirty="0">
                <a:solidFill>
                  <a:srgbClr val="4F81BD">
                    <a:lumMod val="50000"/>
                  </a:srgbClr>
                </a:solidFill>
                <a:latin typeface="Arial" panose="020B0604020202020204" pitchFamily="34" charset="0"/>
                <a:cs typeface="Arial" panose="020B0604020202020204" pitchFamily="34" charset="0"/>
              </a:rPr>
              <a:t>уполномоченные организации (УО</a:t>
            </a:r>
            <a:r>
              <a:rPr lang="ru-RU" sz="1600" b="1" kern="0" dirty="0" smtClean="0">
                <a:solidFill>
                  <a:srgbClr val="4F81BD">
                    <a:lumMod val="50000"/>
                  </a:srgbClr>
                </a:solidFill>
                <a:latin typeface="Arial" panose="020B0604020202020204" pitchFamily="34" charset="0"/>
                <a:cs typeface="Arial" panose="020B0604020202020204" pitchFamily="34" charset="0"/>
              </a:rPr>
              <a:t>)*</a:t>
            </a:r>
            <a:endParaRPr kumimoji="0" lang="ru-RU" sz="1600" b="1" i="0" u="none" strike="noStrike" kern="0" cap="none" spc="0" normalizeH="0" baseline="0" noProof="0" dirty="0">
              <a:ln>
                <a:noFill/>
              </a:ln>
              <a:solidFill>
                <a:srgbClr val="4F81BD">
                  <a:lumMod val="50000"/>
                </a:srgbClr>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600" b="1" i="0" u="none" strike="noStrike" kern="0" cap="none" spc="0" normalizeH="0" baseline="0" noProof="0" dirty="0">
              <a:ln>
                <a:noFill/>
              </a:ln>
              <a:solidFill>
                <a:srgbClr val="4F81BD">
                  <a:lumMod val="50000"/>
                </a:srgbClr>
              </a:solidFill>
              <a:effectLst/>
              <a:uLnTx/>
              <a:uFillTx/>
              <a:latin typeface="Arial" panose="020B0604020202020204" pitchFamily="34" charset="0"/>
              <a:cs typeface="Arial" panose="020B0604020202020204" pitchFamily="34" charset="0"/>
            </a:endParaRPr>
          </a:p>
          <a:p>
            <a:pPr marL="0" marR="0" lvl="0" indent="0" algn="just" defTabSz="1261068" eaLnBrk="1" fontAlgn="auto" latinLnBrk="0" hangingPunct="1">
              <a:lnSpc>
                <a:spcPts val="1331"/>
              </a:lnSpc>
              <a:spcBef>
                <a:spcPts val="0"/>
              </a:spcBef>
              <a:spcAft>
                <a:spcPts val="0"/>
              </a:spcAft>
              <a:buClrTx/>
              <a:buSzTx/>
              <a:buFontTx/>
              <a:buNone/>
              <a:tabLst>
                <a:tab pos="9548325" algn="l"/>
              </a:tabLst>
              <a:defRPr/>
            </a:pPr>
            <a:r>
              <a:rPr kumimoji="0" lang="ru-RU" sz="1200" b="0" i="1" u="none" strike="noStrike" kern="0" cap="none" spc="0" normalizeH="0" baseline="0" noProof="0" dirty="0">
                <a:ln>
                  <a:noFill/>
                </a:ln>
                <a:solidFill>
                  <a:srgbClr val="0082BB"/>
                </a:solidFill>
                <a:effectLst/>
                <a:uLnTx/>
                <a:uFillTx/>
                <a:latin typeface="Arial" panose="020B0604020202020204" pitchFamily="34" charset="0"/>
                <a:cs typeface="Arial" panose="020B0604020202020204" pitchFamily="34" charset="0"/>
              </a:rPr>
              <a:t>(ч. 3 и 7 ст. 55 Федерального закона № 282-ФЗ)</a:t>
            </a:r>
          </a:p>
        </p:txBody>
      </p:sp>
      <p:sp>
        <p:nvSpPr>
          <p:cNvPr id="22" name="Shape 11">
            <a:extLst>
              <a:ext uri="{FF2B5EF4-FFF2-40B4-BE49-F238E27FC236}">
                <a16:creationId xmlns="" xmlns:a16="http://schemas.microsoft.com/office/drawing/2014/main" id="{A411797B-CB7A-2ADC-82B2-1092B5B7637B}"/>
              </a:ext>
            </a:extLst>
          </p:cNvPr>
          <p:cNvSpPr/>
          <p:nvPr/>
        </p:nvSpPr>
        <p:spPr>
          <a:xfrm>
            <a:off x="1011699" y="1582101"/>
            <a:ext cx="458825" cy="459948"/>
          </a:xfrm>
          <a:prstGeom prst="ellipse">
            <a:avLst/>
          </a:prstGeom>
          <a:solidFill>
            <a:srgbClr val="0088BB"/>
          </a:solidFill>
          <a:ln/>
        </p:spPr>
      </p:sp>
      <p:pic>
        <p:nvPicPr>
          <p:cNvPr id="41" name="Рисунок 40"/>
          <p:cNvPicPr>
            <a:picLocks noChangeAspect="1"/>
          </p:cNvPicPr>
          <p:nvPr/>
        </p:nvPicPr>
        <p:blipFill>
          <a:blip r:embed="rId3">
            <a:duotone>
              <a:schemeClr val="accent1">
                <a:shade val="45000"/>
                <a:satMod val="135000"/>
              </a:schemeClr>
              <a:prstClr val="white"/>
            </a:duotone>
          </a:blip>
          <a:stretch>
            <a:fillRect/>
          </a:stretch>
        </p:blipFill>
        <p:spPr>
          <a:xfrm>
            <a:off x="6478356" y="2112514"/>
            <a:ext cx="292012" cy="342867"/>
          </a:xfrm>
          <a:prstGeom prst="rect">
            <a:avLst/>
          </a:prstGeom>
        </p:spPr>
      </p:pic>
      <p:pic>
        <p:nvPicPr>
          <p:cNvPr id="42" name="Рисунок 41"/>
          <p:cNvPicPr>
            <a:picLocks noChangeAspect="1"/>
          </p:cNvPicPr>
          <p:nvPr/>
        </p:nvPicPr>
        <p:blipFill>
          <a:blip r:embed="rId3">
            <a:duotone>
              <a:schemeClr val="accent1">
                <a:shade val="45000"/>
                <a:satMod val="135000"/>
              </a:schemeClr>
              <a:prstClr val="white"/>
            </a:duotone>
          </a:blip>
          <a:stretch>
            <a:fillRect/>
          </a:stretch>
        </p:blipFill>
        <p:spPr>
          <a:xfrm>
            <a:off x="6478356" y="4155105"/>
            <a:ext cx="292012" cy="342867"/>
          </a:xfrm>
          <a:prstGeom prst="rect">
            <a:avLst/>
          </a:prstGeom>
        </p:spPr>
      </p:pic>
      <p:cxnSp>
        <p:nvCxnSpPr>
          <p:cNvPr id="4" name="Прямая со стрелкой 3">
            <a:extLst>
              <a:ext uri="{FF2B5EF4-FFF2-40B4-BE49-F238E27FC236}">
                <a16:creationId xmlns="" xmlns:a16="http://schemas.microsoft.com/office/drawing/2014/main" id="{011F1DB6-C2FF-781A-BB74-F5FBD2344745}"/>
              </a:ext>
            </a:extLst>
          </p:cNvPr>
          <p:cNvCxnSpPr/>
          <p:nvPr/>
        </p:nvCxnSpPr>
        <p:spPr>
          <a:xfrm flipV="1">
            <a:off x="6956164" y="5459037"/>
            <a:ext cx="1243303" cy="14341"/>
          </a:xfrm>
          <a:prstGeom prst="straightConnector1">
            <a:avLst/>
          </a:prstGeom>
          <a:ln>
            <a:tailEnd type="triangle"/>
          </a:ln>
          <a:effectLst/>
        </p:spPr>
        <p:style>
          <a:lnRef idx="3">
            <a:schemeClr val="accent1"/>
          </a:lnRef>
          <a:fillRef idx="0">
            <a:schemeClr val="accent1"/>
          </a:fillRef>
          <a:effectRef idx="2">
            <a:schemeClr val="accent1"/>
          </a:effectRef>
          <a:fontRef idx="minor">
            <a:schemeClr val="tx1"/>
          </a:fontRef>
        </p:style>
      </p:cxnSp>
      <p:pic>
        <p:nvPicPr>
          <p:cNvPr id="18" name="Image 2" descr="preencoded.png">
            <a:extLst>
              <a:ext uri="{FF2B5EF4-FFF2-40B4-BE49-F238E27FC236}">
                <a16:creationId xmlns="" xmlns:a16="http://schemas.microsoft.com/office/drawing/2014/main" id="{FB14F22B-CEE0-0CD4-2E2D-9AB8C189674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104575" y="1687337"/>
            <a:ext cx="273071" cy="270711"/>
          </a:xfrm>
          <a:prstGeom prst="rect">
            <a:avLst/>
          </a:prstGeom>
        </p:spPr>
      </p:pic>
      <p:cxnSp>
        <p:nvCxnSpPr>
          <p:cNvPr id="23" name="Прямая со стрелкой 22">
            <a:extLst>
              <a:ext uri="{FF2B5EF4-FFF2-40B4-BE49-F238E27FC236}">
                <a16:creationId xmlns="" xmlns:a16="http://schemas.microsoft.com/office/drawing/2014/main" id="{011F1DB6-C2FF-781A-BB74-F5FBD2344745}"/>
              </a:ext>
            </a:extLst>
          </p:cNvPr>
          <p:cNvCxnSpPr/>
          <p:nvPr/>
        </p:nvCxnSpPr>
        <p:spPr>
          <a:xfrm flipV="1">
            <a:off x="6948078" y="2952950"/>
            <a:ext cx="1251389" cy="1392"/>
          </a:xfrm>
          <a:prstGeom prst="straightConnector1">
            <a:avLst/>
          </a:prstGeom>
          <a:ln>
            <a:tailEnd type="triangle"/>
          </a:ln>
          <a:effectLst/>
        </p:spPr>
        <p:style>
          <a:lnRef idx="3">
            <a:schemeClr val="accent1"/>
          </a:lnRef>
          <a:fillRef idx="0">
            <a:schemeClr val="accent1"/>
          </a:fillRef>
          <a:effectRef idx="2">
            <a:schemeClr val="accent1"/>
          </a:effectRef>
          <a:fontRef idx="minor">
            <a:schemeClr val="tx1"/>
          </a:fontRef>
        </p:style>
      </p:cxnSp>
      <p:sp>
        <p:nvSpPr>
          <p:cNvPr id="24" name="TextBox 23"/>
          <p:cNvSpPr txBox="1"/>
          <p:nvPr/>
        </p:nvSpPr>
        <p:spPr>
          <a:xfrm>
            <a:off x="6973646" y="2559661"/>
            <a:ext cx="1184941" cy="286232"/>
          </a:xfrm>
          <a:prstGeom prst="rect">
            <a:avLst/>
          </a:prstGeom>
          <a:noFill/>
        </p:spPr>
        <p:txBody>
          <a:bodyPr wrap="none">
            <a:spAutoFit/>
          </a:bodyPr>
          <a:lstStyle/>
          <a:p>
            <a:pPr lvl="0" algn="ctr" defTabSz="711200">
              <a:lnSpc>
                <a:spcPct val="90000"/>
              </a:lnSpc>
              <a:spcBef>
                <a:spcPct val="0"/>
              </a:spcBef>
              <a:spcAft>
                <a:spcPct val="35000"/>
              </a:spcAft>
              <a:defRPr lang="ru-RU" b="1"/>
            </a:pPr>
            <a:r>
              <a:rPr lang="ru-RU" sz="1400" dirty="0" smtClean="0">
                <a:latin typeface="Arial" panose="020B0604020202020204" pitchFamily="34" charset="0"/>
                <a:cs typeface="Arial" panose="020B0604020202020204" pitchFamily="34" charset="0"/>
              </a:rPr>
              <a:t>1 раб. день</a:t>
            </a:r>
            <a:endParaRPr lang="ru-RU" sz="1400" dirty="0">
              <a:latin typeface="Arial" panose="020B0604020202020204" pitchFamily="34" charset="0"/>
              <a:cs typeface="Arial" panose="020B0604020202020204" pitchFamily="34" charset="0"/>
            </a:endParaRPr>
          </a:p>
        </p:txBody>
      </p:sp>
      <p:sp>
        <p:nvSpPr>
          <p:cNvPr id="25" name="TextBox 24"/>
          <p:cNvSpPr txBox="1"/>
          <p:nvPr/>
        </p:nvSpPr>
        <p:spPr>
          <a:xfrm>
            <a:off x="6981732" y="5041467"/>
            <a:ext cx="1184941" cy="286232"/>
          </a:xfrm>
          <a:prstGeom prst="rect">
            <a:avLst/>
          </a:prstGeom>
          <a:noFill/>
        </p:spPr>
        <p:txBody>
          <a:bodyPr wrap="none">
            <a:spAutoFit/>
          </a:bodyPr>
          <a:lstStyle/>
          <a:p>
            <a:pPr lvl="0" algn="ctr" defTabSz="711200">
              <a:lnSpc>
                <a:spcPct val="90000"/>
              </a:lnSpc>
              <a:spcBef>
                <a:spcPct val="0"/>
              </a:spcBef>
              <a:spcAft>
                <a:spcPct val="35000"/>
              </a:spcAft>
              <a:defRPr lang="ru-RU" b="1"/>
            </a:pPr>
            <a:r>
              <a:rPr lang="ru-RU" sz="1400" b="1" dirty="0" smtClean="0">
                <a:latin typeface="Arial" panose="020B0604020202020204" pitchFamily="34" charset="0"/>
                <a:cs typeface="Arial" panose="020B0604020202020204" pitchFamily="34" charset="0"/>
              </a:rPr>
              <a:t>1 раб. день</a:t>
            </a:r>
            <a:endParaRPr lang="ru-RU" sz="1400" b="1"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 xmlns:a16="http://schemas.microsoft.com/office/drawing/2014/main" id="{C4390FF6-0656-17DC-3769-B8ED98283C41}"/>
              </a:ext>
            </a:extLst>
          </p:cNvPr>
          <p:cNvSpPr txBox="1"/>
          <p:nvPr/>
        </p:nvSpPr>
        <p:spPr>
          <a:xfrm>
            <a:off x="913004" y="1046258"/>
            <a:ext cx="4206423" cy="369332"/>
          </a:xfrm>
          <a:prstGeom prst="rect">
            <a:avLst/>
          </a:prstGeom>
          <a:noFill/>
        </p:spPr>
        <p:txBody>
          <a:bodyPr wrap="square" rtlCol="0">
            <a:spAutoFit/>
          </a:bodyPr>
          <a:lstStyle/>
          <a:p>
            <a:pPr>
              <a:defRPr/>
            </a:pPr>
            <a:r>
              <a:rPr lang="ru-RU" dirty="0" smtClean="0">
                <a:solidFill>
                  <a:srgbClr val="0082BB"/>
                </a:solidFill>
                <a:latin typeface="Arial" panose="020B0604020202020204" pitchFamily="34" charset="0"/>
                <a:cs typeface="Arial" panose="020B0604020202020204" pitchFamily="34" charset="0"/>
              </a:rPr>
              <a:t>УПД применим до 01.09.2027</a:t>
            </a:r>
            <a:endParaRPr lang="ru-RU" dirty="0">
              <a:solidFill>
                <a:srgbClr val="0082BB"/>
              </a:solidFill>
              <a:latin typeface="Arial" panose="020B0604020202020204" pitchFamily="34" charset="0"/>
              <a:cs typeface="Arial" panose="020B0604020202020204" pitchFamily="34" charset="0"/>
            </a:endParaRPr>
          </a:p>
        </p:txBody>
      </p:sp>
      <p:sp>
        <p:nvSpPr>
          <p:cNvPr id="26" name="Номер слайда 2"/>
          <p:cNvSpPr>
            <a:spLocks noGrp="1"/>
          </p:cNvSpPr>
          <p:nvPr>
            <p:ph type="sldNum" sz="quarter" idx="12"/>
          </p:nvPr>
        </p:nvSpPr>
        <p:spPr>
          <a:xfrm>
            <a:off x="11014074" y="431801"/>
            <a:ext cx="744537" cy="324000"/>
          </a:xfrm>
        </p:spPr>
        <p:txBody>
          <a:bodyPr/>
          <a:lstStyle/>
          <a:p>
            <a:fld id="{10AA99AE-6A35-4C1E-8082-A4A87B5CA521}" type="slidenum">
              <a:rPr lang="ru-RU" smtClean="0"/>
              <a:t>6</a:t>
            </a:fld>
            <a:endParaRPr lang="ru-RU" dirty="0"/>
          </a:p>
        </p:txBody>
      </p:sp>
      <p:sp>
        <p:nvSpPr>
          <p:cNvPr id="21"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215444"/>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Tree>
    <p:extLst>
      <p:ext uri="{BB962C8B-B14F-4D97-AF65-F5344CB8AC3E}">
        <p14:creationId xmlns:p14="http://schemas.microsoft.com/office/powerpoint/2010/main" val="1812861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7948" y="4173986"/>
            <a:ext cx="1127232" cy="307777"/>
          </a:xfrm>
          <a:prstGeom prst="rect">
            <a:avLst/>
          </a:prstGeom>
          <a:noFill/>
        </p:spPr>
        <p:txBody>
          <a:bodyPr wrap="none">
            <a:spAutoFit/>
          </a:bodyPr>
          <a:lstStyle/>
          <a:p>
            <a:pPr algn="ctr">
              <a:defRPr sz="1200" b="1">
                <a:solidFill>
                  <a:srgbClr val="17253D"/>
                </a:solidFill>
              </a:defRPr>
            </a:pPr>
            <a:r>
              <a:rPr lang="ru-RU" sz="1400" dirty="0" smtClean="0"/>
              <a:t>с </a:t>
            </a:r>
            <a:r>
              <a:rPr sz="1400" dirty="0" smtClean="0"/>
              <a:t>01.09.2026</a:t>
            </a:r>
            <a:endParaRPr sz="1400" dirty="0"/>
          </a:p>
        </p:txBody>
      </p:sp>
      <p:sp>
        <p:nvSpPr>
          <p:cNvPr id="18" name="Rectangle 4"/>
          <p:cNvSpPr/>
          <p:nvPr/>
        </p:nvSpPr>
        <p:spPr>
          <a:xfrm>
            <a:off x="353977" y="4649515"/>
            <a:ext cx="10909946" cy="83657"/>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5"/>
          <p:cNvSpPr/>
          <p:nvPr/>
        </p:nvSpPr>
        <p:spPr>
          <a:xfrm>
            <a:off x="742693" y="4469463"/>
            <a:ext cx="457200" cy="457200"/>
          </a:xfrm>
          <a:prstGeom prst="ellipse">
            <a:avLst/>
          </a:prstGeom>
          <a:solidFill>
            <a:srgbClr val="D6E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8"/>
          <p:cNvSpPr/>
          <p:nvPr/>
        </p:nvSpPr>
        <p:spPr>
          <a:xfrm>
            <a:off x="2750551" y="4447462"/>
            <a:ext cx="457200" cy="457200"/>
          </a:xfrm>
          <a:prstGeom prst="ellipse">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14"/>
          <p:cNvSpPr/>
          <p:nvPr/>
        </p:nvSpPr>
        <p:spPr>
          <a:xfrm>
            <a:off x="6400033" y="4462743"/>
            <a:ext cx="457200" cy="457200"/>
          </a:xfrm>
          <a:prstGeom prst="ellipse">
            <a:avLst/>
          </a:prstGeom>
          <a:solidFill>
            <a:srgbClr val="D6E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20"/>
          <p:cNvSpPr/>
          <p:nvPr/>
        </p:nvSpPr>
        <p:spPr>
          <a:xfrm>
            <a:off x="9265746" y="4447462"/>
            <a:ext cx="457200" cy="457200"/>
          </a:xfrm>
          <a:prstGeom prst="ellipse">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pSp>
        <p:nvGrpSpPr>
          <p:cNvPr id="19" name="Группа 18"/>
          <p:cNvGrpSpPr/>
          <p:nvPr/>
        </p:nvGrpSpPr>
        <p:grpSpPr>
          <a:xfrm>
            <a:off x="174660" y="2905474"/>
            <a:ext cx="2253108" cy="824484"/>
            <a:chOff x="10645" y="1120000"/>
            <a:chExt cx="2659277" cy="974662"/>
          </a:xfrm>
          <a:solidFill>
            <a:schemeClr val="accent1">
              <a:lumMod val="20000"/>
              <a:lumOff val="80000"/>
            </a:schemeClr>
          </a:solidFill>
        </p:grpSpPr>
        <p:sp>
          <p:nvSpPr>
            <p:cNvPr id="20" name="Скругленный прямоугольник 19"/>
            <p:cNvSpPr/>
            <p:nvPr/>
          </p:nvSpPr>
          <p:spPr>
            <a:xfrm>
              <a:off x="10645" y="1120000"/>
              <a:ext cx="2659277" cy="974662"/>
            </a:xfrm>
            <a:prstGeom prst="roundRect">
              <a:avLst/>
            </a:prstGeom>
            <a:grpFill/>
            <a:ln/>
          </p:spPr>
          <p:style>
            <a:lnRef idx="3">
              <a:schemeClr val="lt1"/>
            </a:lnRef>
            <a:fillRef idx="1">
              <a:schemeClr val="accent4"/>
            </a:fillRef>
            <a:effectRef idx="1">
              <a:schemeClr val="accent4"/>
            </a:effectRef>
            <a:fontRef idx="minor">
              <a:schemeClr val="dk1">
                <a:hueOff val="0"/>
                <a:satOff val="0"/>
                <a:lumOff val="0"/>
                <a:alphaOff val="0"/>
              </a:schemeClr>
            </a:fontRef>
          </p:style>
        </p:sp>
        <p:sp>
          <p:nvSpPr>
            <p:cNvPr id="21" name="Скругленный прямоугольник 4"/>
            <p:cNvSpPr txBox="1"/>
            <p:nvPr/>
          </p:nvSpPr>
          <p:spPr>
            <a:xfrm>
              <a:off x="58224" y="1167579"/>
              <a:ext cx="2564119" cy="879504"/>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rtlCol="0" anchor="ctr" anchorCtr="0">
              <a:noAutofit/>
            </a:bodyPr>
            <a:lstStyle/>
            <a:p>
              <a:pPr lvl="0" algn="ctr" defTabSz="622300" rtl="0">
                <a:lnSpc>
                  <a:spcPct val="90000"/>
                </a:lnSpc>
                <a:spcBef>
                  <a:spcPct val="0"/>
                </a:spcBef>
                <a:spcAft>
                  <a:spcPct val="35000"/>
                </a:spcAft>
              </a:pPr>
              <a:r>
                <a:rPr lang="ru-RU" sz="1400" dirty="0">
                  <a:latin typeface="Arial" panose="020B0604020202020204" pitchFamily="34" charset="0"/>
                  <a:cs typeface="Arial" panose="020B0604020202020204" pitchFamily="34" charset="0"/>
                </a:rPr>
                <a:t>Вступление в силу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Федерального закона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 282-ФЗ</a:t>
              </a:r>
            </a:p>
          </p:txBody>
        </p:sp>
      </p:grpSp>
      <p:grpSp>
        <p:nvGrpSpPr>
          <p:cNvPr id="22" name="Группа 21"/>
          <p:cNvGrpSpPr/>
          <p:nvPr/>
        </p:nvGrpSpPr>
        <p:grpSpPr>
          <a:xfrm>
            <a:off x="1501494" y="5231186"/>
            <a:ext cx="3098747" cy="1327986"/>
            <a:chOff x="10645" y="1120000"/>
            <a:chExt cx="2659277" cy="974662"/>
          </a:xfrm>
          <a:solidFill>
            <a:schemeClr val="accent1">
              <a:lumMod val="20000"/>
              <a:lumOff val="80000"/>
            </a:schemeClr>
          </a:solidFill>
        </p:grpSpPr>
        <p:sp>
          <p:nvSpPr>
            <p:cNvPr id="23" name="Скругленный прямоугольник 22"/>
            <p:cNvSpPr/>
            <p:nvPr/>
          </p:nvSpPr>
          <p:spPr>
            <a:xfrm>
              <a:off x="10645" y="1120000"/>
              <a:ext cx="2659277" cy="974662"/>
            </a:xfrm>
            <a:prstGeom prst="roundRect">
              <a:avLst/>
            </a:prstGeom>
            <a:grpFill/>
            <a:ln/>
          </p:spPr>
          <p:style>
            <a:lnRef idx="3">
              <a:schemeClr val="lt1"/>
            </a:lnRef>
            <a:fillRef idx="1">
              <a:schemeClr val="accent4"/>
            </a:fillRef>
            <a:effectRef idx="1">
              <a:schemeClr val="accent4"/>
            </a:effectRef>
            <a:fontRef idx="minor">
              <a:schemeClr val="dk1">
                <a:hueOff val="0"/>
                <a:satOff val="0"/>
                <a:lumOff val="0"/>
                <a:alphaOff val="0"/>
              </a:schemeClr>
            </a:fontRef>
          </p:style>
        </p:sp>
        <p:sp>
          <p:nvSpPr>
            <p:cNvPr id="24" name="Скругленный прямоугольник 4"/>
            <p:cNvSpPr txBox="1"/>
            <p:nvPr/>
          </p:nvSpPr>
          <p:spPr>
            <a:xfrm>
              <a:off x="58224" y="1167579"/>
              <a:ext cx="2564119" cy="879504"/>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rtlCol="0" anchor="ctr" anchorCtr="0">
              <a:noAutofit/>
            </a:bodyPr>
            <a:lstStyle/>
            <a:p>
              <a:pPr algn="ctr" defTabSz="622300" rtl="0">
                <a:lnSpc>
                  <a:spcPct val="90000"/>
                </a:lnSpc>
                <a:spcBef>
                  <a:spcPct val="0"/>
                </a:spcBef>
                <a:spcAft>
                  <a:spcPct val="35000"/>
                </a:spcAft>
              </a:pPr>
              <a:r>
                <a:rPr lang="ru-RU" sz="1400" kern="1200" dirty="0" smtClean="0">
                  <a:latin typeface="Arial" panose="020B0604020202020204" pitchFamily="34" charset="0"/>
                  <a:cs typeface="Arial" panose="020B0604020202020204" pitchFamily="34" charset="0"/>
                </a:rPr>
                <a:t>Вступление в силу </a:t>
              </a:r>
              <a:br>
                <a:rPr lang="ru-RU" sz="1400" kern="1200" dirty="0" smtClean="0">
                  <a:latin typeface="Arial" panose="020B0604020202020204" pitchFamily="34" charset="0"/>
                  <a:cs typeface="Arial" panose="020B0604020202020204" pitchFamily="34" charset="0"/>
                </a:rPr>
              </a:br>
              <a:r>
                <a:rPr lang="ru-RU" sz="1400" kern="1200" dirty="0" smtClean="0">
                  <a:latin typeface="Arial" panose="020B0604020202020204" pitchFamily="34" charset="0"/>
                  <a:cs typeface="Arial" panose="020B0604020202020204" pitchFamily="34" charset="0"/>
                </a:rPr>
                <a:t>нормативных актов </a:t>
              </a:r>
              <a:br>
                <a:rPr lang="ru-RU" sz="1400" kern="1200" dirty="0" smtClean="0">
                  <a:latin typeface="Arial" panose="020B0604020202020204" pitchFamily="34" charset="0"/>
                  <a:cs typeface="Arial" panose="020B0604020202020204" pitchFamily="34" charset="0"/>
                </a:rPr>
              </a:br>
              <a:r>
                <a:rPr lang="ru-RU" sz="1400" kern="1200" dirty="0" smtClean="0">
                  <a:latin typeface="Arial" panose="020B0604020202020204" pitchFamily="34" charset="0"/>
                  <a:cs typeface="Arial" panose="020B0604020202020204" pitchFamily="34" charset="0"/>
                </a:rPr>
                <a:t>Банка России по истечении </a:t>
              </a:r>
              <a:br>
                <a:rPr lang="ru-RU" sz="1400" kern="1200" dirty="0" smtClean="0">
                  <a:latin typeface="Arial" panose="020B0604020202020204" pitchFamily="34" charset="0"/>
                  <a:cs typeface="Arial" panose="020B0604020202020204" pitchFamily="34" charset="0"/>
                </a:rPr>
              </a:br>
              <a:r>
                <a:rPr lang="ru-RU" sz="1400" kern="1200" dirty="0" smtClean="0">
                  <a:latin typeface="Arial" panose="020B0604020202020204" pitchFamily="34" charset="0"/>
                  <a:cs typeface="Arial" panose="020B0604020202020204" pitchFamily="34" charset="0"/>
                </a:rPr>
                <a:t>10 дней после дня их официального опубликования</a:t>
              </a:r>
              <a:br>
                <a:rPr lang="ru-RU" sz="1400" kern="1200" dirty="0" smtClean="0">
                  <a:latin typeface="Arial" panose="020B0604020202020204" pitchFamily="34" charset="0"/>
                  <a:cs typeface="Arial" panose="020B0604020202020204" pitchFamily="34" charset="0"/>
                </a:rPr>
              </a:br>
              <a:r>
                <a:rPr lang="ru-RU" sz="1100" i="1" dirty="0">
                  <a:solidFill>
                    <a:srgbClr val="0082BB"/>
                  </a:solidFill>
                  <a:latin typeface="Arial" panose="020B0604020202020204" pitchFamily="34" charset="0"/>
                  <a:cs typeface="Arial" panose="020B0604020202020204" pitchFamily="34" charset="0"/>
                </a:rPr>
                <a:t>(после регистрации в Минюсте России)</a:t>
              </a:r>
            </a:p>
          </p:txBody>
        </p:sp>
      </p:grpSp>
      <p:cxnSp>
        <p:nvCxnSpPr>
          <p:cNvPr id="38" name="Прямая со стрелкой 37">
            <a:extLst>
              <a:ext uri="{FF2B5EF4-FFF2-40B4-BE49-F238E27FC236}">
                <a16:creationId xmlns="" xmlns:a16="http://schemas.microsoft.com/office/drawing/2014/main" id="{BD55E95B-26F0-39B2-18AB-7E8A46E57F6C}"/>
              </a:ext>
            </a:extLst>
          </p:cNvPr>
          <p:cNvCxnSpPr/>
          <p:nvPr/>
        </p:nvCxnSpPr>
        <p:spPr>
          <a:xfrm flipH="1" flipV="1">
            <a:off x="1063709" y="3809452"/>
            <a:ext cx="5475" cy="3478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40" name="Полилиния 39"/>
          <p:cNvSpPr/>
          <p:nvPr/>
        </p:nvSpPr>
        <p:spPr>
          <a:xfrm>
            <a:off x="4141694" y="1110534"/>
            <a:ext cx="6558064" cy="2775996"/>
          </a:xfrm>
          <a:custGeom>
            <a:avLst/>
            <a:gdLst>
              <a:gd name="connsiteX0" fmla="*/ 0 w 5899143"/>
              <a:gd name="connsiteY0" fmla="*/ 490121 h 2940666"/>
              <a:gd name="connsiteX1" fmla="*/ 490121 w 5899143"/>
              <a:gd name="connsiteY1" fmla="*/ 0 h 2940666"/>
              <a:gd name="connsiteX2" fmla="*/ 5409022 w 5899143"/>
              <a:gd name="connsiteY2" fmla="*/ 0 h 2940666"/>
              <a:gd name="connsiteX3" fmla="*/ 5899143 w 5899143"/>
              <a:gd name="connsiteY3" fmla="*/ 490121 h 2940666"/>
              <a:gd name="connsiteX4" fmla="*/ 5899143 w 5899143"/>
              <a:gd name="connsiteY4" fmla="*/ 2450545 h 2940666"/>
              <a:gd name="connsiteX5" fmla="*/ 5409022 w 5899143"/>
              <a:gd name="connsiteY5" fmla="*/ 2940666 h 2940666"/>
              <a:gd name="connsiteX6" fmla="*/ 490121 w 5899143"/>
              <a:gd name="connsiteY6" fmla="*/ 2940666 h 2940666"/>
              <a:gd name="connsiteX7" fmla="*/ 0 w 5899143"/>
              <a:gd name="connsiteY7" fmla="*/ 2450545 h 2940666"/>
              <a:gd name="connsiteX8" fmla="*/ 0 w 5899143"/>
              <a:gd name="connsiteY8" fmla="*/ 490121 h 2940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9143" h="2940666">
                <a:moveTo>
                  <a:pt x="0" y="490121"/>
                </a:moveTo>
                <a:cubicBezTo>
                  <a:pt x="0" y="219435"/>
                  <a:pt x="219435" y="0"/>
                  <a:pt x="490121" y="0"/>
                </a:cubicBezTo>
                <a:lnTo>
                  <a:pt x="5409022" y="0"/>
                </a:lnTo>
                <a:cubicBezTo>
                  <a:pt x="5679708" y="0"/>
                  <a:pt x="5899143" y="219435"/>
                  <a:pt x="5899143" y="490121"/>
                </a:cubicBezTo>
                <a:lnTo>
                  <a:pt x="5899143" y="2450545"/>
                </a:lnTo>
                <a:cubicBezTo>
                  <a:pt x="5899143" y="2721231"/>
                  <a:pt x="5679708" y="2940666"/>
                  <a:pt x="5409022" y="2940666"/>
                </a:cubicBezTo>
                <a:lnTo>
                  <a:pt x="490121" y="2940666"/>
                </a:lnTo>
                <a:cubicBezTo>
                  <a:pt x="219435" y="2940666"/>
                  <a:pt x="0" y="2721231"/>
                  <a:pt x="0" y="2450545"/>
                </a:cubicBezTo>
                <a:lnTo>
                  <a:pt x="0" y="490121"/>
                </a:lnTo>
                <a:close/>
              </a:path>
            </a:pathLst>
          </a:custGeom>
          <a:solidFill>
            <a:schemeClr val="accent1">
              <a:lumMod val="20000"/>
              <a:lumOff val="80000"/>
            </a:schemeClr>
          </a:solid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lvl="0" algn="ctr" defTabSz="622300">
              <a:lnSpc>
                <a:spcPct val="90000"/>
              </a:lnSpc>
              <a:spcBef>
                <a:spcPct val="0"/>
              </a:spcBef>
              <a:spcAft>
                <a:spcPct val="35000"/>
              </a:spcAft>
            </a:pPr>
            <a:r>
              <a:rPr lang="ru-RU" sz="1400" kern="1200" dirty="0" smtClean="0">
                <a:latin typeface="+mn-lt"/>
                <a:ea typeface="+mn-ea"/>
                <a:cs typeface="+mn-cs"/>
              </a:rPr>
              <a:t> </a:t>
            </a:r>
          </a:p>
          <a:p>
            <a:pPr lvl="0" algn="ctr" defTabSz="622300">
              <a:lnSpc>
                <a:spcPct val="90000"/>
              </a:lnSpc>
              <a:spcBef>
                <a:spcPct val="0"/>
              </a:spcBef>
              <a:spcAft>
                <a:spcPct val="35000"/>
              </a:spcAft>
            </a:pPr>
            <a:r>
              <a:rPr lang="ru-RU" sz="1400" kern="1200" dirty="0" smtClean="0">
                <a:latin typeface="Arial" panose="020B0604020202020204" pitchFamily="34" charset="0"/>
                <a:cs typeface="Arial" panose="020B0604020202020204" pitchFamily="34" charset="0"/>
              </a:rPr>
              <a:t>КО</a:t>
            </a:r>
            <a:r>
              <a:rPr lang="ru-RU" sz="1400" dirty="0">
                <a:latin typeface="Arial" panose="020B0604020202020204" pitchFamily="34" charset="0"/>
                <a:cs typeface="Arial" panose="020B0604020202020204" pitchFamily="34" charset="0"/>
              </a:rPr>
              <a:t>, </a:t>
            </a:r>
            <a:r>
              <a:rPr lang="ru-RU" sz="1400" dirty="0" smtClean="0">
                <a:latin typeface="Arial" panose="020B0604020202020204" pitchFamily="34" charset="0"/>
                <a:cs typeface="Arial" panose="020B0604020202020204" pitchFamily="34" charset="0"/>
              </a:rPr>
              <a:t>брокеры, субъекты </a:t>
            </a:r>
            <a:r>
              <a:rPr lang="ru-RU" sz="1400" dirty="0">
                <a:latin typeface="Arial" panose="020B0604020202020204" pitchFamily="34" charset="0"/>
                <a:cs typeface="Arial" panose="020B0604020202020204" pitchFamily="34" charset="0"/>
              </a:rPr>
              <a:t>ЭПР (УО и ПЛ</a:t>
            </a:r>
            <a:r>
              <a:rPr lang="ru-RU" sz="1400" dirty="0" smtClean="0">
                <a:latin typeface="Arial" panose="020B0604020202020204" pitchFamily="34" charset="0"/>
                <a:cs typeface="Arial" panose="020B0604020202020204" pitchFamily="34" charset="0"/>
              </a:rPr>
              <a:t>) </a:t>
            </a:r>
            <a:r>
              <a:rPr lang="ru-RU" sz="1400" kern="1200" dirty="0" smtClean="0">
                <a:latin typeface="Arial" panose="020B0604020202020204" pitchFamily="34" charset="0"/>
                <a:cs typeface="Arial" panose="020B0604020202020204" pitchFamily="34" charset="0"/>
              </a:rPr>
              <a:t/>
            </a:r>
            <a:br>
              <a:rPr lang="ru-RU" sz="1400" kern="1200" dirty="0" smtClean="0">
                <a:latin typeface="Arial" panose="020B0604020202020204" pitchFamily="34" charset="0"/>
                <a:cs typeface="Arial" panose="020B0604020202020204" pitchFamily="34" charset="0"/>
              </a:rPr>
            </a:br>
            <a:r>
              <a:rPr lang="ru-RU" sz="1400" kern="1200" dirty="0" smtClean="0">
                <a:latin typeface="Arial" panose="020B0604020202020204" pitchFamily="34" charset="0"/>
                <a:cs typeface="Arial" panose="020B0604020202020204" pitchFamily="34" charset="0"/>
              </a:rPr>
              <a:t>вправе получить статус ОООЦВ в рамках УПД</a:t>
            </a:r>
            <a:r>
              <a:rPr lang="ru-RU" sz="1400" kern="1200" dirty="0">
                <a:latin typeface="Arial" panose="020B0604020202020204" pitchFamily="34" charset="0"/>
                <a:cs typeface="Arial" panose="020B0604020202020204" pitchFamily="34" charset="0"/>
              </a:rPr>
              <a:t/>
            </a:r>
            <a:br>
              <a:rPr lang="ru-RU" sz="1400" kern="1200" dirty="0">
                <a:latin typeface="Arial" panose="020B0604020202020204" pitchFamily="34" charset="0"/>
                <a:cs typeface="Arial" panose="020B0604020202020204" pitchFamily="34" charset="0"/>
              </a:rPr>
            </a:br>
            <a:r>
              <a:rPr lang="ru-RU" sz="1100" i="1" kern="1200" dirty="0">
                <a:solidFill>
                  <a:srgbClr val="0082BB"/>
                </a:solidFill>
                <a:latin typeface="Arial" panose="020B0604020202020204" pitchFamily="34" charset="0"/>
                <a:cs typeface="Arial" panose="020B0604020202020204" pitchFamily="34" charset="0"/>
              </a:rPr>
              <a:t>(ч. 3, 5, </a:t>
            </a:r>
            <a:r>
              <a:rPr lang="ru-RU" sz="1100" i="1" kern="1200" dirty="0" smtClean="0">
                <a:solidFill>
                  <a:srgbClr val="0082BB"/>
                </a:solidFill>
                <a:latin typeface="Arial" panose="020B0604020202020204" pitchFamily="34" charset="0"/>
                <a:cs typeface="Arial" panose="020B0604020202020204" pitchFamily="34" charset="0"/>
              </a:rPr>
              <a:t>9 </a:t>
            </a:r>
            <a:r>
              <a:rPr lang="ru-RU" sz="1100" i="1" kern="1200" dirty="0">
                <a:solidFill>
                  <a:srgbClr val="0082BB"/>
                </a:solidFill>
                <a:latin typeface="Arial" panose="020B0604020202020204" pitchFamily="34" charset="0"/>
                <a:cs typeface="Arial" panose="020B0604020202020204" pitchFamily="34" charset="0"/>
              </a:rPr>
              <a:t>и 11 ст. </a:t>
            </a:r>
            <a:r>
              <a:rPr lang="ru-RU" sz="1100" i="1" kern="1200" dirty="0" smtClean="0">
                <a:solidFill>
                  <a:srgbClr val="0082BB"/>
                </a:solidFill>
                <a:latin typeface="Arial" panose="020B0604020202020204" pitchFamily="34" charset="0"/>
                <a:cs typeface="Arial" panose="020B0604020202020204" pitchFamily="34" charset="0"/>
              </a:rPr>
              <a:t>55 </a:t>
            </a:r>
            <a:r>
              <a:rPr lang="ru-RU" sz="1100" i="1" kern="0" dirty="0">
                <a:solidFill>
                  <a:srgbClr val="0082BB"/>
                </a:solidFill>
                <a:latin typeface="Arial" panose="020B0604020202020204" pitchFamily="34" charset="0"/>
                <a:cs typeface="Arial" panose="020B0604020202020204" pitchFamily="34" charset="0"/>
              </a:rPr>
              <a:t>Федерального закона № 282-ФЗ</a:t>
            </a:r>
            <a:r>
              <a:rPr lang="ru-RU" sz="1100" i="1" kern="1200" dirty="0" smtClean="0">
                <a:solidFill>
                  <a:srgbClr val="0082BB"/>
                </a:solidFill>
                <a:latin typeface="Arial" panose="020B0604020202020204" pitchFamily="34" charset="0"/>
                <a:cs typeface="Arial" panose="020B0604020202020204" pitchFamily="34" charset="0"/>
              </a:rPr>
              <a:t>)</a:t>
            </a:r>
          </a:p>
          <a:p>
            <a:pPr lvl="0" algn="ctr" defTabSz="622300">
              <a:lnSpc>
                <a:spcPct val="90000"/>
              </a:lnSpc>
              <a:spcBef>
                <a:spcPct val="0"/>
              </a:spcBef>
              <a:spcAft>
                <a:spcPct val="35000"/>
              </a:spcAft>
            </a:pPr>
            <a:endParaRPr lang="ru-RU" sz="1100" i="1" dirty="0">
              <a:solidFill>
                <a:srgbClr val="0082BB"/>
              </a:solidFill>
              <a:latin typeface="Arial" panose="020B0604020202020204" pitchFamily="34" charset="0"/>
              <a:cs typeface="Arial" panose="020B0604020202020204" pitchFamily="34" charset="0"/>
            </a:endParaRPr>
          </a:p>
          <a:p>
            <a:pPr algn="ctr" defTabSz="622300">
              <a:lnSpc>
                <a:spcPct val="90000"/>
              </a:lnSpc>
              <a:spcBef>
                <a:spcPct val="0"/>
              </a:spcBef>
              <a:spcAft>
                <a:spcPct val="35000"/>
              </a:spcAft>
            </a:pPr>
            <a:r>
              <a:rPr lang="ru-RU" sz="1400" dirty="0">
                <a:latin typeface="Arial" panose="020B0604020202020204" pitchFamily="34" charset="0"/>
                <a:cs typeface="Arial" panose="020B0604020202020204" pitchFamily="34" charset="0"/>
              </a:rPr>
              <a:t>ОИС, </a:t>
            </a:r>
            <a:r>
              <a:rPr lang="ru-RU" sz="1400" dirty="0" smtClean="0">
                <a:latin typeface="Arial" panose="020B0604020202020204" pitchFamily="34" charset="0"/>
                <a:cs typeface="Arial" panose="020B0604020202020204" pitchFamily="34" charset="0"/>
              </a:rPr>
              <a:t>субъекты </a:t>
            </a:r>
            <a:r>
              <a:rPr lang="ru-RU" sz="1400" dirty="0">
                <a:latin typeface="Arial" panose="020B0604020202020204" pitchFamily="34" charset="0"/>
                <a:cs typeface="Arial" panose="020B0604020202020204" pitchFamily="34" charset="0"/>
              </a:rPr>
              <a:t>ЭПР (УО) </a:t>
            </a:r>
            <a:r>
              <a:rPr lang="ru-RU" sz="1400" dirty="0" smtClean="0">
                <a:latin typeface="Arial" panose="020B0604020202020204" pitchFamily="34" charset="0"/>
                <a:cs typeface="Arial" panose="020B0604020202020204" pitchFamily="34" charset="0"/>
              </a:rPr>
              <a:t>вправе </a:t>
            </a:r>
            <a:r>
              <a:rPr lang="ru-RU" sz="1400" dirty="0">
                <a:latin typeface="Arial" panose="020B0604020202020204" pitchFamily="34" charset="0"/>
                <a:cs typeface="Arial" panose="020B0604020202020204" pitchFamily="34" charset="0"/>
              </a:rPr>
              <a:t>получить </a:t>
            </a:r>
            <a:r>
              <a:rPr lang="ru-RU" sz="1400" dirty="0" smtClean="0">
                <a:latin typeface="Arial" panose="020B0604020202020204" pitchFamily="34" charset="0"/>
                <a:cs typeface="Arial" panose="020B0604020202020204" pitchFamily="34" charset="0"/>
              </a:rPr>
              <a:t>статус ЦД </a:t>
            </a:r>
            <a:r>
              <a:rPr lang="ru-RU" sz="1400" dirty="0">
                <a:latin typeface="Arial" panose="020B0604020202020204" pitchFamily="34" charset="0"/>
                <a:cs typeface="Arial" panose="020B0604020202020204" pitchFamily="34" charset="0"/>
              </a:rPr>
              <a:t>в рамках УПД</a:t>
            </a:r>
            <a:br>
              <a:rPr lang="ru-RU" sz="1400" dirty="0">
                <a:latin typeface="Arial" panose="020B0604020202020204" pitchFamily="34" charset="0"/>
                <a:cs typeface="Arial" panose="020B0604020202020204" pitchFamily="34" charset="0"/>
              </a:rPr>
            </a:br>
            <a:r>
              <a:rPr lang="ru-RU" sz="1100" i="1" dirty="0">
                <a:solidFill>
                  <a:srgbClr val="0082BB"/>
                </a:solidFill>
                <a:latin typeface="Arial" panose="020B0604020202020204" pitchFamily="34" charset="0"/>
                <a:cs typeface="Arial" panose="020B0604020202020204" pitchFamily="34" charset="0"/>
              </a:rPr>
              <a:t>(ч. </a:t>
            </a:r>
            <a:r>
              <a:rPr lang="ru-RU" sz="1100" i="1" dirty="0" smtClean="0">
                <a:solidFill>
                  <a:srgbClr val="0082BB"/>
                </a:solidFill>
                <a:latin typeface="Arial" panose="020B0604020202020204" pitchFamily="34" charset="0"/>
                <a:cs typeface="Arial" panose="020B0604020202020204" pitchFamily="34" charset="0"/>
              </a:rPr>
              <a:t>3 и 7 ст</a:t>
            </a:r>
            <a:r>
              <a:rPr lang="ru-RU" sz="1100" i="1" dirty="0">
                <a:solidFill>
                  <a:srgbClr val="0082BB"/>
                </a:solidFill>
                <a:latin typeface="Arial" panose="020B0604020202020204" pitchFamily="34" charset="0"/>
                <a:cs typeface="Arial" panose="020B0604020202020204" pitchFamily="34" charset="0"/>
              </a:rPr>
              <a:t>. 55 Федерального закона № 282-ФЗ)</a:t>
            </a:r>
          </a:p>
          <a:p>
            <a:pPr lvl="0" algn="ctr" defTabSz="622300" rtl="0">
              <a:lnSpc>
                <a:spcPct val="90000"/>
              </a:lnSpc>
              <a:spcBef>
                <a:spcPct val="0"/>
              </a:spcBef>
              <a:spcAft>
                <a:spcPct val="35000"/>
              </a:spcAft>
            </a:pPr>
            <a:endParaRPr lang="ru-RU" sz="1100" i="1" kern="1200" dirty="0">
              <a:effectLst/>
              <a:latin typeface="Arial" panose="020B0604020202020204" pitchFamily="34" charset="0"/>
              <a:cs typeface="Arial" panose="020B0604020202020204" pitchFamily="34" charset="0"/>
            </a:endParaRPr>
          </a:p>
          <a:p>
            <a:pPr lvl="0" algn="ctr" defTabSz="622300">
              <a:lnSpc>
                <a:spcPct val="90000"/>
              </a:lnSpc>
              <a:spcBef>
                <a:spcPct val="0"/>
              </a:spcBef>
              <a:spcAft>
                <a:spcPct val="35000"/>
              </a:spcAft>
            </a:pPr>
            <a:r>
              <a:rPr lang="ru-RU" sz="1400" kern="1200" dirty="0" smtClean="0">
                <a:latin typeface="Arial" panose="020B0604020202020204" pitchFamily="34" charset="0"/>
                <a:cs typeface="Arial" panose="020B0604020202020204" pitchFamily="34" charset="0"/>
              </a:rPr>
              <a:t>ЦД/ОООЦВ (включенные в реестры) </a:t>
            </a:r>
            <a:r>
              <a:rPr lang="ru-RU" sz="1400" kern="1200" dirty="0">
                <a:latin typeface="Arial" panose="020B0604020202020204" pitchFamily="34" charset="0"/>
                <a:cs typeface="Arial" panose="020B0604020202020204" pitchFamily="34" charset="0"/>
              </a:rPr>
              <a:t>обязаны </a:t>
            </a:r>
            <a:r>
              <a:rPr lang="ru-RU" sz="1400" kern="1200" dirty="0" smtClean="0">
                <a:latin typeface="Arial" panose="020B0604020202020204" pitchFamily="34" charset="0"/>
                <a:cs typeface="Arial" panose="020B0604020202020204" pitchFamily="34" charset="0"/>
              </a:rPr>
              <a:t>привести свою </a:t>
            </a:r>
            <a:r>
              <a:rPr lang="ru-RU" sz="1400" kern="1200" dirty="0">
                <a:latin typeface="Arial" panose="020B0604020202020204" pitchFamily="34" charset="0"/>
                <a:cs typeface="Arial" panose="020B0604020202020204" pitchFamily="34" charset="0"/>
              </a:rPr>
              <a:t>деятельность </a:t>
            </a:r>
            <a:r>
              <a:rPr lang="ru-RU" sz="1400" kern="1200" dirty="0" smtClean="0">
                <a:latin typeface="Arial" panose="020B0604020202020204" pitchFamily="34" charset="0"/>
                <a:cs typeface="Arial" panose="020B0604020202020204" pitchFamily="34" charset="0"/>
              </a:rPr>
              <a:t>в соответствие </a:t>
            </a:r>
            <a:r>
              <a:rPr lang="ru-RU" sz="1400" kern="1200" dirty="0">
                <a:latin typeface="Arial" panose="020B0604020202020204" pitchFamily="34" charset="0"/>
                <a:cs typeface="Arial" panose="020B0604020202020204" pitchFamily="34" charset="0"/>
              </a:rPr>
              <a:t>с </a:t>
            </a:r>
            <a:r>
              <a:rPr lang="ru-RU" sz="1400" kern="1200" dirty="0" smtClean="0">
                <a:latin typeface="Arial" panose="020B0604020202020204" pitchFamily="34" charset="0"/>
                <a:cs typeface="Arial" panose="020B0604020202020204" pitchFamily="34" charset="0"/>
              </a:rPr>
              <a:t>Федеральным законом № 282-ФЗ, </a:t>
            </a:r>
            <a:br>
              <a:rPr lang="ru-RU" sz="1400" kern="1200" dirty="0" smtClean="0">
                <a:latin typeface="Arial" panose="020B0604020202020204" pitchFamily="34" charset="0"/>
                <a:cs typeface="Arial" panose="020B0604020202020204" pitchFamily="34" charset="0"/>
              </a:rPr>
            </a:br>
            <a:r>
              <a:rPr lang="ru-RU" sz="1400" kern="1200" dirty="0" smtClean="0">
                <a:latin typeface="Arial" panose="020B0604020202020204" pitchFamily="34" charset="0"/>
                <a:cs typeface="Arial" panose="020B0604020202020204" pitchFamily="34" charset="0"/>
              </a:rPr>
              <a:t>а также соблюдать требования к совершению сделок и операций</a:t>
            </a:r>
            <a:r>
              <a:rPr lang="ru-RU" sz="1400" dirty="0" smtClean="0">
                <a:latin typeface="Arial" panose="020B0604020202020204" pitchFamily="34" charset="0"/>
                <a:cs typeface="Arial" panose="020B0604020202020204" pitchFamily="34" charset="0"/>
              </a:rPr>
              <a:t> </a:t>
            </a:r>
            <a:br>
              <a:rPr lang="ru-RU" sz="1400" dirty="0" smtClean="0">
                <a:latin typeface="Arial" panose="020B0604020202020204" pitchFamily="34" charset="0"/>
                <a:cs typeface="Arial" panose="020B0604020202020204" pitchFamily="34" charset="0"/>
              </a:rPr>
            </a:br>
            <a:r>
              <a:rPr lang="ru-RU" sz="1400" dirty="0" smtClean="0">
                <a:latin typeface="Arial" panose="020B0604020202020204" pitchFamily="34" charset="0"/>
                <a:cs typeface="Arial" panose="020B0604020202020204" pitchFamily="34" charset="0"/>
              </a:rPr>
              <a:t>с цифровыми валютами и цифровыми правами</a:t>
            </a:r>
            <a:r>
              <a:rPr lang="ru-RU" sz="1400" kern="1200" dirty="0">
                <a:latin typeface="Arial" panose="020B0604020202020204" pitchFamily="34" charset="0"/>
                <a:cs typeface="Arial" panose="020B0604020202020204" pitchFamily="34" charset="0"/>
              </a:rPr>
              <a:t/>
            </a:r>
            <a:br>
              <a:rPr lang="ru-RU" sz="1400" kern="1200" dirty="0">
                <a:latin typeface="Arial" panose="020B0604020202020204" pitchFamily="34" charset="0"/>
                <a:cs typeface="Arial" panose="020B0604020202020204" pitchFamily="34" charset="0"/>
              </a:rPr>
            </a:br>
            <a:r>
              <a:rPr lang="ru-RU" sz="1100" i="1" dirty="0">
                <a:solidFill>
                  <a:srgbClr val="0082BB"/>
                </a:solidFill>
                <a:latin typeface="Arial" panose="020B0604020202020204" pitchFamily="34" charset="0"/>
                <a:cs typeface="Arial" panose="020B0604020202020204" pitchFamily="34" charset="0"/>
              </a:rPr>
              <a:t>(ч. 4, 6, 8, 10 и 12 ст. 55 Федерального закона № 282-ФЗ)</a:t>
            </a:r>
          </a:p>
          <a:p>
            <a:pPr lvl="0" algn="ctr" defTabSz="622300" rtl="0">
              <a:lnSpc>
                <a:spcPct val="90000"/>
              </a:lnSpc>
              <a:spcBef>
                <a:spcPct val="0"/>
              </a:spcBef>
              <a:spcAft>
                <a:spcPct val="35000"/>
              </a:spcAft>
            </a:pPr>
            <a:endParaRPr lang="ru-RU" sz="1400" i="1" kern="1200" dirty="0">
              <a:latin typeface="+mn-lt"/>
              <a:ea typeface="+mn-ea"/>
              <a:cs typeface="+mn-cs"/>
            </a:endParaRPr>
          </a:p>
        </p:txBody>
      </p:sp>
      <p:sp>
        <p:nvSpPr>
          <p:cNvPr id="41" name="TextBox 40"/>
          <p:cNvSpPr txBox="1"/>
          <p:nvPr/>
        </p:nvSpPr>
        <p:spPr>
          <a:xfrm>
            <a:off x="5928732" y="4213402"/>
            <a:ext cx="1250535" cy="286232"/>
          </a:xfrm>
          <a:prstGeom prst="rect">
            <a:avLst/>
          </a:prstGeom>
          <a:noFill/>
        </p:spPr>
        <p:txBody>
          <a:bodyPr wrap="none">
            <a:spAutoFit/>
          </a:bodyPr>
          <a:lstStyle/>
          <a:p>
            <a:pPr lvl="0" algn="ctr" defTabSz="711200">
              <a:lnSpc>
                <a:spcPct val="90000"/>
              </a:lnSpc>
              <a:spcBef>
                <a:spcPct val="0"/>
              </a:spcBef>
              <a:spcAft>
                <a:spcPct val="35000"/>
              </a:spcAft>
              <a:defRPr lang="ru-RU" b="1"/>
            </a:pPr>
            <a:r>
              <a:rPr lang="ru-RU" sz="1400" b="1" dirty="0"/>
              <a:t>до 01.09.2027</a:t>
            </a:r>
          </a:p>
        </p:txBody>
      </p:sp>
      <p:sp>
        <p:nvSpPr>
          <p:cNvPr id="42" name="TextBox 41"/>
          <p:cNvSpPr txBox="1"/>
          <p:nvPr/>
        </p:nvSpPr>
        <p:spPr>
          <a:xfrm>
            <a:off x="8893589" y="4211454"/>
            <a:ext cx="1250535" cy="286232"/>
          </a:xfrm>
          <a:prstGeom prst="rect">
            <a:avLst/>
          </a:prstGeom>
          <a:noFill/>
        </p:spPr>
        <p:txBody>
          <a:bodyPr wrap="none">
            <a:spAutoFit/>
          </a:bodyPr>
          <a:lstStyle/>
          <a:p>
            <a:pPr lvl="0" algn="ctr" defTabSz="711200">
              <a:lnSpc>
                <a:spcPct val="90000"/>
              </a:lnSpc>
              <a:spcBef>
                <a:spcPct val="0"/>
              </a:spcBef>
              <a:spcAft>
                <a:spcPct val="35000"/>
              </a:spcAft>
              <a:defRPr lang="ru-RU" b="1"/>
            </a:pPr>
            <a:r>
              <a:rPr lang="ru-RU" sz="1400" b="1" dirty="0"/>
              <a:t>до 01.09.2028</a:t>
            </a:r>
          </a:p>
        </p:txBody>
      </p:sp>
      <p:sp>
        <p:nvSpPr>
          <p:cNvPr id="43" name="Полилиния 42"/>
          <p:cNvSpPr/>
          <p:nvPr/>
        </p:nvSpPr>
        <p:spPr>
          <a:xfrm>
            <a:off x="6901123" y="5464354"/>
            <a:ext cx="5007711" cy="992779"/>
          </a:xfrm>
          <a:custGeom>
            <a:avLst/>
            <a:gdLst>
              <a:gd name="connsiteX0" fmla="*/ 0 w 3331069"/>
              <a:gd name="connsiteY0" fmla="*/ 193745 h 1162446"/>
              <a:gd name="connsiteX1" fmla="*/ 193745 w 3331069"/>
              <a:gd name="connsiteY1" fmla="*/ 0 h 1162446"/>
              <a:gd name="connsiteX2" fmla="*/ 3137324 w 3331069"/>
              <a:gd name="connsiteY2" fmla="*/ 0 h 1162446"/>
              <a:gd name="connsiteX3" fmla="*/ 3331069 w 3331069"/>
              <a:gd name="connsiteY3" fmla="*/ 193745 h 1162446"/>
              <a:gd name="connsiteX4" fmla="*/ 3331069 w 3331069"/>
              <a:gd name="connsiteY4" fmla="*/ 968701 h 1162446"/>
              <a:gd name="connsiteX5" fmla="*/ 3137324 w 3331069"/>
              <a:gd name="connsiteY5" fmla="*/ 1162446 h 1162446"/>
              <a:gd name="connsiteX6" fmla="*/ 193745 w 3331069"/>
              <a:gd name="connsiteY6" fmla="*/ 1162446 h 1162446"/>
              <a:gd name="connsiteX7" fmla="*/ 0 w 3331069"/>
              <a:gd name="connsiteY7" fmla="*/ 968701 h 1162446"/>
              <a:gd name="connsiteX8" fmla="*/ 0 w 3331069"/>
              <a:gd name="connsiteY8" fmla="*/ 193745 h 1162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1069" h="1162446">
                <a:moveTo>
                  <a:pt x="0" y="193745"/>
                </a:moveTo>
                <a:cubicBezTo>
                  <a:pt x="0" y="86743"/>
                  <a:pt x="86743" y="0"/>
                  <a:pt x="193745" y="0"/>
                </a:cubicBezTo>
                <a:lnTo>
                  <a:pt x="3137324" y="0"/>
                </a:lnTo>
                <a:cubicBezTo>
                  <a:pt x="3244326" y="0"/>
                  <a:pt x="3331069" y="86743"/>
                  <a:pt x="3331069" y="193745"/>
                </a:cubicBezTo>
                <a:lnTo>
                  <a:pt x="3331069" y="968701"/>
                </a:lnTo>
                <a:cubicBezTo>
                  <a:pt x="3331069" y="1075703"/>
                  <a:pt x="3244326" y="1162446"/>
                  <a:pt x="3137324" y="1162446"/>
                </a:cubicBezTo>
                <a:lnTo>
                  <a:pt x="193745" y="1162446"/>
                </a:lnTo>
                <a:cubicBezTo>
                  <a:pt x="86743" y="1162446"/>
                  <a:pt x="0" y="1075703"/>
                  <a:pt x="0" y="968701"/>
                </a:cubicBezTo>
                <a:lnTo>
                  <a:pt x="0" y="193745"/>
                </a:lnTo>
                <a:close/>
              </a:path>
            </a:pathLst>
          </a:custGeom>
          <a:solidFill>
            <a:schemeClr val="accent1">
              <a:lumMod val="20000"/>
              <a:lumOff val="80000"/>
            </a:schemeClr>
          </a:solid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181206" tIns="181206" rIns="181206" bIns="181206" numCol="1" spcCol="1270" rtlCol="0" anchor="ctr" anchorCtr="0">
            <a:noAutofit/>
          </a:bodyPr>
          <a:lstStyle/>
          <a:p>
            <a:pPr lvl="0" algn="ctr" defTabSz="622300">
              <a:lnSpc>
                <a:spcPct val="90000"/>
              </a:lnSpc>
              <a:spcBef>
                <a:spcPct val="0"/>
              </a:spcBef>
              <a:spcAft>
                <a:spcPct val="35000"/>
              </a:spcAft>
            </a:pPr>
            <a:r>
              <a:rPr lang="ru-RU" sz="1400" kern="1200" dirty="0" smtClean="0">
                <a:latin typeface="Arial" panose="020B0604020202020204" pitchFamily="34" charset="0"/>
                <a:cs typeface="Arial" panose="020B0604020202020204" pitchFamily="34" charset="0"/>
              </a:rPr>
              <a:t>ОИС, включенный в реестр ОИС по состоянию </a:t>
            </a:r>
            <a:br>
              <a:rPr lang="ru-RU" sz="1400" kern="1200" dirty="0" smtClean="0">
                <a:latin typeface="Arial" panose="020B0604020202020204" pitchFamily="34" charset="0"/>
                <a:cs typeface="Arial" panose="020B0604020202020204" pitchFamily="34" charset="0"/>
              </a:rPr>
            </a:br>
            <a:r>
              <a:rPr lang="ru-RU" sz="1400" kern="1200" dirty="0" smtClean="0">
                <a:latin typeface="Arial" panose="020B0604020202020204" pitchFamily="34" charset="0"/>
                <a:cs typeface="Arial" panose="020B0604020202020204" pitchFamily="34" charset="0"/>
              </a:rPr>
              <a:t>на 01.09.2026, должен </a:t>
            </a:r>
            <a:r>
              <a:rPr lang="ru-RU" sz="1400" kern="1200" dirty="0">
                <a:latin typeface="Arial" panose="020B0604020202020204" pitchFamily="34" charset="0"/>
                <a:cs typeface="Arial" panose="020B0604020202020204" pitchFamily="34" charset="0"/>
              </a:rPr>
              <a:t>привести свою деятельность </a:t>
            </a:r>
            <a:r>
              <a:rPr lang="ru-RU" sz="1400" kern="1200" dirty="0" smtClean="0">
                <a:latin typeface="Arial" panose="020B0604020202020204" pitchFamily="34" charset="0"/>
                <a:cs typeface="Arial" panose="020B0604020202020204" pitchFamily="34" charset="0"/>
              </a:rPr>
              <a:t/>
            </a:r>
            <a:br>
              <a:rPr lang="ru-RU" sz="1400" kern="1200" dirty="0" smtClean="0">
                <a:latin typeface="Arial" panose="020B0604020202020204" pitchFamily="34" charset="0"/>
                <a:cs typeface="Arial" panose="020B0604020202020204" pitchFamily="34" charset="0"/>
              </a:rPr>
            </a:br>
            <a:r>
              <a:rPr lang="ru-RU" sz="1400" kern="1200" dirty="0" smtClean="0">
                <a:latin typeface="Arial" panose="020B0604020202020204" pitchFamily="34" charset="0"/>
                <a:cs typeface="Arial" panose="020B0604020202020204" pitchFamily="34" charset="0"/>
              </a:rPr>
              <a:t>в соответстви</a:t>
            </a:r>
            <a:r>
              <a:rPr lang="ru-RU" sz="1400" dirty="0">
                <a:latin typeface="Arial" panose="020B0604020202020204" pitchFamily="34" charset="0"/>
                <a:cs typeface="Arial" panose="020B0604020202020204" pitchFamily="34" charset="0"/>
              </a:rPr>
              <a:t>е</a:t>
            </a:r>
            <a:r>
              <a:rPr lang="ru-RU" sz="1400" kern="1200" dirty="0" smtClean="0">
                <a:latin typeface="Arial" panose="020B0604020202020204" pitchFamily="34" charset="0"/>
                <a:cs typeface="Arial" panose="020B0604020202020204" pitchFamily="34" charset="0"/>
              </a:rPr>
              <a:t> с </a:t>
            </a:r>
            <a:r>
              <a:rPr lang="ru-RU" sz="1400" kern="1200" dirty="0">
                <a:latin typeface="Arial" panose="020B0604020202020204" pitchFamily="34" charset="0"/>
                <a:cs typeface="Arial" panose="020B0604020202020204" pitchFamily="34" charset="0"/>
              </a:rPr>
              <a:t>Федеральным </a:t>
            </a:r>
            <a:r>
              <a:rPr lang="ru-RU" sz="1400" kern="1200" dirty="0" smtClean="0">
                <a:latin typeface="Arial" panose="020B0604020202020204" pitchFamily="34" charset="0"/>
                <a:cs typeface="Arial" panose="020B0604020202020204" pitchFamily="34" charset="0"/>
              </a:rPr>
              <a:t>законом</a:t>
            </a:r>
            <a:r>
              <a:rPr lang="ru-RU" sz="1400" dirty="0">
                <a:latin typeface="Arial" panose="020B0604020202020204" pitchFamily="34" charset="0"/>
                <a:cs typeface="Arial" panose="020B0604020202020204" pitchFamily="34" charset="0"/>
              </a:rPr>
              <a:t> </a:t>
            </a:r>
            <a:r>
              <a:rPr lang="ru-RU" sz="1400" kern="1200" dirty="0" smtClean="0">
                <a:latin typeface="Arial" panose="020B0604020202020204" pitchFamily="34" charset="0"/>
                <a:cs typeface="Arial" panose="020B0604020202020204" pitchFamily="34" charset="0"/>
              </a:rPr>
              <a:t>№ </a:t>
            </a:r>
            <a:r>
              <a:rPr lang="ru-RU" sz="1400" kern="1200" dirty="0">
                <a:latin typeface="Arial" panose="020B0604020202020204" pitchFamily="34" charset="0"/>
                <a:cs typeface="Arial" panose="020B0604020202020204" pitchFamily="34" charset="0"/>
              </a:rPr>
              <a:t>282-ФЗ </a:t>
            </a:r>
            <a:br>
              <a:rPr lang="ru-RU" sz="1400" kern="1200" dirty="0">
                <a:latin typeface="Arial" panose="020B0604020202020204" pitchFamily="34" charset="0"/>
                <a:cs typeface="Arial" panose="020B0604020202020204" pitchFamily="34" charset="0"/>
              </a:rPr>
            </a:br>
            <a:r>
              <a:rPr lang="ru-RU" sz="1100" i="1" kern="1200" dirty="0" smtClean="0">
                <a:solidFill>
                  <a:srgbClr val="0082BB"/>
                </a:solidFill>
                <a:latin typeface="Arial" panose="020B0604020202020204" pitchFamily="34" charset="0"/>
                <a:cs typeface="Arial" panose="020B0604020202020204" pitchFamily="34" charset="0"/>
              </a:rPr>
              <a:t>(</a:t>
            </a:r>
            <a:r>
              <a:rPr lang="ru-RU" sz="1100" i="1" kern="1200" dirty="0">
                <a:solidFill>
                  <a:srgbClr val="0082BB"/>
                </a:solidFill>
                <a:latin typeface="Arial" panose="020B0604020202020204" pitchFamily="34" charset="0"/>
                <a:cs typeface="Arial" panose="020B0604020202020204" pitchFamily="34" charset="0"/>
              </a:rPr>
              <a:t>ч. 13 ст. </a:t>
            </a:r>
            <a:r>
              <a:rPr lang="ru-RU" sz="1100" i="1" kern="1200" dirty="0" smtClean="0">
                <a:solidFill>
                  <a:srgbClr val="0082BB"/>
                </a:solidFill>
                <a:latin typeface="Arial" panose="020B0604020202020204" pitchFamily="34" charset="0"/>
                <a:cs typeface="Arial" panose="020B0604020202020204" pitchFamily="34" charset="0"/>
              </a:rPr>
              <a:t>55 </a:t>
            </a:r>
            <a:r>
              <a:rPr lang="ru-RU" sz="1100" i="1" kern="0" dirty="0">
                <a:solidFill>
                  <a:srgbClr val="0082BB"/>
                </a:solidFill>
                <a:latin typeface="Arial" panose="020B0604020202020204" pitchFamily="34" charset="0"/>
                <a:cs typeface="Arial" panose="020B0604020202020204" pitchFamily="34" charset="0"/>
              </a:rPr>
              <a:t>Федерального закона № 282-ФЗ</a:t>
            </a:r>
            <a:r>
              <a:rPr lang="ru-RU" sz="1100" i="1" kern="1200" dirty="0" smtClean="0">
                <a:solidFill>
                  <a:srgbClr val="0082BB"/>
                </a:solidFill>
                <a:latin typeface="Arial" panose="020B0604020202020204" pitchFamily="34" charset="0"/>
                <a:cs typeface="Arial" panose="020B0604020202020204" pitchFamily="34" charset="0"/>
              </a:rPr>
              <a:t>)</a:t>
            </a:r>
            <a:endParaRPr lang="ru-RU" sz="1100" i="1" kern="1200" dirty="0">
              <a:solidFill>
                <a:srgbClr val="0082BB"/>
              </a:solidFill>
              <a:latin typeface="Arial" panose="020B0604020202020204" pitchFamily="34" charset="0"/>
              <a:cs typeface="Arial" panose="020B0604020202020204" pitchFamily="34" charset="0"/>
            </a:endParaRPr>
          </a:p>
        </p:txBody>
      </p:sp>
      <p:cxnSp>
        <p:nvCxnSpPr>
          <p:cNvPr id="44" name="Прямая со стрелкой 43">
            <a:extLst>
              <a:ext uri="{FF2B5EF4-FFF2-40B4-BE49-F238E27FC236}">
                <a16:creationId xmlns="" xmlns:a16="http://schemas.microsoft.com/office/drawing/2014/main" id="{BD55E95B-26F0-39B2-18AB-7E8A46E57F6C}"/>
              </a:ext>
            </a:extLst>
          </p:cNvPr>
          <p:cNvCxnSpPr/>
          <p:nvPr/>
        </p:nvCxnSpPr>
        <p:spPr>
          <a:xfrm flipH="1">
            <a:off x="9487887" y="4973191"/>
            <a:ext cx="6459" cy="47124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57" name="Прямая со стрелкой 56">
            <a:extLst>
              <a:ext uri="{FF2B5EF4-FFF2-40B4-BE49-F238E27FC236}">
                <a16:creationId xmlns="" xmlns:a16="http://schemas.microsoft.com/office/drawing/2014/main" id="{BD55E95B-26F0-39B2-18AB-7E8A46E57F6C}"/>
              </a:ext>
            </a:extLst>
          </p:cNvPr>
          <p:cNvCxnSpPr/>
          <p:nvPr/>
        </p:nvCxnSpPr>
        <p:spPr>
          <a:xfrm flipH="1">
            <a:off x="2979151" y="4959601"/>
            <a:ext cx="4514" cy="25365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63" name="Скругленный прямоугольник 62"/>
          <p:cNvSpPr/>
          <p:nvPr/>
        </p:nvSpPr>
        <p:spPr>
          <a:xfrm>
            <a:off x="288507" y="965006"/>
            <a:ext cx="3427827" cy="489159"/>
          </a:xfrm>
          <a:prstGeom prst="roundRect">
            <a:avLst/>
          </a:prstGeom>
          <a:solidFill>
            <a:schemeClr val="tx2">
              <a:lumMod val="20000"/>
              <a:lumOff val="80000"/>
            </a:schemeClr>
          </a:solidFill>
          <a:ln>
            <a:solidFill>
              <a:schemeClr val="tx2">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ru-RU" b="1" kern="0" dirty="0">
                <a:solidFill>
                  <a:srgbClr val="0070C0"/>
                </a:solidFill>
                <a:latin typeface="Calibri"/>
              </a:rPr>
              <a:t>   </a:t>
            </a:r>
            <a:r>
              <a:rPr lang="en-US" b="1" kern="0" dirty="0">
                <a:solidFill>
                  <a:srgbClr val="0070C0"/>
                </a:solidFill>
                <a:latin typeface="Calibri"/>
              </a:rPr>
              <a:t>  </a:t>
            </a:r>
            <a:r>
              <a:rPr lang="ru-RU" sz="1400" kern="0" dirty="0">
                <a:ln>
                  <a:solidFill>
                    <a:srgbClr val="1F497D"/>
                  </a:solidFill>
                </a:ln>
                <a:solidFill>
                  <a:srgbClr val="4F81BD">
                    <a:lumMod val="75000"/>
                  </a:srgbClr>
                </a:solidFill>
                <a:latin typeface="Arial" panose="020B0604020202020204" pitchFamily="34" charset="0"/>
                <a:cs typeface="Arial" panose="020B0604020202020204" pitchFamily="34" charset="0"/>
              </a:rPr>
              <a:t>Переходные </a:t>
            </a:r>
            <a:r>
              <a:rPr lang="ru-RU" sz="1400" kern="0" dirty="0" smtClean="0">
                <a:ln>
                  <a:solidFill>
                    <a:srgbClr val="1F497D"/>
                  </a:solidFill>
                </a:ln>
                <a:solidFill>
                  <a:srgbClr val="4F81BD">
                    <a:lumMod val="75000"/>
                  </a:srgbClr>
                </a:solidFill>
                <a:latin typeface="Arial" panose="020B0604020202020204" pitchFamily="34" charset="0"/>
                <a:cs typeface="Arial" panose="020B0604020202020204" pitchFamily="34" charset="0"/>
              </a:rPr>
              <a:t>положения: </a:t>
            </a:r>
            <a:endParaRPr lang="ru-RU" sz="1400" kern="0" dirty="0">
              <a:ln>
                <a:solidFill>
                  <a:srgbClr val="1F497D"/>
                </a:solidFill>
              </a:ln>
              <a:solidFill>
                <a:srgbClr val="4F81BD">
                  <a:lumMod val="75000"/>
                </a:srgbClr>
              </a:solidFill>
              <a:latin typeface="Arial" panose="020B0604020202020204" pitchFamily="34" charset="0"/>
              <a:cs typeface="Arial" panose="020B0604020202020204" pitchFamily="34" charset="0"/>
            </a:endParaRPr>
          </a:p>
        </p:txBody>
      </p:sp>
      <p:cxnSp>
        <p:nvCxnSpPr>
          <p:cNvPr id="71" name="Прямая со стрелкой 70">
            <a:extLst>
              <a:ext uri="{FF2B5EF4-FFF2-40B4-BE49-F238E27FC236}">
                <a16:creationId xmlns="" xmlns:a16="http://schemas.microsoft.com/office/drawing/2014/main" id="{BD55E95B-26F0-39B2-18AB-7E8A46E57F6C}"/>
              </a:ext>
            </a:extLst>
          </p:cNvPr>
          <p:cNvCxnSpPr/>
          <p:nvPr/>
        </p:nvCxnSpPr>
        <p:spPr>
          <a:xfrm flipH="1" flipV="1">
            <a:off x="6628633" y="3932775"/>
            <a:ext cx="1" cy="30070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30" name="Shape 11">
            <a:extLst>
              <a:ext uri="{FF2B5EF4-FFF2-40B4-BE49-F238E27FC236}">
                <a16:creationId xmlns="" xmlns:a16="http://schemas.microsoft.com/office/drawing/2014/main" id="{A411797B-CB7A-2ADC-82B2-1092B5B7637B}"/>
              </a:ext>
            </a:extLst>
          </p:cNvPr>
          <p:cNvSpPr/>
          <p:nvPr/>
        </p:nvSpPr>
        <p:spPr>
          <a:xfrm>
            <a:off x="467859" y="1033485"/>
            <a:ext cx="374649" cy="375566"/>
          </a:xfrm>
          <a:prstGeom prst="ellipse">
            <a:avLst/>
          </a:prstGeom>
          <a:solidFill>
            <a:srgbClr val="0088BB"/>
          </a:solidFill>
          <a:ln/>
        </p:spPr>
      </p:sp>
      <p:pic>
        <p:nvPicPr>
          <p:cNvPr id="31" name="Image 2" descr="preencoded.png">
            <a:extLst>
              <a:ext uri="{FF2B5EF4-FFF2-40B4-BE49-F238E27FC236}">
                <a16:creationId xmlns="" xmlns:a16="http://schemas.microsoft.com/office/drawing/2014/main" id="{FB14F22B-CEE0-0CD4-2E2D-9AB8C1896746}"/>
              </a:ext>
            </a:extLst>
          </p:cNvPr>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560735" y="1138722"/>
            <a:ext cx="222973" cy="221046"/>
          </a:xfrm>
          <a:prstGeom prst="rect">
            <a:avLst/>
          </a:prstGeom>
        </p:spPr>
      </p:pic>
      <p:sp>
        <p:nvSpPr>
          <p:cNvPr id="29" name="Номер слайда 2"/>
          <p:cNvSpPr txBox="1">
            <a:spLocks/>
          </p:cNvSpPr>
          <p:nvPr/>
        </p:nvSpPr>
        <p:spPr>
          <a:xfrm>
            <a:off x="11014074" y="431801"/>
            <a:ext cx="744537" cy="324000"/>
          </a:xfrm>
          <a:prstGeom prst="rect">
            <a:avLst/>
          </a:prstGeom>
        </p:spPr>
        <p:txBody>
          <a:bodyPr wrap="square" lIns="0" tIns="0" rIns="0" bIns="0">
            <a:spAutoFit/>
          </a:bodyPr>
          <a:lstStyle>
            <a:defPPr>
              <a:defRPr lang="ru-RU"/>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A99AE-6A35-4C1E-8082-A4A87B5CA521}" type="slidenum">
              <a:rPr lang="ru-RU" smtClean="0"/>
              <a:pPr/>
              <a:t>7</a:t>
            </a:fld>
            <a:endParaRPr lang="ru-RU" dirty="0"/>
          </a:p>
        </p:txBody>
      </p:sp>
      <p:sp>
        <p:nvSpPr>
          <p:cNvPr id="26"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215444"/>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Tree>
    <p:extLst>
      <p:ext uri="{BB962C8B-B14F-4D97-AF65-F5344CB8AC3E}">
        <p14:creationId xmlns:p14="http://schemas.microsoft.com/office/powerpoint/2010/main" val="5528736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1" y="1161285"/>
            <a:ext cx="12192001" cy="5696715"/>
          </a:xfrm>
          <a:prstGeom prst="round2SameRect">
            <a:avLst/>
          </a:prstGeom>
          <a:solidFill>
            <a:srgbClr val="EBF0F3"/>
          </a:solidFill>
          <a:ln>
            <a:noFill/>
          </a:ln>
        </p:spPr>
        <p:style>
          <a:lnRef idx="3">
            <a:schemeClr val="lt1"/>
          </a:lnRef>
          <a:fillRef idx="1">
            <a:schemeClr val="accent4"/>
          </a:fillRef>
          <a:effectRef idx="1">
            <a:schemeClr val="accent4"/>
          </a:effectRef>
          <a:fontRef idx="minor">
            <a:schemeClr val="dk1">
              <a:hueOff val="0"/>
              <a:satOff val="0"/>
              <a:lumOff val="0"/>
              <a:alphaOff val="0"/>
            </a:schemeClr>
          </a:fontRef>
        </p:style>
        <p:txBody>
          <a:bodyPr spcFirstLastPara="0" vert="horz" wrap="square" lIns="268011" tIns="268011" rIns="268011" bIns="268011" numCol="1" spcCol="1270" rtlCol="0" anchor="ctr" anchorCtr="0">
            <a:noAutofit/>
          </a:bodyPr>
          <a:lstStyle/>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a:p>
            <a:pPr algn="ctr" defTabSz="622300">
              <a:lnSpc>
                <a:spcPct val="90000"/>
              </a:lnSpc>
              <a:spcBef>
                <a:spcPct val="0"/>
              </a:spcBef>
              <a:spcAft>
                <a:spcPct val="35000"/>
              </a:spcAft>
            </a:pPr>
            <a:endParaRPr lang="ru-RU" sz="1400" dirty="0">
              <a:solidFill>
                <a:schemeClr val="dk1">
                  <a:hueOff val="0"/>
                  <a:satOff val="0"/>
                  <a:lumOff val="0"/>
                  <a:alphaOff val="0"/>
                </a:schemeClr>
              </a:solidFill>
            </a:endParaRPr>
          </a:p>
        </p:txBody>
      </p:sp>
      <p:sp>
        <p:nvSpPr>
          <p:cNvPr id="24" name="Прямоугольник 23"/>
          <p:cNvSpPr/>
          <p:nvPr/>
        </p:nvSpPr>
        <p:spPr>
          <a:xfrm>
            <a:off x="325582" y="1843406"/>
            <a:ext cx="7424623" cy="307777"/>
          </a:xfrm>
          <a:prstGeom prst="rect">
            <a:avLst/>
          </a:prstGeom>
        </p:spPr>
        <p:txBody>
          <a:bodyPr wrap="square">
            <a:spAutoFit/>
          </a:bodyPr>
          <a:lstStyle/>
          <a:p>
            <a:pPr algn="just">
              <a:spcAft>
                <a:spcPts val="1200"/>
              </a:spcAft>
            </a:pPr>
            <a:r>
              <a:rPr lang="ru-RU" sz="1400" b="1" dirty="0" smtClean="0">
                <a:ea typeface="Calibri" panose="020F0502020204030204" pitchFamily="34" charset="0"/>
                <a:cs typeface="Times New Roman" panose="02020603050405020304" pitchFamily="18" charset="0"/>
              </a:rPr>
              <a:t>1. Заявление</a:t>
            </a:r>
            <a:r>
              <a:rPr lang="ru-RU" sz="1400" dirty="0" smtClean="0">
                <a:ea typeface="Calibri" panose="020F0502020204030204" pitchFamily="34" charset="0"/>
                <a:cs typeface="Times New Roman" panose="02020603050405020304" pitchFamily="18" charset="0"/>
              </a:rPr>
              <a:t> </a:t>
            </a:r>
            <a:r>
              <a:rPr lang="ru-RU" sz="1400" b="1" dirty="0">
                <a:ea typeface="Calibri" panose="020F0502020204030204" pitchFamily="34" charset="0"/>
                <a:cs typeface="Times New Roman" panose="02020603050405020304" pitchFamily="18" charset="0"/>
              </a:rPr>
              <a:t>о внесении сведений </a:t>
            </a:r>
            <a:r>
              <a:rPr lang="ru-RU" sz="1400" b="1" dirty="0" smtClean="0">
                <a:ea typeface="Calibri" panose="020F0502020204030204" pitchFamily="34" charset="0"/>
                <a:cs typeface="Times New Roman" panose="02020603050405020304" pitchFamily="18" charset="0"/>
              </a:rPr>
              <a:t>в реестр ОООЦВ/ЦД:</a:t>
            </a:r>
            <a:endParaRPr lang="ru-RU" sz="1400" b="1" dirty="0">
              <a:ea typeface="Calibri" panose="020F0502020204030204" pitchFamily="34" charset="0"/>
              <a:cs typeface="Times New Roman" panose="02020603050405020304" pitchFamily="18" charset="0"/>
            </a:endParaRPr>
          </a:p>
        </p:txBody>
      </p:sp>
      <p:sp>
        <p:nvSpPr>
          <p:cNvPr id="36" name="Text 6">
            <a:extLst>
              <a:ext uri="{FF2B5EF4-FFF2-40B4-BE49-F238E27FC236}">
                <a16:creationId xmlns="" xmlns:a16="http://schemas.microsoft.com/office/drawing/2014/main" id="{1E6D0280-AD62-D3B7-42E9-C70FB956BD1F}"/>
              </a:ext>
            </a:extLst>
          </p:cNvPr>
          <p:cNvSpPr/>
          <p:nvPr/>
        </p:nvSpPr>
        <p:spPr>
          <a:xfrm>
            <a:off x="284394" y="3949742"/>
            <a:ext cx="5557818" cy="1183496"/>
          </a:xfrm>
          <a:prstGeom prst="rect">
            <a:avLst/>
          </a:prstGeom>
          <a:solidFill>
            <a:schemeClr val="bg2">
              <a:lumMod val="20000"/>
              <a:lumOff val="80000"/>
            </a:schemeClr>
          </a:solidFill>
          <a:ln w="12700">
            <a:solidFill>
              <a:srgbClr val="487AA6"/>
            </a:solidFill>
          </a:ln>
        </p:spPr>
        <p:txBody>
          <a:bodyPr wrap="square" lIns="0" tIns="0" rIns="0" bIns="0" rtlCol="0" anchor="t">
            <a:noAutofit/>
          </a:bodyPr>
          <a:lstStyle/>
          <a:p>
            <a:pPr indent="88900" algn="just">
              <a:lnSpc>
                <a:spcPct val="127000"/>
              </a:lnSpc>
            </a:pPr>
            <a:r>
              <a:rPr lang="ru-RU" sz="1200" b="1" dirty="0" smtClean="0">
                <a:solidFill>
                  <a:srgbClr val="475569"/>
                </a:solidFill>
                <a:latin typeface="Arial" pitchFamily="34" charset="0"/>
                <a:cs typeface="Arial" pitchFamily="34" charset="-120"/>
              </a:rPr>
              <a:t>подпись</a:t>
            </a:r>
            <a:r>
              <a:rPr lang="ru-RU" sz="1200" dirty="0" smtClean="0">
                <a:solidFill>
                  <a:srgbClr val="475569"/>
                </a:solidFill>
                <a:latin typeface="Arial" pitchFamily="34" charset="0"/>
                <a:cs typeface="Arial" pitchFamily="34" charset="-120"/>
              </a:rPr>
              <a:t>, </a:t>
            </a:r>
            <a:r>
              <a:rPr lang="ru-RU" sz="1200" dirty="0">
                <a:solidFill>
                  <a:srgbClr val="475569"/>
                </a:solidFill>
                <a:latin typeface="Arial" pitchFamily="34" charset="0"/>
                <a:cs typeface="Arial" pitchFamily="34" charset="-120"/>
              </a:rPr>
              <a:t>которая </a:t>
            </a:r>
            <a:r>
              <a:rPr lang="ru-RU" sz="1200" b="1" dirty="0">
                <a:solidFill>
                  <a:srgbClr val="475569"/>
                </a:solidFill>
                <a:latin typeface="Arial" pitchFamily="34" charset="0"/>
                <a:cs typeface="Arial" pitchFamily="34" charset="-120"/>
              </a:rPr>
              <a:t>подтверждает:</a:t>
            </a:r>
          </a:p>
          <a:p>
            <a:pPr>
              <a:lnSpc>
                <a:spcPct val="127000"/>
              </a:lnSpc>
            </a:pPr>
            <a:endParaRPr lang="ru-RU" sz="1200" dirty="0">
              <a:solidFill>
                <a:srgbClr val="475569"/>
              </a:solidFill>
              <a:latin typeface="Arial" pitchFamily="34" charset="0"/>
              <a:cs typeface="Arial" pitchFamily="34" charset="-120"/>
            </a:endParaRPr>
          </a:p>
          <a:p>
            <a:pPr marL="285750" indent="-196850">
              <a:lnSpc>
                <a:spcPct val="127000"/>
              </a:lnSpc>
              <a:buFont typeface="Arial" panose="020B0604020202020204" pitchFamily="34" charset="0"/>
              <a:buChar char="−"/>
            </a:pPr>
            <a:r>
              <a:rPr lang="ru-RU" sz="1200" dirty="0">
                <a:solidFill>
                  <a:srgbClr val="475569"/>
                </a:solidFill>
                <a:latin typeface="Arial" pitchFamily="34" charset="0"/>
                <a:cs typeface="Arial" pitchFamily="34" charset="-120"/>
              </a:rPr>
              <a:t>полноту и достоверность </a:t>
            </a:r>
            <a:r>
              <a:rPr lang="ru-RU" sz="1200" dirty="0" smtClean="0">
                <a:solidFill>
                  <a:srgbClr val="475569"/>
                </a:solidFill>
                <a:latin typeface="Arial" pitchFamily="34" charset="0"/>
                <a:cs typeface="Arial" pitchFamily="34" charset="-120"/>
              </a:rPr>
              <a:t>сведений</a:t>
            </a:r>
            <a:r>
              <a:rPr lang="ru-RU" sz="1200" dirty="0">
                <a:solidFill>
                  <a:srgbClr val="475569"/>
                </a:solidFill>
                <a:latin typeface="Arial" pitchFamily="34" charset="0"/>
                <a:cs typeface="Arial" pitchFamily="34" charset="-120"/>
              </a:rPr>
              <a:t>;</a:t>
            </a:r>
          </a:p>
          <a:p>
            <a:pPr marL="285750" indent="-196850">
              <a:lnSpc>
                <a:spcPct val="127000"/>
              </a:lnSpc>
              <a:buFont typeface="Arial" panose="020B0604020202020204" pitchFamily="34" charset="0"/>
              <a:buChar char="−"/>
            </a:pPr>
            <a:r>
              <a:rPr lang="ru-RU" sz="1200" dirty="0">
                <a:solidFill>
                  <a:srgbClr val="475569"/>
                </a:solidFill>
                <a:latin typeface="Arial" pitchFamily="34" charset="0"/>
                <a:cs typeface="Arial" pitchFamily="34" charset="-120"/>
              </a:rPr>
              <a:t>информированность о мерах </a:t>
            </a:r>
            <a:r>
              <a:rPr lang="ru-RU" sz="1200" dirty="0" smtClean="0">
                <a:solidFill>
                  <a:srgbClr val="475569"/>
                </a:solidFill>
                <a:latin typeface="Arial" pitchFamily="34" charset="0"/>
                <a:cs typeface="Arial" pitchFamily="34" charset="-120"/>
              </a:rPr>
              <a:t>Банка </a:t>
            </a:r>
            <a:r>
              <a:rPr lang="ru-RU" sz="1200" dirty="0">
                <a:solidFill>
                  <a:srgbClr val="475569"/>
                </a:solidFill>
                <a:latin typeface="Arial" pitchFamily="34" charset="0"/>
                <a:cs typeface="Arial" pitchFamily="34" charset="-120"/>
              </a:rPr>
              <a:t>России при выявлении неполной и (или) недостоверной </a:t>
            </a:r>
            <a:r>
              <a:rPr lang="ru-RU" sz="1200" dirty="0" smtClean="0">
                <a:solidFill>
                  <a:srgbClr val="475569"/>
                </a:solidFill>
                <a:latin typeface="Arial" pitchFamily="34" charset="0"/>
                <a:cs typeface="Arial" pitchFamily="34" charset="-120"/>
              </a:rPr>
              <a:t>информации</a:t>
            </a:r>
            <a:endParaRPr lang="ru-RU" sz="1200" dirty="0">
              <a:solidFill>
                <a:srgbClr val="475569"/>
              </a:solidFill>
              <a:latin typeface="Arial" pitchFamily="34" charset="0"/>
              <a:cs typeface="Arial" pitchFamily="34" charset="-120"/>
            </a:endParaRPr>
          </a:p>
        </p:txBody>
      </p:sp>
      <p:sp>
        <p:nvSpPr>
          <p:cNvPr id="37" name="Text 6">
            <a:extLst>
              <a:ext uri="{FF2B5EF4-FFF2-40B4-BE49-F238E27FC236}">
                <a16:creationId xmlns="" xmlns:a16="http://schemas.microsoft.com/office/drawing/2014/main" id="{1E6D0280-AD62-D3B7-42E9-C70FB956BD1F}"/>
              </a:ext>
            </a:extLst>
          </p:cNvPr>
          <p:cNvSpPr/>
          <p:nvPr/>
        </p:nvSpPr>
        <p:spPr>
          <a:xfrm>
            <a:off x="284394" y="2305169"/>
            <a:ext cx="5551307" cy="1501015"/>
          </a:xfrm>
          <a:prstGeom prst="rect">
            <a:avLst/>
          </a:prstGeom>
          <a:solidFill>
            <a:schemeClr val="bg2">
              <a:lumMod val="20000"/>
              <a:lumOff val="80000"/>
            </a:schemeClr>
          </a:solidFill>
          <a:ln w="12700">
            <a:solidFill>
              <a:srgbClr val="487AA6"/>
            </a:solidFill>
          </a:ln>
        </p:spPr>
        <p:txBody>
          <a:bodyPr wrap="square" lIns="0" tIns="0" rIns="0" bIns="0" rtlCol="0" anchor="t">
            <a:noAutofit/>
          </a:bodyPr>
          <a:lstStyle/>
          <a:p>
            <a:pPr marL="285750" indent="-196850">
              <a:lnSpc>
                <a:spcPct val="127000"/>
              </a:lnSpc>
              <a:buFont typeface="Arial" panose="020B0604020202020204" pitchFamily="34" charset="0"/>
              <a:buChar char="−"/>
            </a:pPr>
            <a:r>
              <a:rPr lang="ru-RU" sz="1200" dirty="0">
                <a:solidFill>
                  <a:srgbClr val="475569"/>
                </a:solidFill>
                <a:latin typeface="Arial" pitchFamily="34" charset="0"/>
                <a:cs typeface="Arial" pitchFamily="34" charset="-120"/>
              </a:rPr>
              <a:t>полное и сокращенное (при наличии) фирменные наименования на русском языке;</a:t>
            </a:r>
          </a:p>
          <a:p>
            <a:pPr marL="285750" indent="-196850">
              <a:lnSpc>
                <a:spcPct val="127000"/>
              </a:lnSpc>
              <a:buFont typeface="Arial" panose="020B0604020202020204" pitchFamily="34" charset="0"/>
              <a:buChar char="−"/>
            </a:pPr>
            <a:r>
              <a:rPr lang="ru-RU" sz="1200" dirty="0">
                <a:solidFill>
                  <a:srgbClr val="475569"/>
                </a:solidFill>
                <a:latin typeface="Arial" pitchFamily="34" charset="0"/>
                <a:cs typeface="Arial" pitchFamily="34" charset="-120"/>
              </a:rPr>
              <a:t>ОГРН;</a:t>
            </a:r>
          </a:p>
          <a:p>
            <a:pPr marL="285750" indent="-196850">
              <a:lnSpc>
                <a:spcPct val="127000"/>
              </a:lnSpc>
              <a:buFont typeface="Arial" panose="020B0604020202020204" pitchFamily="34" charset="0"/>
              <a:buChar char="−"/>
            </a:pPr>
            <a:r>
              <a:rPr lang="ru-RU" sz="1200" dirty="0">
                <a:solidFill>
                  <a:srgbClr val="475569"/>
                </a:solidFill>
                <a:latin typeface="Arial" pitchFamily="34" charset="0"/>
                <a:cs typeface="Arial" pitchFamily="34" charset="-120"/>
              </a:rPr>
              <a:t>ИНН;</a:t>
            </a:r>
          </a:p>
          <a:p>
            <a:pPr marL="285750" indent="-196850">
              <a:lnSpc>
                <a:spcPct val="127000"/>
              </a:lnSpc>
              <a:buFont typeface="Arial" panose="020B0604020202020204" pitchFamily="34" charset="0"/>
              <a:buChar char="−"/>
            </a:pPr>
            <a:r>
              <a:rPr lang="ru-RU" sz="1200" dirty="0">
                <a:solidFill>
                  <a:srgbClr val="475569"/>
                </a:solidFill>
                <a:latin typeface="Arial" pitchFamily="34" charset="0"/>
                <a:cs typeface="Arial" pitchFamily="34" charset="-120"/>
              </a:rPr>
              <a:t>просьбу о внесении сведений о юридическом лице, в том числе о наличии у него права на осуществление деятельности ОООЦВ/ЦД</a:t>
            </a:r>
          </a:p>
        </p:txBody>
      </p:sp>
      <p:sp>
        <p:nvSpPr>
          <p:cNvPr id="38" name="Text 6">
            <a:extLst>
              <a:ext uri="{FF2B5EF4-FFF2-40B4-BE49-F238E27FC236}">
                <a16:creationId xmlns="" xmlns:a16="http://schemas.microsoft.com/office/drawing/2014/main" id="{1E6D0280-AD62-D3B7-42E9-C70FB956BD1F}"/>
              </a:ext>
            </a:extLst>
          </p:cNvPr>
          <p:cNvSpPr/>
          <p:nvPr/>
        </p:nvSpPr>
        <p:spPr>
          <a:xfrm>
            <a:off x="6060598" y="2305625"/>
            <a:ext cx="5895428" cy="4003149"/>
          </a:xfrm>
          <a:prstGeom prst="rect">
            <a:avLst/>
          </a:prstGeom>
          <a:solidFill>
            <a:schemeClr val="bg2">
              <a:lumMod val="20000"/>
              <a:lumOff val="80000"/>
            </a:schemeClr>
          </a:solidFill>
          <a:ln w="12700">
            <a:solidFill>
              <a:srgbClr val="487AA6"/>
            </a:solidFill>
          </a:ln>
        </p:spPr>
        <p:txBody>
          <a:bodyPr wrap="square" lIns="0" tIns="0" rIns="0" bIns="0" rtlCol="0" anchor="t">
            <a:noAutofit/>
          </a:bodyPr>
          <a:lstStyle/>
          <a:p>
            <a:pPr indent="88900" algn="l">
              <a:lnSpc>
                <a:spcPct val="127000"/>
              </a:lnSpc>
            </a:pPr>
            <a:r>
              <a:rPr lang="ru-RU" sz="1200" b="1" dirty="0" smtClean="0">
                <a:solidFill>
                  <a:srgbClr val="475569"/>
                </a:solidFill>
                <a:latin typeface="Arial" pitchFamily="34" charset="0"/>
                <a:cs typeface="Arial" pitchFamily="34" charset="-120"/>
              </a:rPr>
              <a:t>Подтверждение, </a:t>
            </a:r>
            <a:r>
              <a:rPr lang="ru-RU" sz="1200" dirty="0" smtClean="0">
                <a:solidFill>
                  <a:srgbClr val="475569"/>
                </a:solidFill>
                <a:latin typeface="Arial" pitchFamily="34" charset="0"/>
                <a:cs typeface="Arial" pitchFamily="34" charset="-120"/>
              </a:rPr>
              <a:t>в том числе, </a:t>
            </a:r>
            <a:r>
              <a:rPr lang="ru-RU" sz="1200" b="1" dirty="0" smtClean="0">
                <a:solidFill>
                  <a:srgbClr val="475569"/>
                </a:solidFill>
                <a:latin typeface="Arial" pitchFamily="34" charset="0"/>
                <a:cs typeface="Arial" pitchFamily="34" charset="-120"/>
              </a:rPr>
              <a:t>отсутствия:</a:t>
            </a:r>
          </a:p>
          <a:p>
            <a:pPr indent="88900" algn="l">
              <a:lnSpc>
                <a:spcPct val="127000"/>
              </a:lnSpc>
            </a:pPr>
            <a:endParaRPr lang="ru-RU" sz="1200" b="1" dirty="0" smtClean="0">
              <a:solidFill>
                <a:srgbClr val="475569"/>
              </a:solidFill>
              <a:latin typeface="Arial" pitchFamily="34" charset="0"/>
              <a:cs typeface="Arial" pitchFamily="34" charset="-120"/>
            </a:endParaRPr>
          </a:p>
          <a:p>
            <a:pPr marL="285750" indent="-196850">
              <a:lnSpc>
                <a:spcPct val="127000"/>
              </a:lnSpc>
              <a:buFont typeface="Wingdings" panose="05000000000000000000" pitchFamily="2" charset="2"/>
              <a:buChar char="ü"/>
            </a:pPr>
            <a:r>
              <a:rPr lang="ru-RU" sz="1200" dirty="0" smtClean="0">
                <a:solidFill>
                  <a:srgbClr val="475569"/>
                </a:solidFill>
                <a:latin typeface="Arial" pitchFamily="34" charset="0"/>
                <a:cs typeface="Arial" pitchFamily="34" charset="-120"/>
              </a:rPr>
              <a:t>фактов</a:t>
            </a:r>
            <a:r>
              <a:rPr lang="ru-RU" sz="1200" dirty="0">
                <a:solidFill>
                  <a:srgbClr val="475569"/>
                </a:solidFill>
                <a:latin typeface="Arial" pitchFamily="34" charset="0"/>
                <a:cs typeface="Arial" pitchFamily="34" charset="-120"/>
              </a:rPr>
              <a:t>, предусмотренных ч. 8 ст. 52 Федерального закона № 282-ФЗ (санкционные списки, иноагенты, высокий риск подозрительных операций);</a:t>
            </a:r>
          </a:p>
          <a:p>
            <a:pPr marL="285750" indent="-196850">
              <a:lnSpc>
                <a:spcPct val="127000"/>
              </a:lnSpc>
              <a:buFont typeface="Wingdings" panose="05000000000000000000" pitchFamily="2" charset="2"/>
              <a:buChar char="ü"/>
            </a:pPr>
            <a:r>
              <a:rPr lang="ru-RU" sz="1200" dirty="0" smtClean="0">
                <a:solidFill>
                  <a:srgbClr val="475569"/>
                </a:solidFill>
                <a:latin typeface="Arial" pitchFamily="34" charset="0"/>
                <a:cs typeface="Arial" pitchFamily="34" charset="-120"/>
              </a:rPr>
              <a:t>факта </a:t>
            </a:r>
            <a:r>
              <a:rPr lang="ru-RU" sz="1200" dirty="0">
                <a:solidFill>
                  <a:srgbClr val="475569"/>
                </a:solidFill>
                <a:latin typeface="Arial" pitchFamily="34" charset="0"/>
                <a:cs typeface="Arial" pitchFamily="34" charset="-120"/>
              </a:rPr>
              <a:t>приостановления или прекращения статуса субъекта ЭПР, предусмотренного ст. 12 Федерального закона от 31.07.2020 № 258-ФЗ «Об экспериментальных правовых режимах в сфере цифровых и технологических инноваций в Российской Федерации»;</a:t>
            </a:r>
          </a:p>
          <a:p>
            <a:pPr marL="285750" indent="-196850">
              <a:lnSpc>
                <a:spcPct val="127000"/>
              </a:lnSpc>
              <a:buFont typeface="Wingdings" panose="05000000000000000000" pitchFamily="2" charset="2"/>
              <a:buChar char="ü"/>
            </a:pPr>
            <a:r>
              <a:rPr lang="ru-RU" sz="1200" dirty="0" smtClean="0">
                <a:solidFill>
                  <a:srgbClr val="475569"/>
                </a:solidFill>
                <a:latin typeface="Arial" pitchFamily="34" charset="0"/>
                <a:cs typeface="Arial" pitchFamily="34" charset="-120"/>
              </a:rPr>
              <a:t>факта </a:t>
            </a:r>
            <a:r>
              <a:rPr lang="ru-RU" sz="1200" dirty="0">
                <a:solidFill>
                  <a:srgbClr val="475569"/>
                </a:solidFill>
                <a:latin typeface="Arial" pitchFamily="34" charset="0"/>
                <a:cs typeface="Arial" pitchFamily="34" charset="-120"/>
              </a:rPr>
              <a:t>признания его арбитражным судом несостоятельным (банкротом) или вступившего в законную силу решения арбитражного суда о его ликвидации;</a:t>
            </a:r>
          </a:p>
          <a:p>
            <a:pPr marL="285750" indent="-196850">
              <a:lnSpc>
                <a:spcPct val="127000"/>
              </a:lnSpc>
              <a:buFont typeface="Wingdings" panose="05000000000000000000" pitchFamily="2" charset="2"/>
              <a:buChar char="ü"/>
            </a:pPr>
            <a:r>
              <a:rPr lang="ru-RU" sz="1200" dirty="0" smtClean="0">
                <a:solidFill>
                  <a:srgbClr val="475569"/>
                </a:solidFill>
                <a:latin typeface="Arial" pitchFamily="34" charset="0"/>
                <a:cs typeface="Arial" pitchFamily="34" charset="-120"/>
              </a:rPr>
              <a:t>факта </a:t>
            </a:r>
            <a:r>
              <a:rPr lang="ru-RU" sz="1200" dirty="0">
                <a:solidFill>
                  <a:srgbClr val="475569"/>
                </a:solidFill>
                <a:latin typeface="Arial" pitchFamily="34" charset="0"/>
                <a:cs typeface="Arial" pitchFamily="34" charset="-120"/>
              </a:rPr>
              <a:t>неисполненного предписания Банка России, направленного в связи с выявлением факта, свидетельствующего о несоответствии должностного лица и (или) члена органа управления финансовой организации, квалификационным требованиям, требованиям к деловой репутации и (или) иным требованиям, установленным федеральными законами, регулирующими деятельность финансовой организации и т. д.</a:t>
            </a:r>
          </a:p>
        </p:txBody>
      </p:sp>
      <p:pic>
        <p:nvPicPr>
          <p:cNvPr id="40" name="Рисунок 39"/>
          <p:cNvPicPr>
            <a:picLocks noChangeAspect="1"/>
          </p:cNvPicPr>
          <p:nvPr/>
        </p:nvPicPr>
        <p:blipFill>
          <a:blip r:embed="rId4"/>
          <a:stretch>
            <a:fillRect/>
          </a:stretch>
        </p:blipFill>
        <p:spPr>
          <a:xfrm>
            <a:off x="11348201" y="2305169"/>
            <a:ext cx="487891" cy="483456"/>
          </a:xfrm>
          <a:prstGeom prst="rect">
            <a:avLst/>
          </a:prstGeom>
          <a:effectLst>
            <a:softEdge rad="101600"/>
          </a:effectLst>
        </p:spPr>
      </p:pic>
      <p:sp>
        <p:nvSpPr>
          <p:cNvPr id="20" name="Скругленный прямоугольник 19"/>
          <p:cNvSpPr/>
          <p:nvPr/>
        </p:nvSpPr>
        <p:spPr>
          <a:xfrm>
            <a:off x="1245623" y="6424269"/>
            <a:ext cx="9768451" cy="318351"/>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100" dirty="0" smtClean="0">
                <a:solidFill>
                  <a:schemeClr val="tx1"/>
                </a:solidFill>
                <a:cs typeface="Times New Roman" panose="02020603050405020304" pitchFamily="18" charset="0"/>
              </a:rPr>
              <a:t>     Шаблон </a:t>
            </a:r>
            <a:r>
              <a:rPr lang="ru-RU" sz="1100" dirty="0">
                <a:solidFill>
                  <a:schemeClr val="tx1"/>
                </a:solidFill>
                <a:cs typeface="Times New Roman" panose="02020603050405020304" pitchFamily="18" charset="0"/>
              </a:rPr>
              <a:t>Заявления будет размещен </a:t>
            </a:r>
            <a:r>
              <a:rPr lang="ru-RU" sz="1100" dirty="0" smtClean="0">
                <a:solidFill>
                  <a:schemeClr val="tx1"/>
                </a:solidFill>
                <a:cs typeface="Times New Roman" panose="02020603050405020304" pitchFamily="18" charset="0"/>
              </a:rPr>
              <a:t>на </a:t>
            </a:r>
            <a:r>
              <a:rPr lang="ru-RU" sz="1100" dirty="0">
                <a:solidFill>
                  <a:schemeClr val="tx1"/>
                </a:solidFill>
                <a:cs typeface="Times New Roman" panose="02020603050405020304" pitchFamily="18" charset="0"/>
              </a:rPr>
              <a:t>сайте Банка России в </a:t>
            </a:r>
            <a:r>
              <a:rPr lang="ru-RU" sz="1100" dirty="0" smtClean="0">
                <a:solidFill>
                  <a:schemeClr val="tx1"/>
                </a:solidFill>
                <a:cs typeface="Times New Roman" panose="02020603050405020304" pitchFamily="18" charset="0"/>
              </a:rPr>
              <a:t>разделе «</a:t>
            </a:r>
            <a:r>
              <a:rPr lang="ru-RU" sz="1100" dirty="0">
                <a:solidFill>
                  <a:schemeClr val="tx1"/>
                </a:solidFill>
                <a:cs typeface="Times New Roman" panose="02020603050405020304" pitchFamily="18" charset="0"/>
              </a:rPr>
              <a:t>Допуск на финансовый рынок / Навигатор по процедурам </a:t>
            </a:r>
            <a:r>
              <a:rPr lang="ru-RU" sz="1100" dirty="0" smtClean="0">
                <a:solidFill>
                  <a:schemeClr val="tx1"/>
                </a:solidFill>
                <a:cs typeface="Times New Roman" panose="02020603050405020304" pitchFamily="18" charset="0"/>
              </a:rPr>
              <a:t>допуска»</a:t>
            </a:r>
            <a:endParaRPr lang="ru-RU" sz="1100" dirty="0">
              <a:solidFill>
                <a:schemeClr val="tx1"/>
              </a:solidFill>
              <a:cs typeface="Times New Roman" panose="02020603050405020304" pitchFamily="18" charset="0"/>
            </a:endParaRPr>
          </a:p>
        </p:txBody>
      </p:sp>
      <p:sp>
        <p:nvSpPr>
          <p:cNvPr id="19" name="Text 6">
            <a:extLst>
              <a:ext uri="{FF2B5EF4-FFF2-40B4-BE49-F238E27FC236}">
                <a16:creationId xmlns="" xmlns:a16="http://schemas.microsoft.com/office/drawing/2014/main" id="{1E6D0280-AD62-D3B7-42E9-C70FB956BD1F}"/>
              </a:ext>
            </a:extLst>
          </p:cNvPr>
          <p:cNvSpPr/>
          <p:nvPr/>
        </p:nvSpPr>
        <p:spPr>
          <a:xfrm>
            <a:off x="865239" y="5269643"/>
            <a:ext cx="4214762" cy="794893"/>
          </a:xfrm>
          <a:prstGeom prst="rect">
            <a:avLst/>
          </a:prstGeom>
          <a:solidFill>
            <a:srgbClr val="D6E0E6"/>
          </a:solidFill>
          <a:ln w="12700">
            <a:noFill/>
          </a:ln>
        </p:spPr>
        <p:txBody>
          <a:bodyPr wrap="square" lIns="0" tIns="0" rIns="0" bIns="0" rtlCol="0" anchor="t">
            <a:noAutofit/>
          </a:bodyPr>
          <a:lstStyle/>
          <a:p>
            <a:pPr marL="88900">
              <a:lnSpc>
                <a:spcPct val="127000"/>
              </a:lnSpc>
            </a:pPr>
            <a:r>
              <a:rPr lang="ru-RU" sz="1200" dirty="0">
                <a:solidFill>
                  <a:srgbClr val="475569"/>
                </a:solidFill>
                <a:latin typeface="Arial" pitchFamily="34" charset="0"/>
                <a:cs typeface="Arial" pitchFamily="34" charset="-120"/>
              </a:rPr>
              <a:t>Электронный файл Заявления </a:t>
            </a:r>
            <a:r>
              <a:rPr lang="ru-RU" sz="1200" dirty="0" smtClean="0">
                <a:solidFill>
                  <a:srgbClr val="475569"/>
                </a:solidFill>
                <a:latin typeface="Arial" pitchFamily="34" charset="0"/>
                <a:cs typeface="Arial" pitchFamily="34" charset="-120"/>
              </a:rPr>
              <a:t>должен </a:t>
            </a:r>
            <a:r>
              <a:rPr lang="ru-RU" sz="1200" dirty="0">
                <a:solidFill>
                  <a:srgbClr val="475569"/>
                </a:solidFill>
                <a:latin typeface="Arial" pitchFamily="34" charset="0"/>
                <a:cs typeface="Arial" pitchFamily="34" charset="-120"/>
              </a:rPr>
              <a:t>быть подписан </a:t>
            </a:r>
            <a:r>
              <a:rPr lang="ru-RU" sz="1200" dirty="0" smtClean="0">
                <a:solidFill>
                  <a:srgbClr val="475569"/>
                </a:solidFill>
                <a:latin typeface="Arial" pitchFamily="34" charset="0"/>
                <a:cs typeface="Arial" pitchFamily="34" charset="-120"/>
              </a:rPr>
              <a:t>усиленной </a:t>
            </a:r>
            <a:r>
              <a:rPr lang="ru-RU" sz="1200" dirty="0">
                <a:solidFill>
                  <a:srgbClr val="475569"/>
                </a:solidFill>
                <a:latin typeface="Arial" pitchFamily="34" charset="0"/>
                <a:cs typeface="Arial" pitchFamily="34" charset="-120"/>
              </a:rPr>
              <a:t>квалифицированной электронной подписью (УКЭП) </a:t>
            </a:r>
            <a:r>
              <a:rPr lang="ru-RU" sz="1200" dirty="0" smtClean="0">
                <a:solidFill>
                  <a:srgbClr val="475569"/>
                </a:solidFill>
                <a:latin typeface="Arial" pitchFamily="34" charset="0"/>
                <a:cs typeface="Arial" pitchFamily="34" charset="-120"/>
              </a:rPr>
              <a:t>ЕИО или иного уполномоченного лица</a:t>
            </a:r>
            <a:endParaRPr lang="ru-RU" sz="1200" dirty="0">
              <a:solidFill>
                <a:srgbClr val="475569"/>
              </a:solidFill>
              <a:latin typeface="Arial" pitchFamily="34" charset="0"/>
              <a:cs typeface="Arial" pitchFamily="34" charset="-120"/>
            </a:endParaRPr>
          </a:p>
        </p:txBody>
      </p:sp>
      <p:pic>
        <p:nvPicPr>
          <p:cNvPr id="16" name="Graphic 726">
            <a:extLst>
              <a:ext uri="{FF2B5EF4-FFF2-40B4-BE49-F238E27FC236}">
                <a16:creationId xmlns="" xmlns:a16="http://schemas.microsoft.com/office/drawing/2014/main" id="{A53F7A81-8B07-536F-167A-6FE04A22446E}"/>
              </a:ext>
            </a:extLst>
          </p:cNvPr>
          <p:cNvPicPr>
            <a:picLocks noChangeAspect="1"/>
          </p:cNvPicPr>
          <p:nvPr/>
        </p:nvPicPr>
        <p:blipFill>
          <a:blip r:embed="rId5">
            <a:duotone>
              <a:schemeClr val="accent1">
                <a:shade val="45000"/>
                <a:satMod val="135000"/>
              </a:schemeClr>
              <a:prstClr val="white"/>
            </a:duotone>
            <a:extLst>
              <a:ext uri="{96DAC541-7B7A-43D3-8B79-37D633B846F1}">
                <asvg:svgBlip xmlns:asvg="http://schemas.microsoft.com/office/drawing/2016/SVG/main" xmlns="" r:embed="rId6"/>
              </a:ext>
            </a:extLst>
          </a:blip>
          <a:stretch>
            <a:fillRect/>
          </a:stretch>
        </p:blipFill>
        <p:spPr>
          <a:xfrm>
            <a:off x="325582" y="5252014"/>
            <a:ext cx="390823" cy="390823"/>
          </a:xfrm>
          <a:prstGeom prst="rect">
            <a:avLst/>
          </a:prstGeom>
        </p:spPr>
      </p:pic>
      <p:graphicFrame>
        <p:nvGraphicFramePr>
          <p:cNvPr id="18" name="Объект 17"/>
          <p:cNvGraphicFramePr>
            <a:graphicFrameLocks noChangeAspect="1"/>
          </p:cNvGraphicFramePr>
          <p:nvPr>
            <p:extLst>
              <p:ext uri="{D42A27DB-BD31-4B8C-83A1-F6EECF244321}">
                <p14:modId xmlns:p14="http://schemas.microsoft.com/office/powerpoint/2010/main" val="995485157"/>
              </p:ext>
            </p:extLst>
          </p:nvPr>
        </p:nvGraphicFramePr>
        <p:xfrm>
          <a:off x="426781" y="6355737"/>
          <a:ext cx="876913" cy="739896"/>
        </p:xfrm>
        <a:graphic>
          <a:graphicData uri="http://schemas.openxmlformats.org/presentationml/2006/ole">
            <mc:AlternateContent xmlns:mc="http://schemas.openxmlformats.org/markup-compatibility/2006">
              <mc:Choice xmlns:v="urn:schemas-microsoft-com:vml" Requires="v">
                <p:oleObj spid="_x0000_s1098" name="Лист" showAsIcon="1" r:id="rId7" imgW="914400" imgH="771480" progId="Excel.Sheet.12">
                  <p:embed/>
                </p:oleObj>
              </mc:Choice>
              <mc:Fallback>
                <p:oleObj name="Лист" showAsIcon="1" r:id="rId7" imgW="914400" imgH="771480" progId="Excel.Sheet.12">
                  <p:embed/>
                  <p:pic>
                    <p:nvPicPr>
                      <p:cNvPr id="10" name="Объект 9"/>
                      <p:cNvPicPr/>
                      <p:nvPr/>
                    </p:nvPicPr>
                    <p:blipFill>
                      <a:blip r:embed="rId8"/>
                      <a:stretch>
                        <a:fillRect/>
                      </a:stretch>
                    </p:blipFill>
                    <p:spPr>
                      <a:xfrm>
                        <a:off x="426781" y="6355737"/>
                        <a:ext cx="876913" cy="739896"/>
                      </a:xfrm>
                      <a:prstGeom prst="rect">
                        <a:avLst/>
                      </a:prstGeom>
                    </p:spPr>
                  </p:pic>
                </p:oleObj>
              </mc:Fallback>
            </mc:AlternateContent>
          </a:graphicData>
        </a:graphic>
      </p:graphicFrame>
      <p:sp>
        <p:nvSpPr>
          <p:cNvPr id="25" name="Заголовок 1">
            <a:extLst>
              <a:ext uri="{FF2B5EF4-FFF2-40B4-BE49-F238E27FC236}">
                <a16:creationId xmlns="" xmlns:a16="http://schemas.microsoft.com/office/drawing/2014/main" id="{B3149B26-724C-43CF-8642-239C59F66311}"/>
              </a:ext>
            </a:extLst>
          </p:cNvPr>
          <p:cNvSpPr txBox="1">
            <a:spLocks/>
          </p:cNvSpPr>
          <p:nvPr/>
        </p:nvSpPr>
        <p:spPr>
          <a:xfrm>
            <a:off x="469900" y="1452446"/>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о </a:t>
            </a:r>
            <a:r>
              <a:rPr lang="ru-RU" sz="1800" b="1" spc="-30" dirty="0">
                <a:solidFill>
                  <a:schemeClr val="accent1">
                    <a:lumMod val="75000"/>
                  </a:schemeClr>
                </a:solidFill>
              </a:rPr>
              <a:t>допуске </a:t>
            </a:r>
            <a:r>
              <a:rPr lang="ru-RU" sz="1800" b="1" spc="-30" dirty="0" smtClean="0">
                <a:solidFill>
                  <a:schemeClr val="accent1">
                    <a:lumMod val="75000"/>
                  </a:schemeClr>
                </a:solidFill>
              </a:rPr>
              <a:t>ОООЦВ/ЦД в </a:t>
            </a:r>
            <a:r>
              <a:rPr lang="ru-RU" sz="1800" b="1" spc="-30" dirty="0">
                <a:solidFill>
                  <a:schemeClr val="accent1">
                    <a:lumMod val="75000"/>
                  </a:schemeClr>
                </a:solidFill>
              </a:rPr>
              <a:t>рамках </a:t>
            </a:r>
            <a:r>
              <a:rPr lang="ru-RU" sz="1800" b="1" spc="-30" dirty="0" smtClean="0">
                <a:solidFill>
                  <a:schemeClr val="accent1">
                    <a:lumMod val="75000"/>
                  </a:schemeClr>
                </a:solidFill>
              </a:rPr>
              <a:t>УПД (1/3)</a:t>
            </a:r>
            <a:endParaRPr lang="en-US" sz="1800" b="1" spc="-30" dirty="0">
              <a:solidFill>
                <a:schemeClr val="accent1">
                  <a:lumMod val="75000"/>
                </a:schemeClr>
              </a:solidFill>
            </a:endParaRPr>
          </a:p>
        </p:txBody>
      </p:sp>
      <p:sp>
        <p:nvSpPr>
          <p:cNvPr id="3" name="Номер слайда 2"/>
          <p:cNvSpPr>
            <a:spLocks noGrp="1"/>
          </p:cNvSpPr>
          <p:nvPr>
            <p:ph type="sldNum" sz="quarter" idx="12"/>
          </p:nvPr>
        </p:nvSpPr>
        <p:spPr/>
        <p:txBody>
          <a:bodyPr/>
          <a:lstStyle/>
          <a:p>
            <a:fld id="{10AA99AE-6A35-4C1E-8082-A4A87B5CA521}" type="slidenum">
              <a:rPr lang="ru-RU" smtClean="0"/>
              <a:t>8</a:t>
            </a:fld>
            <a:endParaRPr lang="ru-RU" dirty="0"/>
          </a:p>
        </p:txBody>
      </p:sp>
      <p:sp>
        <p:nvSpPr>
          <p:cNvPr id="14"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Tree>
    <p:extLst>
      <p:ext uri="{BB962C8B-B14F-4D97-AF65-F5344CB8AC3E}">
        <p14:creationId xmlns:p14="http://schemas.microsoft.com/office/powerpoint/2010/main" val="429517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скругленные верхние углы 23">
            <a:extLst>
              <a:ext uri="{FF2B5EF4-FFF2-40B4-BE49-F238E27FC236}">
                <a16:creationId xmlns="" xmlns:a16="http://schemas.microsoft.com/office/drawing/2014/main" id="{F28CF19A-A11E-1E14-1752-7E20204229A7}"/>
              </a:ext>
            </a:extLst>
          </p:cNvPr>
          <p:cNvSpPr/>
          <p:nvPr/>
        </p:nvSpPr>
        <p:spPr>
          <a:xfrm>
            <a:off x="-2" y="1120671"/>
            <a:ext cx="12192001" cy="5819206"/>
          </a:xfrm>
          <a:prstGeom prst="round2SameRect">
            <a:avLst/>
          </a:prstGeom>
          <a:solidFill>
            <a:srgbClr val="EBF0F3"/>
          </a:solidFill>
          <a:ln w="7620">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lang="ru-RU" dirty="0">
              <a:solidFill>
                <a:schemeClr val="lt1"/>
              </a:solidFill>
            </a:endParaRPr>
          </a:p>
        </p:txBody>
      </p:sp>
      <p:sp>
        <p:nvSpPr>
          <p:cNvPr id="24" name="Прямоугольник 23"/>
          <p:cNvSpPr/>
          <p:nvPr/>
        </p:nvSpPr>
        <p:spPr>
          <a:xfrm>
            <a:off x="224119" y="1573960"/>
            <a:ext cx="7918704" cy="4955203"/>
          </a:xfrm>
          <a:prstGeom prst="rect">
            <a:avLst/>
          </a:prstGeom>
        </p:spPr>
        <p:txBody>
          <a:bodyPr wrap="square">
            <a:spAutoFit/>
          </a:bodyPr>
          <a:lstStyle/>
          <a:p>
            <a:pPr>
              <a:spcAft>
                <a:spcPts val="1200"/>
              </a:spcAft>
            </a:pPr>
            <a:r>
              <a:rPr lang="ru-RU" sz="1400" dirty="0" smtClean="0">
                <a:latin typeface="Arial" panose="020B0604020202020204" pitchFamily="34" charset="0"/>
                <a:cs typeface="Arial" panose="020B0604020202020204" pitchFamily="34" charset="0"/>
              </a:rPr>
              <a:t>2. Документы</a:t>
            </a:r>
            <a:r>
              <a:rPr lang="ru-RU" sz="1400" b="1" dirty="0" smtClean="0">
                <a:latin typeface="Arial" panose="020B0604020202020204" pitchFamily="34" charset="0"/>
                <a:cs typeface="Arial" panose="020B0604020202020204" pitchFamily="34" charset="0"/>
              </a:rPr>
              <a:t> по должностным лицам:</a:t>
            </a:r>
            <a:endParaRPr lang="ru-RU" sz="1400"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Wingdings" panose="05000000000000000000" pitchFamily="2" charset="2"/>
              <a:buChar char="Ø"/>
            </a:pPr>
            <a:r>
              <a:rPr lang="ru-RU" sz="13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А</a:t>
            </a:r>
            <a:r>
              <a:rPr lang="ru-RU" sz="1300" b="1" dirty="0" smtClean="0">
                <a:latin typeface="Arial" panose="020B0604020202020204" pitchFamily="34" charset="0"/>
                <a:ea typeface="Calibri" panose="020F0502020204030204" pitchFamily="34" charset="0"/>
                <a:cs typeface="Arial" panose="020B0604020202020204" pitchFamily="34" charset="0"/>
              </a:rPr>
              <a:t>нкета </a:t>
            </a:r>
            <a:r>
              <a:rPr lang="ru-RU" sz="1300" dirty="0" smtClean="0">
                <a:latin typeface="Arial" panose="020B0604020202020204" pitchFamily="34" charset="0"/>
                <a:ea typeface="Calibri" panose="020F0502020204030204" pitchFamily="34" charset="0"/>
                <a:cs typeface="Arial" panose="020B0604020202020204" pitchFamily="34" charset="0"/>
              </a:rPr>
              <a:t>должностного лица </a:t>
            </a:r>
            <a:r>
              <a:rPr lang="ru-RU" sz="1300" i="1" spc="30" dirty="0">
                <a:solidFill>
                  <a:schemeClr val="accent1">
                    <a:lumMod val="75000"/>
                  </a:schemeClr>
                </a:solidFill>
                <a:latin typeface="Arial" panose="020B0604020202020204" pitchFamily="34" charset="0"/>
                <a:cs typeface="Arial" panose="020B0604020202020204" pitchFamily="34" charset="0"/>
              </a:rPr>
              <a:t>(</a:t>
            </a:r>
            <a:r>
              <a:rPr lang="ru-RU" sz="1300" i="1" spc="30" dirty="0" smtClean="0">
                <a:solidFill>
                  <a:schemeClr val="accent1">
                    <a:lumMod val="75000"/>
                  </a:schemeClr>
                </a:solidFill>
                <a:latin typeface="Arial" panose="020B0604020202020204" pitchFamily="34" charset="0"/>
                <a:cs typeface="Arial" panose="020B0604020202020204" pitchFamily="34" charset="0"/>
              </a:rPr>
              <a:t>шаблоны анкет будут размещены </a:t>
            </a:r>
            <a:r>
              <a:rPr lang="ru-RU" sz="1300" i="1" spc="30" dirty="0">
                <a:solidFill>
                  <a:schemeClr val="accent1">
                    <a:lumMod val="75000"/>
                  </a:schemeClr>
                </a:solidFill>
                <a:latin typeface="Arial" panose="020B0604020202020204" pitchFamily="34" charset="0"/>
                <a:cs typeface="Arial" panose="020B0604020202020204" pitchFamily="34" charset="0"/>
              </a:rPr>
              <a:t>на сайте Банка России в разделе «Допуск на финансовый рынок / Навигатор по процедурам </a:t>
            </a:r>
            <a:r>
              <a:rPr lang="ru-RU" sz="1300" i="1" spc="30" dirty="0" smtClean="0">
                <a:solidFill>
                  <a:schemeClr val="accent1">
                    <a:lumMod val="75000"/>
                  </a:schemeClr>
                </a:solidFill>
                <a:latin typeface="Arial" panose="020B0604020202020204" pitchFamily="34" charset="0"/>
                <a:cs typeface="Arial" panose="020B0604020202020204" pitchFamily="34" charset="0"/>
              </a:rPr>
              <a:t>допуска»)</a:t>
            </a:r>
            <a:r>
              <a:rPr lang="ru-RU" sz="1300" dirty="0" smtClean="0">
                <a:latin typeface="Arial" panose="020B0604020202020204" pitchFamily="34" charset="0"/>
                <a:cs typeface="Arial" panose="020B0604020202020204" pitchFamily="34" charset="0"/>
              </a:rPr>
              <a:t>.</a:t>
            </a:r>
            <a:endParaRPr lang="ru-RU" sz="1300" dirty="0" smtClean="0">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Wingdings" panose="05000000000000000000" pitchFamily="2" charset="2"/>
              <a:buChar char="Ø"/>
            </a:pPr>
            <a:r>
              <a:rPr lang="ru-RU" sz="1300" b="1" dirty="0" smtClean="0">
                <a:latin typeface="Arial" panose="020B0604020202020204" pitchFamily="34" charset="0"/>
                <a:ea typeface="Calibri" panose="020F0502020204030204" pitchFamily="34" charset="0"/>
                <a:cs typeface="Arial" panose="020B0604020202020204" pitchFamily="34" charset="0"/>
              </a:rPr>
              <a:t>Документ</a:t>
            </a:r>
            <a:r>
              <a:rPr lang="ru-RU" sz="1300" b="1" dirty="0">
                <a:latin typeface="Arial" panose="020B0604020202020204" pitchFamily="34" charset="0"/>
                <a:ea typeface="Calibri" panose="020F0502020204030204" pitchFamily="34" charset="0"/>
                <a:cs typeface="Arial" panose="020B0604020202020204" pitchFamily="34" charset="0"/>
              </a:rPr>
              <a:t>, удостоверяющий личность </a:t>
            </a:r>
            <a:r>
              <a:rPr lang="ru-RU" sz="1300" dirty="0">
                <a:latin typeface="Arial" panose="020B0604020202020204" pitchFamily="34" charset="0"/>
                <a:ea typeface="Calibri" panose="020F0502020204030204" pitchFamily="34" charset="0"/>
                <a:cs typeface="Arial" panose="020B0604020202020204" pitchFamily="34" charset="0"/>
              </a:rPr>
              <a:t>(все заполненные страницы</a:t>
            </a:r>
            <a:r>
              <a:rPr lang="ru-RU" sz="1300" dirty="0" smtClean="0">
                <a:latin typeface="Arial" panose="020B0604020202020204" pitchFamily="34" charset="0"/>
                <a:ea typeface="Calibri" panose="020F0502020204030204" pitchFamily="34" charset="0"/>
                <a:cs typeface="Arial" panose="020B0604020202020204" pitchFamily="34" charset="0"/>
              </a:rPr>
              <a:t>).</a:t>
            </a:r>
          </a:p>
          <a:p>
            <a:pPr marL="285750" indent="-285750">
              <a:spcAft>
                <a:spcPts val="600"/>
              </a:spcAft>
              <a:buFont typeface="Wingdings" panose="05000000000000000000" pitchFamily="2" charset="2"/>
              <a:buChar char="Ø"/>
            </a:pPr>
            <a:r>
              <a:rPr lang="ru-RU" sz="1300" b="1" dirty="0" smtClean="0">
                <a:latin typeface="Arial" panose="020B0604020202020204" pitchFamily="34" charset="0"/>
                <a:ea typeface="Calibri" panose="020F0502020204030204" pitchFamily="34" charset="0"/>
                <a:cs typeface="Arial" panose="020B0604020202020204" pitchFamily="34" charset="0"/>
              </a:rPr>
              <a:t>Документ</a:t>
            </a:r>
            <a:r>
              <a:rPr lang="ru-RU" sz="1300" b="1" dirty="0">
                <a:latin typeface="Arial" panose="020B0604020202020204" pitchFamily="34" charset="0"/>
                <a:ea typeface="Calibri" panose="020F0502020204030204" pitchFamily="34" charset="0"/>
                <a:cs typeface="Arial" panose="020B0604020202020204" pitchFamily="34" charset="0"/>
              </a:rPr>
              <a:t>, подтверждающий назначение (избрание) </a:t>
            </a:r>
            <a:r>
              <a:rPr lang="ru-RU" sz="1300" dirty="0" smtClean="0">
                <a:latin typeface="Arial" panose="020B0604020202020204" pitchFamily="34" charset="0"/>
                <a:ea typeface="Calibri" panose="020F0502020204030204" pitchFamily="34" charset="0"/>
                <a:cs typeface="Arial" panose="020B0604020202020204" pitchFamily="34" charset="0"/>
              </a:rPr>
              <a:t>(например, приказ</a:t>
            </a:r>
            <a:r>
              <a:rPr lang="ru-RU" sz="1300" dirty="0">
                <a:latin typeface="Arial" panose="020B0604020202020204" pitchFamily="34" charset="0"/>
                <a:ea typeface="Calibri" panose="020F0502020204030204" pitchFamily="34" charset="0"/>
                <a:cs typeface="Arial" panose="020B0604020202020204" pitchFamily="34" charset="0"/>
              </a:rPr>
              <a:t>, распоряжение, протокол (выписка из него</a:t>
            </a:r>
            <a:r>
              <a:rPr lang="ru-RU" sz="1300" dirty="0" smtClean="0">
                <a:latin typeface="Arial" panose="020B0604020202020204" pitchFamily="34" charset="0"/>
                <a:ea typeface="Calibri" panose="020F0502020204030204" pitchFamily="34" charset="0"/>
                <a:cs typeface="Arial" panose="020B0604020202020204" pitchFamily="34" charset="0"/>
              </a:rPr>
              <a:t>).</a:t>
            </a:r>
          </a:p>
          <a:p>
            <a:pPr marL="285750" indent="-285750">
              <a:spcAft>
                <a:spcPts val="600"/>
              </a:spcAft>
              <a:buFont typeface="Wingdings" panose="05000000000000000000" pitchFamily="2" charset="2"/>
              <a:buChar char="Ø"/>
            </a:pPr>
            <a:r>
              <a:rPr lang="ru-RU" sz="1300" b="1" dirty="0" smtClean="0">
                <a:latin typeface="Arial" panose="020B0604020202020204" pitchFamily="34" charset="0"/>
                <a:ea typeface="Calibri" panose="020F0502020204030204" pitchFamily="34" charset="0"/>
                <a:cs typeface="Arial" panose="020B0604020202020204" pitchFamily="34" charset="0"/>
              </a:rPr>
              <a:t>Документ </a:t>
            </a:r>
            <a:r>
              <a:rPr lang="ru-RU" sz="1300" b="1" dirty="0">
                <a:latin typeface="Arial" panose="020B0604020202020204" pitchFamily="34" charset="0"/>
                <a:ea typeface="Calibri" panose="020F0502020204030204" pitchFamily="34" charset="0"/>
                <a:cs typeface="Arial" panose="020B0604020202020204" pitchFamily="34" charset="0"/>
              </a:rPr>
              <a:t>об образовании и (или) о </a:t>
            </a:r>
            <a:r>
              <a:rPr lang="ru-RU" sz="1300" b="1" dirty="0" smtClean="0">
                <a:latin typeface="Arial" panose="020B0604020202020204" pitchFamily="34" charset="0"/>
                <a:ea typeface="Calibri" panose="020F0502020204030204" pitchFamily="34" charset="0"/>
                <a:cs typeface="Arial" panose="020B0604020202020204" pitchFamily="34" charset="0"/>
              </a:rPr>
              <a:t>квалификации</a:t>
            </a:r>
            <a:r>
              <a:rPr lang="ru-RU" sz="1300" dirty="0" smtClean="0">
                <a:latin typeface="Arial" panose="020B0604020202020204" pitchFamily="34" charset="0"/>
                <a:ea typeface="Calibri" panose="020F0502020204030204" pitchFamily="34" charset="0"/>
                <a:cs typeface="Arial" panose="020B0604020202020204" pitchFamily="34" charset="0"/>
              </a:rPr>
              <a:t>.</a:t>
            </a:r>
          </a:p>
          <a:p>
            <a:pPr marL="285750" indent="-285750">
              <a:spcAft>
                <a:spcPts val="600"/>
              </a:spcAft>
              <a:buFont typeface="Wingdings" panose="05000000000000000000" pitchFamily="2" charset="2"/>
              <a:buChar char="Ø"/>
            </a:pPr>
            <a:r>
              <a:rPr lang="ru-RU" sz="1300" b="1" dirty="0">
                <a:latin typeface="Arial" panose="020B0604020202020204" pitchFamily="34" charset="0"/>
                <a:ea typeface="Calibri" panose="020F0502020204030204" pitchFamily="34" charset="0"/>
                <a:cs typeface="Arial" panose="020B0604020202020204" pitchFamily="34" charset="0"/>
              </a:rPr>
              <a:t>Документы о трудовой деятельности </a:t>
            </a:r>
            <a:r>
              <a:rPr lang="ru-RU" sz="1300" i="1" spc="30" dirty="0">
                <a:solidFill>
                  <a:schemeClr val="accent1">
                    <a:lumMod val="75000"/>
                  </a:schemeClr>
                </a:solidFill>
                <a:latin typeface="Arial" panose="020B0604020202020204" pitchFamily="34" charset="0"/>
                <a:cs typeface="Arial" panose="020B0604020202020204" pitchFamily="34" charset="0"/>
              </a:rPr>
              <a:t>(в случае отсутствия сведений в СФР</a:t>
            </a:r>
            <a:r>
              <a:rPr lang="ru-RU" sz="1300" i="1" spc="30" dirty="0" smtClean="0">
                <a:solidFill>
                  <a:schemeClr val="accent1">
                    <a:lumMod val="75000"/>
                  </a:schemeClr>
                </a:solidFill>
                <a:latin typeface="Arial" panose="020B0604020202020204" pitchFamily="34" charset="0"/>
                <a:cs typeface="Arial" panose="020B0604020202020204" pitchFamily="34" charset="0"/>
              </a:rPr>
              <a:t>).</a:t>
            </a:r>
          </a:p>
          <a:p>
            <a:pPr>
              <a:spcAft>
                <a:spcPts val="600"/>
              </a:spcAft>
            </a:pPr>
            <a:endParaRPr lang="ru-RU" sz="1300" i="1" spc="30" dirty="0" smtClean="0">
              <a:solidFill>
                <a:schemeClr val="accent1">
                  <a:lumMod val="75000"/>
                </a:schemeClr>
              </a:solidFill>
              <a:latin typeface="Arial" panose="020B0604020202020204" pitchFamily="34" charset="0"/>
              <a:cs typeface="Arial" panose="020B0604020202020204" pitchFamily="34" charset="0"/>
            </a:endParaRPr>
          </a:p>
          <a:p>
            <a:pPr>
              <a:spcAft>
                <a:spcPts val="600"/>
              </a:spcAft>
            </a:pPr>
            <a:r>
              <a:rPr lang="ru-RU" sz="1300" i="1" spc="30" dirty="0" smtClean="0">
                <a:solidFill>
                  <a:schemeClr val="accent1">
                    <a:lumMod val="75000"/>
                  </a:schemeClr>
                </a:solidFill>
                <a:latin typeface="Arial" panose="020B0604020202020204" pitchFamily="34" charset="0"/>
                <a:cs typeface="Arial" panose="020B0604020202020204" pitchFamily="34" charset="0"/>
              </a:rPr>
              <a:t>В случае если лицо является иностранным гражданином либо лицом без гражданства, постоянно проживающим на территории иностранного государства, либо гражданином РФ, имеющим также гражданство (подданство) иностранного государства, или вид на жительство, или иной документ, подтверждающий его право на постоянное проживание на территории иностранного государства:</a:t>
            </a:r>
          </a:p>
          <a:p>
            <a:pPr marL="285750" indent="-285750">
              <a:spcAft>
                <a:spcPts val="600"/>
              </a:spcAft>
              <a:buFont typeface="Wingdings" panose="05000000000000000000" pitchFamily="2" charset="2"/>
              <a:buChar char="Ø"/>
            </a:pPr>
            <a:r>
              <a:rPr lang="ru-RU" sz="1300" dirty="0">
                <a:latin typeface="Arial" panose="020B0604020202020204" pitchFamily="34" charset="0"/>
                <a:ea typeface="Calibri" panose="020F0502020204030204" pitchFamily="34" charset="0"/>
                <a:cs typeface="Arial" panose="020B0604020202020204" pitchFamily="34" charset="0"/>
              </a:rPr>
              <a:t>Документ, подтверждающий </a:t>
            </a:r>
            <a:r>
              <a:rPr lang="ru-RU" sz="1300" dirty="0" smtClean="0">
                <a:latin typeface="Arial" panose="020B0604020202020204" pitchFamily="34" charset="0"/>
                <a:ea typeface="Calibri" panose="020F0502020204030204" pitchFamily="34" charset="0"/>
                <a:cs typeface="Arial" panose="020B0604020202020204" pitchFamily="34" charset="0"/>
              </a:rPr>
              <a:t>наличие у лица права на осуществление трудовой деятельности на территории РФ</a:t>
            </a:r>
            <a:r>
              <a:rPr lang="en-US" sz="1300" dirty="0">
                <a:latin typeface="Arial" panose="020B0604020202020204" pitchFamily="34" charset="0"/>
                <a:ea typeface="Calibri" panose="020F0502020204030204" pitchFamily="34" charset="0"/>
                <a:cs typeface="Arial" panose="020B0604020202020204" pitchFamily="34" charset="0"/>
              </a:rPr>
              <a:t>.</a:t>
            </a:r>
            <a:r>
              <a:rPr lang="ru-RU" sz="1300" dirty="0" smtClean="0">
                <a:latin typeface="Arial" panose="020B0604020202020204" pitchFamily="34" charset="0"/>
                <a:ea typeface="Calibri" panose="020F0502020204030204" pitchFamily="34" charset="0"/>
                <a:cs typeface="Arial" panose="020B0604020202020204" pitchFamily="34" charset="0"/>
              </a:rPr>
              <a:t> </a:t>
            </a:r>
          </a:p>
          <a:p>
            <a:pPr marL="285750" indent="-285750">
              <a:spcAft>
                <a:spcPts val="600"/>
              </a:spcAft>
              <a:buFont typeface="Wingdings" panose="05000000000000000000" pitchFamily="2" charset="2"/>
              <a:buChar char="Ø"/>
            </a:pPr>
            <a:r>
              <a:rPr lang="ru-RU" sz="1300" spc="-30" dirty="0" smtClean="0">
                <a:latin typeface="Arial" panose="020B0604020202020204" pitchFamily="34" charset="0"/>
                <a:ea typeface="Calibri" panose="020F0502020204030204" pitchFamily="34" charset="0"/>
                <a:cs typeface="Arial" panose="020B0604020202020204" pitchFamily="34" charset="0"/>
              </a:rPr>
              <a:t>Документы о наличии (отсутствии) </a:t>
            </a:r>
            <a:r>
              <a:rPr lang="ru-RU" sz="1300" spc="-30" dirty="0">
                <a:latin typeface="Arial" panose="020B0604020202020204" pitchFamily="34" charset="0"/>
                <a:ea typeface="Calibri" panose="020F0502020204030204" pitchFamily="34" charset="0"/>
                <a:cs typeface="Arial" panose="020B0604020202020204" pitchFamily="34" charset="0"/>
              </a:rPr>
              <a:t>неснятой или непогашенной судимости, </a:t>
            </a:r>
            <a:r>
              <a:rPr lang="ru-RU" sz="1300" spc="-30" dirty="0" smtClean="0">
                <a:latin typeface="Arial" panose="020B0604020202020204" pitchFamily="34" charset="0"/>
                <a:ea typeface="Calibri" panose="020F0502020204030204" pitchFamily="34" charset="0"/>
                <a:cs typeface="Arial" panose="020B0604020202020204" pitchFamily="34" charset="0"/>
              </a:rPr>
              <a:t>выданные </a:t>
            </a:r>
            <a:r>
              <a:rPr lang="ru-RU" sz="1300" spc="-30" dirty="0">
                <a:latin typeface="Arial" panose="020B0604020202020204" pitchFamily="34" charset="0"/>
                <a:ea typeface="Calibri" panose="020F0502020204030204" pitchFamily="34" charset="0"/>
                <a:cs typeface="Arial" panose="020B0604020202020204" pitchFamily="34" charset="0"/>
              </a:rPr>
              <a:t>уполномоченным органом иностранного государства. </a:t>
            </a:r>
          </a:p>
          <a:p>
            <a:pPr marL="285750" indent="-285750">
              <a:spcAft>
                <a:spcPts val="600"/>
              </a:spcAft>
              <a:buFont typeface="Wingdings" panose="05000000000000000000" pitchFamily="2" charset="2"/>
              <a:buChar char="Ø"/>
            </a:pPr>
            <a:r>
              <a:rPr lang="ru-RU" sz="1300" spc="-30" dirty="0" smtClean="0">
                <a:latin typeface="Arial" panose="020B0604020202020204" pitchFamily="34" charset="0"/>
                <a:ea typeface="Calibri" panose="020F0502020204030204" pitchFamily="34" charset="0"/>
                <a:cs typeface="Arial" panose="020B0604020202020204" pitchFamily="34" charset="0"/>
              </a:rPr>
              <a:t>Документ о наличии (об отсутствии) у лица факта административного наказания в виде дисквалификации, </a:t>
            </a:r>
            <a:r>
              <a:rPr lang="ru-RU" sz="1300" spc="-30" dirty="0">
                <a:latin typeface="Arial" panose="020B0604020202020204" pitchFamily="34" charset="0"/>
                <a:ea typeface="Calibri" panose="020F0502020204030204" pitchFamily="34" charset="0"/>
                <a:cs typeface="Arial" panose="020B0604020202020204" pitchFamily="34" charset="0"/>
              </a:rPr>
              <a:t>выданный уполномоченным органом иностранного </a:t>
            </a:r>
            <a:r>
              <a:rPr lang="ru-RU" sz="1300" spc="-30" dirty="0" smtClean="0">
                <a:latin typeface="Arial" panose="020B0604020202020204" pitchFamily="34" charset="0"/>
                <a:ea typeface="Calibri" panose="020F0502020204030204" pitchFamily="34" charset="0"/>
                <a:cs typeface="Arial" panose="020B0604020202020204" pitchFamily="34" charset="0"/>
              </a:rPr>
              <a:t>государства. </a:t>
            </a:r>
            <a:endParaRPr lang="ru-RU" sz="1300" spc="-30" dirty="0">
              <a:latin typeface="Arial" panose="020B0604020202020204" pitchFamily="34" charset="0"/>
              <a:ea typeface="Calibri" panose="020F0502020204030204" pitchFamily="34" charset="0"/>
              <a:cs typeface="Arial" panose="020B0604020202020204" pitchFamily="34" charset="0"/>
            </a:endParaRPr>
          </a:p>
        </p:txBody>
      </p:sp>
      <p:pic>
        <p:nvPicPr>
          <p:cNvPr id="9" name="Рисунок 8"/>
          <p:cNvPicPr/>
          <p:nvPr/>
        </p:nvPicPr>
        <p:blipFill rotWithShape="1">
          <a:blip r:embed="rId2">
            <a:extLst>
              <a:ext uri="{28A0092B-C50C-407E-A947-70E740481C1C}">
                <a14:useLocalDpi xmlns:a14="http://schemas.microsoft.com/office/drawing/2010/main" val="0"/>
              </a:ext>
            </a:extLst>
          </a:blip>
          <a:srcRect b="72976"/>
          <a:stretch/>
        </p:blipFill>
        <p:spPr bwMode="auto">
          <a:xfrm>
            <a:off x="8182056" y="1790215"/>
            <a:ext cx="3762388" cy="2806881"/>
          </a:xfrm>
          <a:prstGeom prst="rect">
            <a:avLst/>
          </a:prstGeom>
          <a:noFill/>
          <a:ln>
            <a:noFill/>
          </a:ln>
        </p:spPr>
      </p:pic>
      <p:sp>
        <p:nvSpPr>
          <p:cNvPr id="10" name="TextBox 9"/>
          <p:cNvSpPr txBox="1"/>
          <p:nvPr/>
        </p:nvSpPr>
        <p:spPr>
          <a:xfrm>
            <a:off x="224119" y="6462931"/>
            <a:ext cx="11720325" cy="430887"/>
          </a:xfrm>
          <a:prstGeom prst="rect">
            <a:avLst/>
          </a:prstGeom>
          <a:noFill/>
        </p:spPr>
        <p:txBody>
          <a:bodyPr wrap="square" rtlCol="0">
            <a:spAutoFit/>
          </a:bodyPr>
          <a:lstStyle/>
          <a:p>
            <a:pPr>
              <a:defRPr/>
            </a:pPr>
            <a:r>
              <a:rPr kumimoji="0" lang="ru-RU" sz="1100" b="0" i="0" u="none" strike="noStrike" kern="0" cap="none" spc="-3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a:t>
            </a:r>
            <a:r>
              <a:rPr lang="ru-RU" sz="1000" dirty="0" smtClean="0">
                <a:solidFill>
                  <a:srgbClr val="000000"/>
                </a:solidFill>
                <a:ea typeface="Calibri" panose="020F0502020204030204" pitchFamily="34" charset="0"/>
                <a:cs typeface="Times New Roman" panose="02020603050405020304" pitchFamily="18" charset="0"/>
              </a:rPr>
              <a:t>* </a:t>
            </a:r>
            <a:r>
              <a:rPr lang="ru-RU" sz="1000" i="1" dirty="0" smtClean="0">
                <a:solidFill>
                  <a:prstClr val="black">
                    <a:lumMod val="65000"/>
                    <a:lumOff val="35000"/>
                  </a:prstClr>
                </a:solidFill>
                <a:latin typeface="Arial" panose="020B0604020202020204" pitchFamily="34" charset="0"/>
                <a:cs typeface="Arial" panose="020B0604020202020204" pitchFamily="34" charset="0"/>
              </a:rPr>
              <a:t>Сертификат УКЭП можно получить с помощью мобильного приложения «</a:t>
            </a:r>
            <a:r>
              <a:rPr lang="ru-RU" sz="1000" i="1" dirty="0" err="1" smtClean="0">
                <a:solidFill>
                  <a:prstClr val="black">
                    <a:lumMod val="65000"/>
                    <a:lumOff val="35000"/>
                  </a:prstClr>
                </a:solidFill>
                <a:latin typeface="Arial" panose="020B0604020202020204" pitchFamily="34" charset="0"/>
                <a:cs typeface="Arial" panose="020B0604020202020204" pitchFamily="34" charset="0"/>
              </a:rPr>
              <a:t>Госключ</a:t>
            </a:r>
            <a:r>
              <a:rPr lang="ru-RU" sz="1000" i="1" dirty="0" smtClean="0">
                <a:solidFill>
                  <a:prstClr val="black">
                    <a:lumMod val="65000"/>
                    <a:lumOff val="35000"/>
                  </a:prstClr>
                </a:solidFill>
                <a:latin typeface="Arial" panose="020B0604020202020204" pitchFamily="34" charset="0"/>
                <a:cs typeface="Arial" panose="020B0604020202020204" pitchFamily="34" charset="0"/>
              </a:rPr>
              <a:t>» </a:t>
            </a:r>
            <a:r>
              <a:rPr lang="ru-RU" sz="1000" i="1" dirty="0" smtClean="0">
                <a:solidFill>
                  <a:prstClr val="black"/>
                </a:solidFill>
                <a:latin typeface="Arial" panose="020B0604020202020204" pitchFamily="34" charset="0"/>
                <a:cs typeface="Arial" panose="020B0604020202020204" pitchFamily="34" charset="0"/>
              </a:rPr>
              <a:t>(</a:t>
            </a:r>
            <a:r>
              <a:rPr lang="ru-RU" sz="1000" i="1" dirty="0" smtClean="0">
                <a:solidFill>
                  <a:prstClr val="black">
                    <a:lumMod val="65000"/>
                    <a:lumOff val="35000"/>
                  </a:prstClr>
                </a:solidFill>
                <a:latin typeface="Arial" panose="020B0604020202020204" pitchFamily="34" charset="0"/>
                <a:cs typeface="Arial" panose="020B0604020202020204" pitchFamily="34" charset="0"/>
                <a:hlinkClick r:id="rId3"/>
              </a:rPr>
              <a:t>видео инструкция</a:t>
            </a:r>
            <a:r>
              <a:rPr lang="ru-RU" sz="1000" i="1" dirty="0" smtClean="0">
                <a:solidFill>
                  <a:prstClr val="black">
                    <a:lumMod val="65000"/>
                    <a:lumOff val="35000"/>
                  </a:prstClr>
                </a:solidFill>
                <a:latin typeface="Arial" panose="020B0604020202020204" pitchFamily="34" charset="0"/>
                <a:cs typeface="Arial" panose="020B0604020202020204" pitchFamily="34" charset="0"/>
              </a:rPr>
              <a:t>). Подробная информация о способе получения сертификата УКЭП также размещена на портале «</a:t>
            </a:r>
            <a:r>
              <a:rPr lang="ru-RU" sz="1000" i="1" dirty="0" err="1" smtClean="0">
                <a:solidFill>
                  <a:prstClr val="black">
                    <a:lumMod val="65000"/>
                    <a:lumOff val="35000"/>
                  </a:prstClr>
                </a:solidFill>
                <a:latin typeface="Arial" panose="020B0604020202020204" pitchFamily="34" charset="0"/>
                <a:cs typeface="Arial" panose="020B0604020202020204" pitchFamily="34" charset="0"/>
              </a:rPr>
              <a:t>Госуслуг</a:t>
            </a:r>
            <a:r>
              <a:rPr lang="ru-RU" sz="1000" i="1" dirty="0" smtClean="0">
                <a:solidFill>
                  <a:prstClr val="black">
                    <a:lumMod val="65000"/>
                    <a:lumOff val="35000"/>
                  </a:prstClr>
                </a:solidFill>
                <a:latin typeface="Arial" panose="020B0604020202020204" pitchFamily="34" charset="0"/>
                <a:cs typeface="Arial" panose="020B0604020202020204" pitchFamily="34" charset="0"/>
              </a:rPr>
              <a:t>».</a:t>
            </a:r>
            <a:endParaRPr lang="ru-RU" sz="1000" i="1" dirty="0">
              <a:solidFill>
                <a:prstClr val="black">
                  <a:lumMod val="65000"/>
                  <a:lumOff val="35000"/>
                </a:prstClr>
              </a:solidFill>
              <a:latin typeface="Arial" panose="020B0604020202020204" pitchFamily="34" charset="0"/>
              <a:cs typeface="Arial" panose="020B0604020202020204" pitchFamily="34" charset="0"/>
            </a:endParaRPr>
          </a:p>
        </p:txBody>
      </p:sp>
      <p:sp>
        <p:nvSpPr>
          <p:cNvPr id="16" name="Text 6">
            <a:extLst>
              <a:ext uri="{FF2B5EF4-FFF2-40B4-BE49-F238E27FC236}">
                <a16:creationId xmlns="" xmlns:a16="http://schemas.microsoft.com/office/drawing/2014/main" id="{1E6D0280-AD62-D3B7-42E9-C70FB956BD1F}"/>
              </a:ext>
            </a:extLst>
          </p:cNvPr>
          <p:cNvSpPr/>
          <p:nvPr/>
        </p:nvSpPr>
        <p:spPr>
          <a:xfrm>
            <a:off x="9569704" y="4732669"/>
            <a:ext cx="2486806" cy="1085850"/>
          </a:xfrm>
          <a:prstGeom prst="rect">
            <a:avLst/>
          </a:prstGeom>
          <a:noFill/>
          <a:ln w="12700">
            <a:noFill/>
          </a:ln>
        </p:spPr>
        <p:txBody>
          <a:bodyPr wrap="square" lIns="0" tIns="0" rIns="0" bIns="0" rtlCol="0" anchor="t">
            <a:noAutofit/>
          </a:bodyPr>
          <a:lstStyle/>
          <a:p>
            <a:pPr lvl="0">
              <a:defRPr/>
            </a:pPr>
            <a:r>
              <a:rPr lang="ru-RU" sz="1100" dirty="0" smtClean="0">
                <a:solidFill>
                  <a:prstClr val="black"/>
                </a:solidFill>
                <a:latin typeface="Arial" panose="020B0604020202020204" pitchFamily="34" charset="0"/>
                <a:cs typeface="Arial" panose="020B0604020202020204" pitchFamily="34" charset="0"/>
              </a:rPr>
              <a:t>Электронный </a:t>
            </a:r>
            <a:r>
              <a:rPr lang="ru-RU" sz="1100" dirty="0">
                <a:solidFill>
                  <a:prstClr val="black"/>
                </a:solidFill>
                <a:latin typeface="Arial" panose="020B0604020202020204" pitchFamily="34" charset="0"/>
                <a:cs typeface="Arial" panose="020B0604020202020204" pitchFamily="34" charset="0"/>
              </a:rPr>
              <a:t>файл </a:t>
            </a:r>
            <a:r>
              <a:rPr lang="ru-RU" sz="1100" dirty="0" smtClean="0">
                <a:solidFill>
                  <a:prstClr val="black"/>
                </a:solidFill>
                <a:latin typeface="Arial" panose="020B0604020202020204" pitchFamily="34" charset="0"/>
                <a:cs typeface="Arial" panose="020B0604020202020204" pitchFamily="34" charset="0"/>
              </a:rPr>
              <a:t>анкеты</a:t>
            </a:r>
            <a:r>
              <a:rPr lang="ru-RU" sz="1100" dirty="0">
                <a:solidFill>
                  <a:prstClr val="black"/>
                </a:solidFill>
                <a:latin typeface="Arial" panose="020B0604020202020204" pitchFamily="34" charset="0"/>
                <a:cs typeface="Arial" panose="020B0604020202020204" pitchFamily="34" charset="0"/>
              </a:rPr>
              <a:t>, подписанный УКЭП</a:t>
            </a:r>
            <a:r>
              <a:rPr lang="ru-RU" sz="1100" dirty="0" smtClean="0">
                <a:solidFill>
                  <a:prstClr val="black"/>
                </a:solidFill>
                <a:latin typeface="Arial" panose="020B0604020202020204" pitchFamily="34" charset="0"/>
                <a:cs typeface="Arial" panose="020B0604020202020204" pitchFamily="34" charset="0"/>
              </a:rPr>
              <a:t>* </a:t>
            </a:r>
            <a:r>
              <a:rPr lang="ru-RU" sz="1100" dirty="0">
                <a:solidFill>
                  <a:prstClr val="black"/>
                </a:solidFill>
                <a:latin typeface="Arial" panose="020B0604020202020204" pitchFamily="34" charset="0"/>
                <a:cs typeface="Arial" panose="020B0604020202020204" pitchFamily="34" charset="0"/>
              </a:rPr>
              <a:t>лица, заполнившего анкету, с приложением файла отсоединенной электронной подписи </a:t>
            </a:r>
            <a:r>
              <a:rPr lang="ru-RU" sz="1100" i="1" dirty="0">
                <a:solidFill>
                  <a:prstClr val="black">
                    <a:lumMod val="65000"/>
                    <a:lumOff val="35000"/>
                  </a:prstClr>
                </a:solidFill>
                <a:latin typeface="Arial" panose="020B0604020202020204" pitchFamily="34" charset="0"/>
                <a:cs typeface="Arial" panose="020B0604020202020204" pitchFamily="34" charset="0"/>
              </a:rPr>
              <a:t>(файлы заполненной анкеты и отсоединенной электронной подписи (например, с расширением *.</a:t>
            </a:r>
            <a:r>
              <a:rPr lang="en-US" sz="1100" i="1" dirty="0">
                <a:solidFill>
                  <a:prstClr val="black">
                    <a:lumMod val="65000"/>
                    <a:lumOff val="35000"/>
                  </a:prstClr>
                </a:solidFill>
                <a:latin typeface="Arial" panose="020B0604020202020204" pitchFamily="34" charset="0"/>
                <a:cs typeface="Arial" panose="020B0604020202020204" pitchFamily="34" charset="0"/>
              </a:rPr>
              <a:t>sig)</a:t>
            </a:r>
            <a:r>
              <a:rPr lang="ru-RU" sz="1100" i="1" dirty="0">
                <a:solidFill>
                  <a:prstClr val="black">
                    <a:lumMod val="65000"/>
                    <a:lumOff val="35000"/>
                  </a:prstClr>
                </a:solidFill>
                <a:latin typeface="Arial" panose="020B0604020202020204" pitchFamily="34" charset="0"/>
                <a:cs typeface="Arial" panose="020B0604020202020204" pitchFamily="34" charset="0"/>
              </a:rPr>
              <a:t> необходимо поместить в архив формата *.</a:t>
            </a:r>
            <a:r>
              <a:rPr lang="en-US" sz="1100" i="1" dirty="0">
                <a:solidFill>
                  <a:prstClr val="black">
                    <a:lumMod val="65000"/>
                    <a:lumOff val="35000"/>
                  </a:prstClr>
                </a:solidFill>
                <a:latin typeface="Arial" panose="020B0604020202020204" pitchFamily="34" charset="0"/>
                <a:cs typeface="Arial" panose="020B0604020202020204" pitchFamily="34" charset="0"/>
              </a:rPr>
              <a:t>zip</a:t>
            </a:r>
            <a:r>
              <a:rPr lang="ru-RU" sz="1100" i="1" dirty="0">
                <a:solidFill>
                  <a:prstClr val="black">
                    <a:lumMod val="65000"/>
                    <a:lumOff val="35000"/>
                  </a:prstClr>
                </a:solidFill>
                <a:latin typeface="Arial" panose="020B0604020202020204" pitchFamily="34" charset="0"/>
                <a:cs typeface="Arial" panose="020B0604020202020204" pitchFamily="34" charset="0"/>
              </a:rPr>
              <a:t>)</a:t>
            </a:r>
          </a:p>
          <a:p>
            <a:pPr lvl="0" algn="just">
              <a:defRPr/>
            </a:pPr>
            <a:endParaRPr lang="ru-RU" sz="1100" i="1" dirty="0">
              <a:solidFill>
                <a:prstClr val="black"/>
              </a:solidFill>
              <a:latin typeface="Arial" panose="020B0604020202020204" pitchFamily="34" charset="0"/>
              <a:cs typeface="Arial" panose="020B0604020202020204" pitchFamily="34" charset="0"/>
            </a:endParaRPr>
          </a:p>
        </p:txBody>
      </p:sp>
      <p:sp>
        <p:nvSpPr>
          <p:cNvPr id="15" name="Заголовок 1">
            <a:extLst>
              <a:ext uri="{FF2B5EF4-FFF2-40B4-BE49-F238E27FC236}">
                <a16:creationId xmlns="" xmlns:a16="http://schemas.microsoft.com/office/drawing/2014/main" id="{B3149B26-724C-43CF-8642-239C59F66311}"/>
              </a:ext>
            </a:extLst>
          </p:cNvPr>
          <p:cNvSpPr txBox="1">
            <a:spLocks/>
          </p:cNvSpPr>
          <p:nvPr/>
        </p:nvSpPr>
        <p:spPr>
          <a:xfrm>
            <a:off x="431198" y="1270463"/>
            <a:ext cx="11722099"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spc="-30" dirty="0">
                <a:solidFill>
                  <a:schemeClr val="accent1">
                    <a:lumMod val="75000"/>
                  </a:schemeClr>
                </a:solidFill>
              </a:rPr>
              <a:t>Перечень документов для принятия Банком России </a:t>
            </a:r>
            <a:r>
              <a:rPr lang="ru-RU" sz="1800" b="1" spc="-30" dirty="0" smtClean="0">
                <a:solidFill>
                  <a:schemeClr val="accent1">
                    <a:lumMod val="75000"/>
                  </a:schemeClr>
                </a:solidFill>
              </a:rPr>
              <a:t>решения о </a:t>
            </a:r>
            <a:r>
              <a:rPr lang="ru-RU" sz="1800" b="1" spc="-30" dirty="0">
                <a:solidFill>
                  <a:schemeClr val="accent1">
                    <a:lumMod val="75000"/>
                  </a:schemeClr>
                </a:solidFill>
              </a:rPr>
              <a:t>допуске </a:t>
            </a:r>
            <a:r>
              <a:rPr lang="ru-RU" sz="1800" b="1" spc="-30" dirty="0" smtClean="0">
                <a:solidFill>
                  <a:schemeClr val="accent1">
                    <a:lumMod val="75000"/>
                  </a:schemeClr>
                </a:solidFill>
              </a:rPr>
              <a:t>ОООЦВ/ЦД в </a:t>
            </a:r>
            <a:r>
              <a:rPr lang="ru-RU" sz="1800" b="1" spc="-30" dirty="0">
                <a:solidFill>
                  <a:schemeClr val="accent1">
                    <a:lumMod val="75000"/>
                  </a:schemeClr>
                </a:solidFill>
              </a:rPr>
              <a:t>рамках УПД </a:t>
            </a:r>
            <a:r>
              <a:rPr lang="ru-RU" sz="1800" b="1" spc="-30" dirty="0" smtClean="0">
                <a:solidFill>
                  <a:schemeClr val="accent1">
                    <a:lumMod val="75000"/>
                  </a:schemeClr>
                </a:solidFill>
              </a:rPr>
              <a:t>(2/3</a:t>
            </a:r>
            <a:r>
              <a:rPr lang="ru-RU" sz="1800" b="1" spc="-30" dirty="0">
                <a:solidFill>
                  <a:schemeClr val="accent1">
                    <a:lumMod val="75000"/>
                  </a:schemeClr>
                </a:solidFill>
              </a:rPr>
              <a:t>)</a:t>
            </a:r>
            <a:endParaRPr lang="en-US" sz="1800" b="1" spc="-30" dirty="0">
              <a:solidFill>
                <a:schemeClr val="accent1">
                  <a:lumMod val="75000"/>
                </a:schemeClr>
              </a:solidFill>
            </a:endParaRPr>
          </a:p>
          <a:p>
            <a:endParaRPr lang="en-US" sz="1800" b="1" spc="-30" dirty="0">
              <a:solidFill>
                <a:schemeClr val="accent1">
                  <a:lumMod val="75000"/>
                </a:schemeClr>
              </a:solidFill>
            </a:endParaRPr>
          </a:p>
        </p:txBody>
      </p:sp>
      <p:pic>
        <p:nvPicPr>
          <p:cNvPr id="4" name="Рисунок 3"/>
          <p:cNvPicPr>
            <a:picLocks noChangeAspect="1"/>
          </p:cNvPicPr>
          <p:nvPr/>
        </p:nvPicPr>
        <p:blipFill>
          <a:blip r:embed="rId4"/>
          <a:stretch>
            <a:fillRect/>
          </a:stretch>
        </p:blipFill>
        <p:spPr>
          <a:xfrm>
            <a:off x="8167390" y="4742822"/>
            <a:ext cx="1266825" cy="804158"/>
          </a:xfrm>
          <a:prstGeom prst="rect">
            <a:avLst/>
          </a:prstGeom>
          <a:ln>
            <a:solidFill>
              <a:srgbClr val="487AA6"/>
            </a:solidFill>
          </a:ln>
        </p:spPr>
      </p:pic>
      <p:sp>
        <p:nvSpPr>
          <p:cNvPr id="3" name="Номер слайда 2"/>
          <p:cNvSpPr>
            <a:spLocks noGrp="1"/>
          </p:cNvSpPr>
          <p:nvPr>
            <p:ph type="sldNum" sz="quarter" idx="12"/>
          </p:nvPr>
        </p:nvSpPr>
        <p:spPr/>
        <p:txBody>
          <a:bodyPr/>
          <a:lstStyle/>
          <a:p>
            <a:fld id="{10AA99AE-6A35-4C1E-8082-A4A87B5CA521}" type="slidenum">
              <a:rPr lang="ru-RU" smtClean="0"/>
              <a:t>9</a:t>
            </a:fld>
            <a:endParaRPr lang="ru-RU" dirty="0"/>
          </a:p>
        </p:txBody>
      </p:sp>
      <p:sp>
        <p:nvSpPr>
          <p:cNvPr id="11" name="Нижний колонтитул 20">
            <a:extLst>
              <a:ext uri="{FF2B5EF4-FFF2-40B4-BE49-F238E27FC236}">
                <a16:creationId xmlns="" xmlns:a16="http://schemas.microsoft.com/office/drawing/2014/main" id="{A3321FDC-0876-4EDD-A931-D3C6360F1A5C}"/>
              </a:ext>
            </a:extLst>
          </p:cNvPr>
          <p:cNvSpPr>
            <a:spLocks noGrp="1"/>
          </p:cNvSpPr>
          <p:nvPr>
            <p:ph type="ftr" sz="quarter" idx="4294967295"/>
          </p:nvPr>
        </p:nvSpPr>
        <p:spPr>
          <a:xfrm>
            <a:off x="1951463" y="501468"/>
            <a:ext cx="9062611" cy="184666"/>
          </a:xfrm>
          <a:prstGeom prst="rect">
            <a:avLst/>
          </a:prstGeom>
        </p:spPr>
        <p:txBody>
          <a:bodyPr/>
          <a:lstStyle/>
          <a:p>
            <a:pPr lvl="0" algn="l">
              <a:defRPr/>
            </a:pPr>
            <a:r>
              <a:rPr lang="ru-RU" sz="1400" dirty="0">
                <a:solidFill>
                  <a:srgbClr val="888A8D"/>
                </a:solidFill>
                <a:latin typeface="Arial" panose="020B0604020202020204" pitchFamily="34" charset="0"/>
                <a:cs typeface="Arial" panose="020B0604020202020204" pitchFamily="34" charset="0"/>
              </a:rPr>
              <a:t>Упрощенный (уведомительный) порядок допуска (УПД) </a:t>
            </a:r>
            <a:r>
              <a:rPr lang="ru-RU" sz="1400" dirty="0" smtClean="0">
                <a:solidFill>
                  <a:srgbClr val="888A8D"/>
                </a:solidFill>
                <a:latin typeface="Arial" panose="020B0604020202020204" pitchFamily="34" charset="0"/>
                <a:cs typeface="Arial" panose="020B0604020202020204" pitchFamily="34" charset="0"/>
              </a:rPr>
              <a:t>и </a:t>
            </a:r>
            <a:r>
              <a:rPr lang="ru-RU" sz="1400" dirty="0">
                <a:solidFill>
                  <a:srgbClr val="888A8D"/>
                </a:solidFill>
                <a:latin typeface="Arial" panose="020B0604020202020204" pitchFamily="34" charset="0"/>
                <a:cs typeface="Arial" panose="020B0604020202020204" pitchFamily="34" charset="0"/>
              </a:rPr>
              <a:t>сроки приведения деятельности в соответствие </a:t>
            </a:r>
          </a:p>
        </p:txBody>
      </p:sp>
    </p:spTree>
    <p:extLst>
      <p:ext uri="{BB962C8B-B14F-4D97-AF65-F5344CB8AC3E}">
        <p14:creationId xmlns:p14="http://schemas.microsoft.com/office/powerpoint/2010/main" val="16286412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Другая 5">
      <a:dk1>
        <a:sysClr val="windowText" lastClr="000000"/>
      </a:dk1>
      <a:lt1>
        <a:sysClr val="window" lastClr="FFFFFF"/>
      </a:lt1>
      <a:dk2>
        <a:srgbClr val="888A8D"/>
      </a:dk2>
      <a:lt2>
        <a:srgbClr val="C4C4C6"/>
      </a:lt2>
      <a:accent1>
        <a:srgbClr val="0082BB"/>
      </a:accent1>
      <a:accent2>
        <a:srgbClr val="00BCE7"/>
      </a:accent2>
      <a:accent3>
        <a:srgbClr val="FAA61A"/>
      </a:accent3>
      <a:accent4>
        <a:srgbClr val="FFD485"/>
      </a:accent4>
      <a:accent5>
        <a:srgbClr val="ED1B34"/>
      </a:accent5>
      <a:accent6>
        <a:srgbClr val="F2665E"/>
      </a:accent6>
      <a:hlink>
        <a:srgbClr val="0082BB"/>
      </a:hlink>
      <a:folHlink>
        <a:srgbClr val="FAA61A"/>
      </a:folHlink>
    </a:clrScheme>
    <a:fontScheme name="Ari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lumMod val="9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Тема Office">
  <a:themeElements>
    <a:clrScheme name="Другая 5">
      <a:dk1>
        <a:sysClr val="windowText" lastClr="000000"/>
      </a:dk1>
      <a:lt1>
        <a:sysClr val="window" lastClr="FFFFFF"/>
      </a:lt1>
      <a:dk2>
        <a:srgbClr val="888A8D"/>
      </a:dk2>
      <a:lt2>
        <a:srgbClr val="C4C4C6"/>
      </a:lt2>
      <a:accent1>
        <a:srgbClr val="0082BB"/>
      </a:accent1>
      <a:accent2>
        <a:srgbClr val="00BCE7"/>
      </a:accent2>
      <a:accent3>
        <a:srgbClr val="FAA61A"/>
      </a:accent3>
      <a:accent4>
        <a:srgbClr val="FFD485"/>
      </a:accent4>
      <a:accent5>
        <a:srgbClr val="ED1B34"/>
      </a:accent5>
      <a:accent6>
        <a:srgbClr val="F2665E"/>
      </a:accent6>
      <a:hlink>
        <a:srgbClr val="0082BB"/>
      </a:hlink>
      <a:folHlink>
        <a:srgbClr val="FAA61A"/>
      </a:folHlink>
    </a:clrScheme>
    <a:fontScheme name="Ari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lumMod val="9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Документ" ma:contentTypeID="0x010100653CCCCADF644845B44679F97B4379F0" ma:contentTypeVersion="0" ma:contentTypeDescription="Создание документа." ma:contentTypeScope="" ma:versionID="ef47a5b501aada306549bc583c7466f1">
  <xsd:schema xmlns:xsd="http://www.w3.org/2001/XMLSchema" xmlns:xs="http://www.w3.org/2001/XMLSchema" xmlns:p="http://schemas.microsoft.com/office/2006/metadata/properties" targetNamespace="http://schemas.microsoft.com/office/2006/metadata/properties" ma:root="true" ma:fieldsID="02f955febea7e716b4e91cddba17110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9CCFE2-ACFF-4CFC-AF6B-08A6EBE99996}">
  <ds:schemaRefs>
    <ds:schemaRef ds:uri="http://purl.org/dc/terms/"/>
    <ds:schemaRef ds:uri="http://www.w3.org/XML/1998/namespace"/>
    <ds:schemaRef ds:uri="http://schemas.openxmlformats.org/package/2006/metadata/core-properties"/>
    <ds:schemaRef ds:uri="http://schemas.microsoft.com/office/2006/documentManagement/types"/>
    <ds:schemaRef ds:uri="http://purl.org/dc/dcmitype/"/>
    <ds:schemaRef ds:uri="http://purl.org/dc/elements/1.1/"/>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AF23B325-0B0D-4C05-9884-135B958DE81C}">
  <ds:schemaRefs>
    <ds:schemaRef ds:uri="http://schemas.microsoft.com/sharepoint/v3/contenttype/forms"/>
  </ds:schemaRefs>
</ds:datastoreItem>
</file>

<file path=customXml/itemProps3.xml><?xml version="1.0" encoding="utf-8"?>
<ds:datastoreItem xmlns:ds="http://schemas.openxmlformats.org/officeDocument/2006/customXml" ds:itemID="{C62F2C4B-7588-4E2D-BE12-CB9236ACE0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48847</TotalTime>
  <Words>4523</Words>
  <Application>Microsoft Office PowerPoint</Application>
  <PresentationFormat>Широкоэкранный</PresentationFormat>
  <Paragraphs>570</Paragraphs>
  <Slides>36</Slides>
  <Notes>23</Notes>
  <HiddenSlides>0</HiddenSlides>
  <MMClips>0</MMClips>
  <ScaleCrop>false</ScaleCrop>
  <HeadingPairs>
    <vt:vector size="8" baseType="variant">
      <vt:variant>
        <vt:lpstr>Использованные шрифты</vt:lpstr>
      </vt:variant>
      <vt:variant>
        <vt:i4>9</vt:i4>
      </vt:variant>
      <vt:variant>
        <vt:lpstr>Тема</vt:lpstr>
      </vt:variant>
      <vt:variant>
        <vt:i4>3</vt:i4>
      </vt:variant>
      <vt:variant>
        <vt:lpstr>Внедренные серверы OLE</vt:lpstr>
      </vt:variant>
      <vt:variant>
        <vt:i4>1</vt:i4>
      </vt:variant>
      <vt:variant>
        <vt:lpstr>Заголовки слайдов</vt:lpstr>
      </vt:variant>
      <vt:variant>
        <vt:i4>36</vt:i4>
      </vt:variant>
    </vt:vector>
  </HeadingPairs>
  <TitlesOfParts>
    <vt:vector size="49" baseType="lpstr">
      <vt:lpstr>Arial Unicode MS</vt:lpstr>
      <vt:lpstr>Arial</vt:lpstr>
      <vt:lpstr>Calibri</vt:lpstr>
      <vt:lpstr>Courier New</vt:lpstr>
      <vt:lpstr>Microsoft Sans Serif</vt:lpstr>
      <vt:lpstr>Stem </vt:lpstr>
      <vt:lpstr>Symbol</vt:lpstr>
      <vt:lpstr>Times New Roman</vt:lpstr>
      <vt:lpstr>Wingdings</vt:lpstr>
      <vt:lpstr>Тема Office</vt:lpstr>
      <vt:lpstr>Office Theme</vt:lpstr>
      <vt:lpstr>1_Тема Office</vt:lpstr>
      <vt:lpstr>Лист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asaevaon@cbr.ru</dc:creator>
  <cp:lastModifiedBy>Анна Липина</cp:lastModifiedBy>
  <cp:revision>2504</cp:revision>
  <cp:lastPrinted>2026-08-14T14:58:16Z</cp:lastPrinted>
  <dcterms:created xsi:type="dcterms:W3CDTF">2018-11-05T17:34:13Z</dcterms:created>
  <dcterms:modified xsi:type="dcterms:W3CDTF">2026-08-28T09:57:42Z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0x010100653CCCCADF644845B44679F97B4379F0</vt:lpwstr>
  </property>
</Properties>
</file>