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449" r:id="rId5"/>
    <p:sldId id="365" r:id="rId6"/>
    <p:sldId id="456" r:id="rId7"/>
    <p:sldId id="458" r:id="rId8"/>
    <p:sldId id="451" r:id="rId9"/>
    <p:sldId id="453" r:id="rId10"/>
    <p:sldId id="454" r:id="rId11"/>
    <p:sldId id="460" r:id="rId12"/>
    <p:sldId id="461" r:id="rId13"/>
    <p:sldId id="457" r:id="rId14"/>
    <p:sldId id="462" r:id="rId15"/>
    <p:sldId id="463" r:id="rId16"/>
    <p:sldId id="464" r:id="rId17"/>
    <p:sldId id="466" r:id="rId18"/>
    <p:sldId id="459" r:id="rId19"/>
    <p:sldId id="465" r:id="rId20"/>
    <p:sldId id="467" r:id="rId21"/>
    <p:sldId id="468" r:id="rId22"/>
    <p:sldId id="469" r:id="rId23"/>
    <p:sldId id="470" r:id="rId24"/>
    <p:sldId id="302" r:id="rId25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88BE"/>
    <a:srgbClr val="336699"/>
    <a:srgbClr val="3399FF"/>
    <a:srgbClr val="007E39"/>
    <a:srgbClr val="8FD284"/>
    <a:srgbClr val="F0F0F0"/>
    <a:srgbClr val="B0B0B3"/>
    <a:srgbClr val="FFFFFF"/>
    <a:srgbClr val="C5FBD3"/>
    <a:srgbClr val="D0F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6433" autoAdjust="0"/>
  </p:normalViewPr>
  <p:slideViewPr>
    <p:cSldViewPr snapToGrid="0">
      <p:cViewPr varScale="1">
        <p:scale>
          <a:sx n="138" d="100"/>
          <a:sy n="138" d="100"/>
        </p:scale>
        <p:origin x="132" y="6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0" d="100"/>
          <a:sy n="110" d="100"/>
        </p:scale>
        <p:origin x="104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4279230" cy="34103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1129" y="3"/>
            <a:ext cx="4279230" cy="34103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FDD8DDD8-590D-4F14-89CA-D363F38BEB10}" type="datetimeFigureOut">
              <a:rPr lang="ru-RU" smtClean="0"/>
              <a:t>03.09.2026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646"/>
            <a:ext cx="4279230" cy="34103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1129" y="6456646"/>
            <a:ext cx="4279230" cy="34103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EA426515-5397-4EBC-B144-35995919EC2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779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49313"/>
            <a:ext cx="4075113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19" rIns="91437" bIns="4571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267" y="3271383"/>
            <a:ext cx="7898130" cy="2676584"/>
          </a:xfrm>
          <a:prstGeom prst="rect">
            <a:avLst/>
          </a:prstGeom>
        </p:spPr>
        <p:txBody>
          <a:bodyPr vert="horz" lIns="91437" tIns="45719" rIns="91437" bIns="4571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03491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091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2486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9670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8623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641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269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 с крупным показателем 2">
    <p:bg>
      <p:bgPr>
        <a:gradFill>
          <a:gsLst>
            <a:gs pos="100000">
              <a:srgbClr val="F2665E"/>
            </a:gs>
            <a:gs pos="0">
              <a:srgbClr val="C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/>
          <p:cNvSpPr/>
          <p:nvPr userDrawn="1"/>
        </p:nvSpPr>
        <p:spPr>
          <a:xfrm>
            <a:off x="0" y="2"/>
            <a:ext cx="1054502" cy="3415553"/>
          </a:xfrm>
          <a:custGeom>
            <a:avLst/>
            <a:gdLst/>
            <a:ahLst/>
            <a:cxnLst/>
            <a:rect l="l" t="t" r="r" b="b"/>
            <a:pathLst>
              <a:path w="1270000" h="3810000">
                <a:moveTo>
                  <a:pt x="0" y="3810012"/>
                </a:moveTo>
                <a:lnTo>
                  <a:pt x="1270000" y="3810012"/>
                </a:lnTo>
                <a:lnTo>
                  <a:pt x="1270000" y="12"/>
                </a:lnTo>
                <a:lnTo>
                  <a:pt x="0" y="12"/>
                </a:lnTo>
                <a:lnTo>
                  <a:pt x="0" y="3810012"/>
                </a:lnTo>
              </a:path>
            </a:pathLst>
          </a:cu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</p:spPr>
        <p:txBody>
          <a:bodyPr wrap="square" lIns="0" tIns="0" rIns="0" bIns="0" rtlCol="0">
            <a:noAutofit/>
          </a:bodyPr>
          <a:lstStyle/>
          <a:p>
            <a:endParaRPr sz="1772" dirty="0"/>
          </a:p>
        </p:txBody>
      </p:sp>
      <p:sp>
        <p:nvSpPr>
          <p:cNvPr id="14" name="object 4"/>
          <p:cNvSpPr/>
          <p:nvPr userDrawn="1"/>
        </p:nvSpPr>
        <p:spPr>
          <a:xfrm>
            <a:off x="1" y="3415555"/>
            <a:ext cx="1054503" cy="3442447"/>
          </a:xfrm>
          <a:custGeom>
            <a:avLst/>
            <a:gdLst/>
            <a:ahLst/>
            <a:cxnLst/>
            <a:rect l="l" t="t" r="r" b="b"/>
            <a:pathLst>
              <a:path w="1270000" h="3810000">
                <a:moveTo>
                  <a:pt x="0" y="3810000"/>
                </a:moveTo>
                <a:lnTo>
                  <a:pt x="1270000" y="3810000"/>
                </a:lnTo>
                <a:lnTo>
                  <a:pt x="1270000" y="0"/>
                </a:lnTo>
                <a:lnTo>
                  <a:pt x="0" y="0"/>
                </a:lnTo>
                <a:lnTo>
                  <a:pt x="0" y="3810000"/>
                </a:lnTo>
                <a:close/>
              </a:path>
            </a:pathLst>
          </a:custGeom>
          <a:solidFill>
            <a:srgbClr val="74777A"/>
          </a:solidFill>
        </p:spPr>
        <p:txBody>
          <a:bodyPr wrap="square" lIns="0" tIns="0" rIns="0" bIns="0" rtlCol="0">
            <a:noAutofit/>
          </a:bodyPr>
          <a:lstStyle/>
          <a:p>
            <a:endParaRPr sz="1772" dirty="0"/>
          </a:p>
        </p:txBody>
      </p:sp>
      <p:sp>
        <p:nvSpPr>
          <p:cNvPr id="15" name="object 6"/>
          <p:cNvSpPr/>
          <p:nvPr userDrawn="1"/>
        </p:nvSpPr>
        <p:spPr>
          <a:xfrm>
            <a:off x="203370" y="381000"/>
            <a:ext cx="576000" cy="57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772" dirty="0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1054501" y="0"/>
            <a:ext cx="11137499" cy="6858000"/>
          </a:xfr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56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0" y="1971675"/>
            <a:ext cx="5554662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3952" y="1971675"/>
            <a:ext cx="5554658" cy="4452938"/>
          </a:xfrm>
          <a:solidFill>
            <a:schemeClr val="bg2"/>
          </a:solid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193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 в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0" y="4942107"/>
            <a:ext cx="5554662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392" y="1971679"/>
            <a:ext cx="5554658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  <p:sp>
        <p:nvSpPr>
          <p:cNvPr id="7" name="Текст 7">
            <a:extLst>
              <a:ext uri="{FF2B5EF4-FFF2-40B4-BE49-F238E27FC236}">
                <a16:creationId xmlns:a16="http://schemas.microsoft.com/office/drawing/2014/main" xmlns="" id="{F2786F94-0219-4D50-AE47-BFADD00557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49" y="4942107"/>
            <a:ext cx="5554662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9">
            <a:extLst>
              <a:ext uri="{FF2B5EF4-FFF2-40B4-BE49-F238E27FC236}">
                <a16:creationId xmlns:a16="http://schemas.microsoft.com/office/drawing/2014/main" xmlns="" id="{08194C61-3908-4D9E-ADA8-AD85B6B49F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3951" y="1971679"/>
            <a:ext cx="5554658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491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 в 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4942107"/>
            <a:ext cx="3609974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392" y="1971679"/>
            <a:ext cx="3609972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xmlns="" id="{DCBD97CA-2B21-43E5-B3A6-4E3A6887B7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9901" y="4942107"/>
            <a:ext cx="3633788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xmlns="" id="{9BB48594-CDF5-4760-829E-7067E397D5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79905" y="1971679"/>
            <a:ext cx="3633785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xmlns="" id="{8EDE3255-D331-473E-9F80-45DF45BC78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24820" y="4942107"/>
            <a:ext cx="3633788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xmlns="" id="{988FBD5B-1F8B-4DA1-9167-A98867F784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4823" y="1971679"/>
            <a:ext cx="3633785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9094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ое изображение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0" y="1971675"/>
            <a:ext cx="11325222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xmlns="" id="{A0A68313-7CA3-4A32-A17E-CB916613E0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390" y="3990979"/>
            <a:ext cx="11325225" cy="2435225"/>
          </a:xfrm>
          <a:solidFill>
            <a:schemeClr val="bg2"/>
          </a:solid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656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4591050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xmlns="" id="{7D19B8BF-6038-462B-B8EC-3BE4E63232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203950" y="1971675"/>
            <a:ext cx="2674938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  <p:sp>
        <p:nvSpPr>
          <p:cNvPr id="9" name="Диаграмма 3">
            <a:extLst>
              <a:ext uri="{FF2B5EF4-FFF2-40B4-BE49-F238E27FC236}">
                <a16:creationId xmlns:a16="http://schemas.microsoft.com/office/drawing/2014/main" xmlns="" id="{167A4ACF-9947-4AF0-89F5-3536622AB2A3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090025" y="1971675"/>
            <a:ext cx="2668586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080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dirty="0" smtClean="0"/>
              <a:t>Колонтитул раздела или подраздела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650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0" y="1971675"/>
            <a:ext cx="3609975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xmlns="" id="{7D19B8BF-6038-462B-B8EC-3BE4E63232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279900" y="1971675"/>
            <a:ext cx="7478713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214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1" y="1971675"/>
            <a:ext cx="2665412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xmlns="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3317875" y="1971675"/>
            <a:ext cx="8440738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879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ирокая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xmlns="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7" y="1971675"/>
            <a:ext cx="11325226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921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ая таблиц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0" y="1971675"/>
            <a:ext cx="11325222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xmlns="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7" y="4010025"/>
            <a:ext cx="11325226" cy="241458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9973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42" y="3797303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1C94846-A41A-46A4-82FC-F70C44E97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2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42" y="6205570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1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FF4B885-5B69-4FE3-925A-37317C9E4C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6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590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1" y="1971679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1" cap="none" spc="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6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1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9" name="Рисунок 6">
            <a:extLst>
              <a:ext uri="{FF2B5EF4-FFF2-40B4-BE49-F238E27FC236}">
                <a16:creationId xmlns:a16="http://schemas.microsoft.com/office/drawing/2014/main" xmlns="" id="{2D09C9D3-356B-3846-94B4-E4F8438C6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6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531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D60555C7-2B73-3049-8C33-F281723F5299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1" y="1971679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1" cap="none" spc="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6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1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xmlns="" id="{B34D0E2B-3A67-2B4B-B4DC-13F339FB5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6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909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149720B7-F087-0D46-8716-D12F8DD5635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1" y="1971679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1" cap="none" spc="0" baseline="0">
                <a:solidFill>
                  <a:schemeClr val="tx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6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1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xmlns="" id="{DF16A914-AF66-C045-9B76-8BF5E5293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6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038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2" cy="2636838"/>
          </a:xfrm>
        </p:spPr>
        <p:txBody>
          <a:bodyPr anchor="t" anchorCtr="0"/>
          <a:lstStyle>
            <a:lvl1pPr marL="216005" marR="0" indent="-216005" algn="l" defTabSz="91442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1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5" marR="0" lvl="0" indent="-216005" algn="l" defTabSz="91442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5" marR="0" lvl="0" indent="-216005" algn="l" defTabSz="91442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6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1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xmlns="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xmlns="" id="{1D350056-7D55-234D-9A03-20C0F8E9FB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6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9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576F7CF3-5215-9E41-B00F-A2467B5A406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2" cy="2636838"/>
          </a:xfrm>
        </p:spPr>
        <p:txBody>
          <a:bodyPr anchor="t" anchorCtr="0"/>
          <a:lstStyle>
            <a:lvl1pPr marL="216005" marR="0" indent="-216005" algn="l" defTabSz="91442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1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5" marR="0" lvl="0" indent="-216005" algn="l" defTabSz="91442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5" marR="0" lvl="0" indent="-216005" algn="l" defTabSz="91442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6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1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xmlns="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xmlns="" id="{BC34E9FA-E708-6144-89C3-CDB66D4AFC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6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9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D893A5DB-B2E0-3B4E-9B24-2C07CA7DBDEE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2" cy="2636838"/>
          </a:xfrm>
        </p:spPr>
        <p:txBody>
          <a:bodyPr anchor="t" anchorCtr="0"/>
          <a:lstStyle>
            <a:lvl1pPr marL="216005" marR="0" indent="-216005" algn="l" defTabSz="91442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1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5" marR="0" lvl="0" indent="-216005" algn="l" defTabSz="91442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5" marR="0" lvl="0" indent="-216005" algn="l" defTabSz="91442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6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1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xmlns="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xmlns="" id="{B285BCAC-AE70-3F4C-A015-C62A1A4A8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6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664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крупным показателем 1">
    <p:bg>
      <p:bgPr>
        <a:gradFill>
          <a:gsLst>
            <a:gs pos="100000">
              <a:schemeClr val="accent2"/>
            </a:gs>
            <a:gs pos="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80C1A66E-447C-497E-B791-484EC723AC3C}"/>
              </a:ext>
            </a:extLst>
          </p:cNvPr>
          <p:cNvCxnSpPr/>
          <p:nvPr userDrawn="1"/>
        </p:nvCxnSpPr>
        <p:spPr>
          <a:xfrm>
            <a:off x="433390" y="863600"/>
            <a:ext cx="1132522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7">
            <a:extLst>
              <a:ext uri="{FF2B5EF4-FFF2-40B4-BE49-F238E27FC236}">
                <a16:creationId xmlns:a16="http://schemas.microsoft.com/office/drawing/2014/main" xmlns="" id="{328E8370-30AB-4722-8DBA-593A63598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3950" y="1971675"/>
            <a:ext cx="5554662" cy="445293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xmlns="" id="{093F2368-AD98-4728-93E4-1B3717303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90" y="1743075"/>
            <a:ext cx="5554662" cy="185735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500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4%</a:t>
            </a:r>
            <a:endParaRPr lang="ru-RU" dirty="0"/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xmlns="" id="{35BF7473-8909-436F-9AC2-13A304FD55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390" y="3838578"/>
            <a:ext cx="5554662" cy="25860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подпись к показателю в несколько строк</a:t>
            </a:r>
          </a:p>
        </p:txBody>
      </p:sp>
      <p:pic>
        <p:nvPicPr>
          <p:cNvPr id="9" name="Рисунок 14">
            <a:extLst>
              <a:ext uri="{FF2B5EF4-FFF2-40B4-BE49-F238E27FC236}">
                <a16:creationId xmlns:a16="http://schemas.microsoft.com/office/drawing/2014/main" xmlns="" id="{8B871CEC-3811-5343-8FD4-E15214D6F1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90" y="437818"/>
            <a:ext cx="1244021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001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крупным показателем 2">
    <p:bg>
      <p:bgPr>
        <a:gradFill>
          <a:gsLst>
            <a:gs pos="100000">
              <a:schemeClr val="accent6"/>
            </a:gs>
            <a:gs pos="0">
              <a:schemeClr val="accent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80C1A66E-447C-497E-B791-484EC723AC3C}"/>
              </a:ext>
            </a:extLst>
          </p:cNvPr>
          <p:cNvCxnSpPr/>
          <p:nvPr userDrawn="1"/>
        </p:nvCxnSpPr>
        <p:spPr>
          <a:xfrm>
            <a:off x="433390" y="863600"/>
            <a:ext cx="1132522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7">
            <a:extLst>
              <a:ext uri="{FF2B5EF4-FFF2-40B4-BE49-F238E27FC236}">
                <a16:creationId xmlns:a16="http://schemas.microsoft.com/office/drawing/2014/main" xmlns="" id="{328E8370-30AB-4722-8DBA-593A63598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3950" y="1971675"/>
            <a:ext cx="5554662" cy="445293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xmlns="" id="{093F2368-AD98-4728-93E4-1B3717303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90" y="1743075"/>
            <a:ext cx="5554662" cy="185735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500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4%</a:t>
            </a:r>
            <a:endParaRPr lang="ru-RU" dirty="0"/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xmlns="" id="{35BF7473-8909-436F-9AC2-13A304FD55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390" y="3838578"/>
            <a:ext cx="5554662" cy="25860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подпись к показателю в несколько строк</a:t>
            </a:r>
          </a:p>
        </p:txBody>
      </p:sp>
      <p:pic>
        <p:nvPicPr>
          <p:cNvPr id="9" name="Рисунок 14">
            <a:extLst>
              <a:ext uri="{FF2B5EF4-FFF2-40B4-BE49-F238E27FC236}">
                <a16:creationId xmlns:a16="http://schemas.microsoft.com/office/drawing/2014/main" xmlns="" id="{38EFE22E-1DF4-C14C-9E2C-9B1D944171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90" y="437818"/>
            <a:ext cx="1244021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350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4744" y="3844925"/>
            <a:ext cx="5770562" cy="2636838"/>
          </a:xfrm>
        </p:spPr>
        <p:txBody>
          <a:bodyPr anchor="b" anchorCtr="0"/>
          <a:lstStyle>
            <a:lvl1pPr marL="0" marR="0" indent="0" algn="l" defTabSz="9144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1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Пункт приема корреспонденции: </a:t>
            </a:r>
          </a:p>
          <a:p>
            <a:pPr lvl="0"/>
            <a:r>
              <a:rPr lang="ru-RU" dirty="0"/>
              <a:t>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xmlns="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Спасибо </a:t>
            </a:r>
          </a:p>
          <a:p>
            <a:pPr lvl="0"/>
            <a:r>
              <a:rPr lang="ru-RU" dirty="0"/>
              <a:t>за внимание</a:t>
            </a:r>
          </a:p>
        </p:txBody>
      </p:sp>
      <p:pic>
        <p:nvPicPr>
          <p:cNvPr id="8" name="Рисунок 6">
            <a:extLst>
              <a:ext uri="{FF2B5EF4-FFF2-40B4-BE49-F238E27FC236}">
                <a16:creationId xmlns:a16="http://schemas.microsoft.com/office/drawing/2014/main" xmlns="" id="{8FCCF32E-0F6E-4544-A5DF-207C316A6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6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648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3390" y="4178303"/>
            <a:ext cx="11325225" cy="2303463"/>
          </a:xfrm>
        </p:spPr>
        <p:txBody>
          <a:bodyPr anchor="b" anchorCtr="0"/>
          <a:lstStyle>
            <a:lvl1pPr marL="0" marR="0" indent="0" algn="l" defTabSz="914423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1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Служба по защите прав потребителей </a:t>
            </a:r>
          </a:p>
          <a:p>
            <a:pPr lvl="0"/>
            <a:r>
              <a:rPr lang="ru-RU" dirty="0"/>
              <a:t>финансовых услуг и миноритарных акционеров</a:t>
            </a:r>
          </a:p>
          <a:p>
            <a:pPr lvl="0"/>
            <a:r>
              <a:rPr lang="ru-RU" dirty="0"/>
              <a:t>Пункт приема корреспонденции: 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02FD43A-C81A-4B12-B731-C0200E4E9C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6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37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42" y="3797303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42" y="6205570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1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D5B71E1-4C95-4E0E-82AA-C4C2E1DAE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7" r="18281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75B42C9-D670-446A-9583-BD5571714E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6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9913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345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34CC37E1-89DB-F54C-A285-B011317DB0C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42" y="3797303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42" y="6205570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1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D5B71E1-4C95-4E0E-82AA-C4C2E1DAE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7" r="18281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75B42C9-D670-446A-9583-BD5571714E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6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85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xmlns="" id="{868D1A79-0555-C24E-AC19-8597029C75B0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3797303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1" y="6205570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1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35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xmlns="" id="{20E5DCE5-DCC6-9D49-9FD7-9D01D8772A13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3797303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1" y="6205570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1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53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801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3797303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1" y="6205570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1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77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86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зисы в 4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0" y="1971675"/>
            <a:ext cx="2665412" cy="1847850"/>
          </a:xfrm>
        </p:spPr>
        <p:txBody>
          <a:bodyPr/>
          <a:lstStyle>
            <a:lvl1pPr>
              <a:defRPr sz="1401"/>
            </a:lvl1pPr>
            <a:lvl2pPr>
              <a:defRPr sz="1401"/>
            </a:lvl2pPr>
            <a:lvl3pPr>
              <a:defRPr sz="1401"/>
            </a:lvl3pPr>
            <a:lvl4pPr>
              <a:defRPr sz="1401"/>
            </a:lvl4pPr>
            <a:lvl5pPr>
              <a:defRPr sz="1401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7">
            <a:extLst>
              <a:ext uri="{FF2B5EF4-FFF2-40B4-BE49-F238E27FC236}">
                <a16:creationId xmlns:a16="http://schemas.microsoft.com/office/drawing/2014/main" xmlns="" id="{19A166C2-0FC5-4C62-B1C8-A2E9D3DA35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17876" y="1971675"/>
            <a:ext cx="2665412" cy="1847850"/>
          </a:xfrm>
        </p:spPr>
        <p:txBody>
          <a:bodyPr/>
          <a:lstStyle>
            <a:lvl1pPr>
              <a:defRPr sz="1401"/>
            </a:lvl1pPr>
            <a:lvl2pPr>
              <a:defRPr sz="1401"/>
            </a:lvl2pPr>
            <a:lvl3pPr>
              <a:defRPr sz="1401"/>
            </a:lvl3pPr>
            <a:lvl4pPr>
              <a:defRPr sz="1401"/>
            </a:lvl4pPr>
            <a:lvl5pPr>
              <a:defRPr sz="1401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xmlns="" id="{7DF90D02-C38A-4C8E-BE27-B09AFCC1C4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51" y="1971675"/>
            <a:ext cx="2665412" cy="1847850"/>
          </a:xfrm>
        </p:spPr>
        <p:txBody>
          <a:bodyPr/>
          <a:lstStyle>
            <a:lvl1pPr>
              <a:defRPr sz="1401"/>
            </a:lvl1pPr>
            <a:lvl2pPr>
              <a:defRPr sz="1401"/>
            </a:lvl2pPr>
            <a:lvl3pPr>
              <a:defRPr sz="1401"/>
            </a:lvl3pPr>
            <a:lvl4pPr>
              <a:defRPr sz="1401"/>
            </a:lvl4pPr>
            <a:lvl5pPr>
              <a:defRPr sz="1401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xmlns="" id="{FDC2D01E-6E23-46AF-88FD-5810F4C0FE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0025" y="1971675"/>
            <a:ext cx="2665412" cy="1847850"/>
          </a:xfrm>
        </p:spPr>
        <p:txBody>
          <a:bodyPr/>
          <a:lstStyle>
            <a:lvl1pPr>
              <a:defRPr sz="1401"/>
            </a:lvl1pPr>
            <a:lvl2pPr>
              <a:defRPr sz="1401"/>
            </a:lvl2pPr>
            <a:lvl3pPr>
              <a:defRPr sz="1401"/>
            </a:lvl3pPr>
            <a:lvl4pPr>
              <a:defRPr sz="1401"/>
            </a:lvl4pPr>
            <a:lvl5pPr>
              <a:defRPr sz="1401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:a16="http://schemas.microsoft.com/office/drawing/2014/main" xmlns="" id="{8CD2E874-F798-449B-AF52-6E51992865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3390" y="4189628"/>
            <a:ext cx="2665412" cy="1847850"/>
          </a:xfrm>
        </p:spPr>
        <p:txBody>
          <a:bodyPr/>
          <a:lstStyle>
            <a:lvl1pPr>
              <a:defRPr sz="1401"/>
            </a:lvl1pPr>
            <a:lvl2pPr>
              <a:defRPr sz="1401"/>
            </a:lvl2pPr>
            <a:lvl3pPr>
              <a:defRPr sz="1401"/>
            </a:lvl3pPr>
            <a:lvl4pPr>
              <a:defRPr sz="1401"/>
            </a:lvl4pPr>
            <a:lvl5pPr>
              <a:defRPr sz="1401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9" name="Текст 7">
            <a:extLst>
              <a:ext uri="{FF2B5EF4-FFF2-40B4-BE49-F238E27FC236}">
                <a16:creationId xmlns:a16="http://schemas.microsoft.com/office/drawing/2014/main" xmlns="" id="{8D8FCC09-FB67-4021-814D-A90AB3AA44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7876" y="4189628"/>
            <a:ext cx="2665412" cy="1847850"/>
          </a:xfrm>
        </p:spPr>
        <p:txBody>
          <a:bodyPr/>
          <a:lstStyle>
            <a:lvl1pPr>
              <a:defRPr sz="1401"/>
            </a:lvl1pPr>
            <a:lvl2pPr>
              <a:defRPr sz="1401"/>
            </a:lvl2pPr>
            <a:lvl3pPr>
              <a:defRPr sz="1401"/>
            </a:lvl3pPr>
            <a:lvl4pPr>
              <a:defRPr sz="1401"/>
            </a:lvl4pPr>
            <a:lvl5pPr>
              <a:defRPr sz="1401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xmlns="" id="{F12346B4-8A43-495A-AB40-34684AAD88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03951" y="4189628"/>
            <a:ext cx="2665412" cy="1847850"/>
          </a:xfrm>
        </p:spPr>
        <p:txBody>
          <a:bodyPr/>
          <a:lstStyle>
            <a:lvl1pPr>
              <a:defRPr sz="1401"/>
            </a:lvl1pPr>
            <a:lvl2pPr>
              <a:defRPr sz="1401"/>
            </a:lvl2pPr>
            <a:lvl3pPr>
              <a:defRPr sz="1401"/>
            </a:lvl3pPr>
            <a:lvl4pPr>
              <a:defRPr sz="1401"/>
            </a:lvl4pPr>
            <a:lvl5pPr>
              <a:defRPr sz="1401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xmlns="" id="{5159B785-97A0-4186-AABD-4FE1A5BAF4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90025" y="4189628"/>
            <a:ext cx="2665412" cy="1847850"/>
          </a:xfrm>
        </p:spPr>
        <p:txBody>
          <a:bodyPr/>
          <a:lstStyle>
            <a:lvl1pPr>
              <a:defRPr sz="1401"/>
            </a:lvl1pPr>
            <a:lvl2pPr>
              <a:defRPr sz="1401"/>
            </a:lvl2pPr>
            <a:lvl3pPr>
              <a:defRPr sz="1401"/>
            </a:lvl3pPr>
            <a:lvl4pPr>
              <a:defRPr sz="1401"/>
            </a:lvl4pPr>
            <a:lvl5pPr>
              <a:defRPr sz="1401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90538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5F56CF-2AEF-4193-83AF-48D8AA39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90" y="1107506"/>
            <a:ext cx="11325225" cy="6069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DEABFE4-ED0F-4CD1-9EC3-8D558C175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153" y="1975656"/>
            <a:ext cx="11320460" cy="27614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95DE65F-AEC4-42F8-AE14-6CFCF7F12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7439" y="431804"/>
            <a:ext cx="8439150" cy="3240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58F2AC6-6672-44E2-A8A9-32EB81226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4076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1CB045B0-C148-4BCB-A129-CADC19CDA1E7}"/>
              </a:ext>
            </a:extLst>
          </p:cNvPr>
          <p:cNvCxnSpPr/>
          <p:nvPr userDrawn="1"/>
        </p:nvCxnSpPr>
        <p:spPr>
          <a:xfrm>
            <a:off x="433390" y="866775"/>
            <a:ext cx="1132522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D8C4910-12A5-47A1-A219-F6CDF997B2AA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90" y="437818"/>
            <a:ext cx="1237966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59" r:id="rId2"/>
    <p:sldLayoutId id="2147483660" r:id="rId3"/>
    <p:sldLayoutId id="2147483670" r:id="rId4"/>
    <p:sldLayoutId id="2147483661" r:id="rId5"/>
    <p:sldLayoutId id="2147483671" r:id="rId6"/>
    <p:sldLayoutId id="2147483672" r:id="rId7"/>
    <p:sldLayoutId id="2147483658" r:id="rId8"/>
    <p:sldLayoutId id="2147483657" r:id="rId9"/>
    <p:sldLayoutId id="2147483650" r:id="rId10"/>
    <p:sldLayoutId id="2147483651" r:id="rId11"/>
    <p:sldLayoutId id="2147483652" r:id="rId12"/>
    <p:sldLayoutId id="2147483669" r:id="rId13"/>
    <p:sldLayoutId id="2147483653" r:id="rId14"/>
    <p:sldLayoutId id="2147483678" r:id="rId15"/>
    <p:sldLayoutId id="2147483654" r:id="rId16"/>
    <p:sldLayoutId id="2147483655" r:id="rId17"/>
    <p:sldLayoutId id="2147483656" r:id="rId18"/>
    <p:sldLayoutId id="2147483668" r:id="rId19"/>
    <p:sldLayoutId id="2147483662" r:id="rId20"/>
    <p:sldLayoutId id="2147483673" r:id="rId21"/>
    <p:sldLayoutId id="2147483674" r:id="rId22"/>
    <p:sldLayoutId id="2147483663" r:id="rId23"/>
    <p:sldLayoutId id="2147483675" r:id="rId24"/>
    <p:sldLayoutId id="2147483676" r:id="rId25"/>
    <p:sldLayoutId id="2147483666" r:id="rId26"/>
    <p:sldLayoutId id="2147483667" r:id="rId27"/>
    <p:sldLayoutId id="2147483664" r:id="rId28"/>
    <p:sldLayoutId id="2147483665" r:id="rId29"/>
    <p:sldLayoutId id="2147483679" r:id="rId30"/>
  </p:sldLayoutIdLst>
  <p:hf hdr="0" dt="0"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23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11" indent="0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23" indent="0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34" indent="0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46" indent="0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047" userDrawn="1">
          <p15:clr>
            <a:srgbClr val="F26B43"/>
          </p15:clr>
        </p15:guide>
        <p15:guide id="2" pos="7407" userDrawn="1">
          <p15:clr>
            <a:srgbClr val="F26B43"/>
          </p15:clr>
        </p15:guide>
        <p15:guide id="3" pos="273" userDrawn="1">
          <p15:clr>
            <a:srgbClr val="F26B43"/>
          </p15:clr>
        </p15:guide>
        <p15:guide id="4" orient="horz" pos="272" userDrawn="1">
          <p15:clr>
            <a:srgbClr val="F26B43"/>
          </p15:clr>
        </p15:guide>
        <p15:guide id="5" pos="879" userDrawn="1">
          <p15:clr>
            <a:srgbClr val="F26B43"/>
          </p15:clr>
        </p15:guide>
        <p15:guide id="6" pos="741" userDrawn="1">
          <p15:clr>
            <a:srgbClr val="F26B43"/>
          </p15:clr>
        </p15:guide>
        <p15:guide id="7" pos="1369" userDrawn="1">
          <p15:clr>
            <a:srgbClr val="F26B43"/>
          </p15:clr>
        </p15:guide>
        <p15:guide id="8" pos="1486" userDrawn="1">
          <p15:clr>
            <a:srgbClr val="F26B43"/>
          </p15:clr>
        </p15:guide>
        <p15:guide id="9" pos="1952" userDrawn="1">
          <p15:clr>
            <a:srgbClr val="F26B43"/>
          </p15:clr>
        </p15:guide>
        <p15:guide id="10" pos="2090" userDrawn="1">
          <p15:clr>
            <a:srgbClr val="F26B43"/>
          </p15:clr>
        </p15:guide>
        <p15:guide id="11" pos="2546" userDrawn="1">
          <p15:clr>
            <a:srgbClr val="F26B43"/>
          </p15:clr>
        </p15:guide>
        <p15:guide id="12" pos="2697" userDrawn="1">
          <p15:clr>
            <a:srgbClr val="F26B43"/>
          </p15:clr>
        </p15:guide>
        <p15:guide id="13" pos="3166" userDrawn="1">
          <p15:clr>
            <a:srgbClr val="F26B43"/>
          </p15:clr>
        </p15:guide>
        <p15:guide id="14" pos="3300" userDrawn="1">
          <p15:clr>
            <a:srgbClr val="F26B43"/>
          </p15:clr>
        </p15:guide>
        <p15:guide id="15" pos="3772" userDrawn="1">
          <p15:clr>
            <a:srgbClr val="F26B43"/>
          </p15:clr>
        </p15:guide>
        <p15:guide id="16" pos="3908" userDrawn="1">
          <p15:clr>
            <a:srgbClr val="F26B43"/>
          </p15:clr>
        </p15:guide>
        <p15:guide id="17" pos="4377" userDrawn="1">
          <p15:clr>
            <a:srgbClr val="F26B43"/>
          </p15:clr>
        </p15:guide>
        <p15:guide id="18" pos="4512" userDrawn="1">
          <p15:clr>
            <a:srgbClr val="F26B43"/>
          </p15:clr>
        </p15:guide>
        <p15:guide id="19" pos="4985" userDrawn="1">
          <p15:clr>
            <a:srgbClr val="F26B43"/>
          </p15:clr>
        </p15:guide>
        <p15:guide id="20" pos="5118" userDrawn="1">
          <p15:clr>
            <a:srgbClr val="F26B43"/>
          </p15:clr>
        </p15:guide>
        <p15:guide id="21" pos="5589" userDrawn="1">
          <p15:clr>
            <a:srgbClr val="F26B43"/>
          </p15:clr>
        </p15:guide>
        <p15:guide id="22" pos="5726" userDrawn="1">
          <p15:clr>
            <a:srgbClr val="F26B43"/>
          </p15:clr>
        </p15:guide>
        <p15:guide id="23" pos="6194" userDrawn="1">
          <p15:clr>
            <a:srgbClr val="F26B43"/>
          </p15:clr>
        </p15:guide>
        <p15:guide id="24" pos="6332" userDrawn="1">
          <p15:clr>
            <a:srgbClr val="F26B43"/>
          </p15:clr>
        </p15:guide>
        <p15:guide id="25" pos="6801" userDrawn="1">
          <p15:clr>
            <a:srgbClr val="F26B43"/>
          </p15:clr>
        </p15:guide>
        <p15:guide id="26" pos="6938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orient="horz" pos="696" userDrawn="1">
          <p15:clr>
            <a:srgbClr val="F26B43"/>
          </p15:clr>
        </p15:guide>
        <p15:guide id="29" orient="horz" pos="1242" userDrawn="1">
          <p15:clr>
            <a:srgbClr val="F26B43"/>
          </p15:clr>
        </p15:guide>
        <p15:guide id="30" orient="horz" pos="10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0572AAF4-13F6-465B-96F3-DF45D65EA8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6430" y="3797303"/>
            <a:ext cx="11611155" cy="2117725"/>
          </a:xfrm>
        </p:spPr>
        <p:txBody>
          <a:bodyPr/>
          <a:lstStyle/>
          <a:p>
            <a:pPr>
              <a:spcAft>
                <a:spcPts val="1200"/>
              </a:spcAft>
            </a:pPr>
            <a:endParaRPr lang="ru-RU" sz="2000" dirty="0" smtClean="0"/>
          </a:p>
          <a:p>
            <a:pPr>
              <a:spcAft>
                <a:spcPts val="1200"/>
              </a:spcAft>
            </a:pPr>
            <a:r>
              <a:rPr lang="ru-RU" sz="2000" dirty="0" smtClean="0"/>
              <a:t>Требования</a:t>
            </a:r>
            <a:r>
              <a:rPr lang="ru-RU" sz="2000" dirty="0"/>
              <a:t>, предъявляемые к должностным лицам и органам управления, </a:t>
            </a:r>
            <a:r>
              <a:rPr lang="ru-RU" sz="2000" dirty="0" smtClean="0"/>
              <a:t>Собственникам </a:t>
            </a:r>
            <a:r>
              <a:rPr lang="ru-RU" sz="2000" dirty="0"/>
              <a:t>организаций, осуществляющих обмен цифровых валют, цифровых депозитариев и операторов информационных систем, в которых осуществляется выпуск цифровых финансовых </a:t>
            </a:r>
            <a:r>
              <a:rPr lang="ru-RU" sz="2000" dirty="0" smtClean="0"/>
              <a:t>активов</a:t>
            </a:r>
          </a:p>
          <a:p>
            <a:pPr>
              <a:spcAft>
                <a:spcPts val="1200"/>
              </a:spcAft>
            </a:pPr>
            <a:r>
              <a:rPr lang="ru-RU" sz="1800" cap="none" spc="0" dirty="0" smtClean="0"/>
              <a:t>Департамент </a:t>
            </a:r>
            <a:r>
              <a:rPr lang="ru-RU" sz="1800" cap="none" spc="0" dirty="0"/>
              <a:t>допуска и прекращения деятельности финансовых организаций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6684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146EA86E-C024-4FC2-89A4-2F65E7C4C4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3951" y="3787775"/>
            <a:ext cx="5346701" cy="26368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400" cap="all" dirty="0" smtClean="0">
                <a:solidFill>
                  <a:prstClr val="white"/>
                </a:solidFill>
              </a:rPr>
              <a:t>требования к деловой репутации</a:t>
            </a:r>
            <a:endParaRPr lang="ru-RU" sz="2400" cap="all" dirty="0">
              <a:solidFill>
                <a:prstClr val="white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184B43-0407-4B2C-8CEF-0CBC7F8704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/>
              <a:t>2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CED9FB5-1DAF-4D77-9C86-CCB8C23CF3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>
              <a:lnSpc>
                <a:spcPct val="90000"/>
              </a:lnSpc>
            </a:pPr>
            <a:endParaRPr lang="ru-RU" sz="1801" cap="none" spc="0" dirty="0">
              <a:solidFill>
                <a:prstClr val="white"/>
              </a:solidFill>
            </a:endParaRPr>
          </a:p>
          <a:p>
            <a:pPr lvl="0">
              <a:lnSpc>
                <a:spcPct val="90000"/>
              </a:lnSpc>
            </a:pPr>
            <a:r>
              <a:rPr lang="ru-RU" sz="1801" cap="none" spc="0" dirty="0">
                <a:solidFill>
                  <a:prstClr val="white"/>
                </a:solidFill>
              </a:rPr>
              <a:t>Требования, предъявляемые к должностным лицам и органам управления, </a:t>
            </a:r>
            <a:r>
              <a:rPr lang="ru-RU" sz="1801" cap="none" spc="0" dirty="0" smtClean="0">
                <a:solidFill>
                  <a:prstClr val="white"/>
                </a:solidFill>
              </a:rPr>
              <a:t>собственникам организаций</a:t>
            </a:r>
            <a:r>
              <a:rPr lang="ru-RU" sz="1801" cap="none" spc="0" dirty="0">
                <a:solidFill>
                  <a:prstClr val="white"/>
                </a:solidFill>
              </a:rPr>
              <a:t>, осуществляющих обмен цифровых валют, цифровых депозитариев и операторов информационных систем, в которых осуществляется выпуск цифровых финансовых активов</a:t>
            </a:r>
          </a:p>
        </p:txBody>
      </p:sp>
    </p:spTree>
    <p:extLst>
      <p:ext uri="{BB962C8B-B14F-4D97-AF65-F5344CB8AC3E}">
        <p14:creationId xmlns:p14="http://schemas.microsoft.com/office/powerpoint/2010/main" val="394112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Скругленная соединительная линия 49"/>
          <p:cNvCxnSpPr/>
          <p:nvPr/>
        </p:nvCxnSpPr>
        <p:spPr>
          <a:xfrm>
            <a:off x="7814733" y="3940135"/>
            <a:ext cx="1148915" cy="323359"/>
          </a:xfrm>
          <a:prstGeom prst="curvedConnector3">
            <a:avLst>
              <a:gd name="adj1" fmla="val -20182"/>
            </a:avLst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Скругленная соединительная линия 54"/>
          <p:cNvCxnSpPr>
            <a:endCxn id="20" idx="1"/>
          </p:cNvCxnSpPr>
          <p:nvPr/>
        </p:nvCxnSpPr>
        <p:spPr>
          <a:xfrm flipV="1">
            <a:off x="7645618" y="3082204"/>
            <a:ext cx="1318035" cy="329138"/>
          </a:xfrm>
          <a:prstGeom prst="curvedConnector3">
            <a:avLst>
              <a:gd name="adj1" fmla="val 3107"/>
            </a:avLst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Скругленная соединительная линия 46"/>
          <p:cNvCxnSpPr>
            <a:stCxn id="22" idx="2"/>
            <a:endCxn id="15" idx="3"/>
          </p:cNvCxnSpPr>
          <p:nvPr/>
        </p:nvCxnSpPr>
        <p:spPr>
          <a:xfrm rot="10800000">
            <a:off x="3533149" y="3114980"/>
            <a:ext cx="1080544" cy="487024"/>
          </a:xfrm>
          <a:prstGeom prst="curvedConnector3">
            <a:avLst>
              <a:gd name="adj1" fmla="val -15035"/>
            </a:avLst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Скругленная соединительная линия 48"/>
          <p:cNvCxnSpPr>
            <a:endCxn id="17" idx="3"/>
          </p:cNvCxnSpPr>
          <p:nvPr/>
        </p:nvCxnSpPr>
        <p:spPr>
          <a:xfrm rot="10800000" flipV="1">
            <a:off x="3533150" y="3724685"/>
            <a:ext cx="1159625" cy="560438"/>
          </a:xfrm>
          <a:prstGeom prst="curvedConnector3">
            <a:avLst>
              <a:gd name="adj1" fmla="val -896"/>
            </a:avLst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045" y="873845"/>
            <a:ext cx="11325225" cy="606994"/>
          </a:xfrm>
        </p:spPr>
        <p:txBody>
          <a:bodyPr/>
          <a:lstStyle/>
          <a:p>
            <a:r>
              <a:rPr lang="ru-RU" sz="2000" dirty="0"/>
              <a:t>Субъекты требований деловой репутации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Требования деловой репутации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11</a:t>
            </a:fld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8190" y="1510282"/>
            <a:ext cx="2794959" cy="99203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ЕИО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38190" y="2618961"/>
            <a:ext cx="2794959" cy="99203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ЧКИО </a:t>
            </a:r>
            <a:r>
              <a:rPr lang="en-US" dirty="0"/>
              <a:t>(</a:t>
            </a:r>
            <a:r>
              <a:rPr lang="ru-RU" dirty="0"/>
              <a:t>при наличии)</a:t>
            </a:r>
          </a:p>
          <a:p>
            <a:pPr algn="ctr"/>
            <a:r>
              <a:rPr lang="ru-RU" dirty="0" smtClean="0"/>
              <a:t>ЦД, ОИ</a:t>
            </a:r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38190" y="3727640"/>
            <a:ext cx="2794959" cy="111496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Внутренний аудитор/ руководитель СВА*** (при наличии) </a:t>
            </a:r>
          </a:p>
          <a:p>
            <a:pPr algn="ctr"/>
            <a:r>
              <a:rPr lang="ru-RU" dirty="0"/>
              <a:t>ЦД,ОИС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38189" y="4959248"/>
            <a:ext cx="2794959" cy="99203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Контролер</a:t>
            </a:r>
            <a:r>
              <a:rPr lang="ru-RU" dirty="0"/>
              <a:t>/ руководитель СВК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954967" y="1480839"/>
            <a:ext cx="2794959" cy="99203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Собственники**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963653" y="2553411"/>
            <a:ext cx="2794959" cy="105758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Зам. </a:t>
            </a:r>
            <a:r>
              <a:rPr lang="ru-RU" dirty="0" smtClean="0"/>
              <a:t>ЕИО ЦД </a:t>
            </a:r>
            <a:r>
              <a:rPr lang="ru-RU" dirty="0"/>
              <a:t>по информационной </a:t>
            </a:r>
            <a:r>
              <a:rPr lang="ru-RU" dirty="0" smtClean="0"/>
              <a:t>безопасности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954966" y="4822152"/>
            <a:ext cx="2794959" cy="94771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СДЛ по ПОД/ФТ/ЭД/ФРОМУ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4613693" y="2095754"/>
            <a:ext cx="3269411" cy="3012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Лица, проверяемые на соответствие требованиям деловой репутации</a:t>
            </a:r>
            <a:endParaRPr lang="ru-RU" dirty="0"/>
          </a:p>
        </p:txBody>
      </p:sp>
      <p:cxnSp>
        <p:nvCxnSpPr>
          <p:cNvPr id="38" name="Скругленная соединительная линия 37"/>
          <p:cNvCxnSpPr>
            <a:stCxn id="22" idx="1"/>
            <a:endCxn id="14" idx="3"/>
          </p:cNvCxnSpPr>
          <p:nvPr/>
        </p:nvCxnSpPr>
        <p:spPr>
          <a:xfrm rot="16200000" flipV="1">
            <a:off x="4047507" y="1491944"/>
            <a:ext cx="530623" cy="1559338"/>
          </a:xfrm>
          <a:prstGeom prst="curved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Скругленная соединительная линия 50"/>
          <p:cNvCxnSpPr>
            <a:stCxn id="22" idx="3"/>
            <a:endCxn id="18" idx="3"/>
          </p:cNvCxnSpPr>
          <p:nvPr/>
        </p:nvCxnSpPr>
        <p:spPr>
          <a:xfrm rot="5400000">
            <a:off x="3918727" y="4281506"/>
            <a:ext cx="788183" cy="1559339"/>
          </a:xfrm>
          <a:prstGeom prst="curved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Скругленная соединительная линия 52"/>
          <p:cNvCxnSpPr>
            <a:stCxn id="22" idx="7"/>
            <a:endCxn id="19" idx="1"/>
          </p:cNvCxnSpPr>
          <p:nvPr/>
        </p:nvCxnSpPr>
        <p:spPr>
          <a:xfrm rot="5400000" flipH="1" flipV="1">
            <a:off x="7899605" y="1481563"/>
            <a:ext cx="560066" cy="1550657"/>
          </a:xfrm>
          <a:prstGeom prst="curved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Скругленная соединительная линия 56"/>
          <p:cNvCxnSpPr>
            <a:stCxn id="22" idx="5"/>
            <a:endCxn id="21" idx="1"/>
          </p:cNvCxnSpPr>
          <p:nvPr/>
        </p:nvCxnSpPr>
        <p:spPr>
          <a:xfrm rot="16200000" flipH="1">
            <a:off x="7865175" y="4206219"/>
            <a:ext cx="628927" cy="1550656"/>
          </a:xfrm>
          <a:prstGeom prst="curved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8963653" y="3685004"/>
            <a:ext cx="2794959" cy="105608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ДЛ, ответственное </a:t>
            </a:r>
            <a:r>
              <a:rPr lang="ru-RU" dirty="0" smtClean="0"/>
              <a:t>за организацию системы управления рисками/ </a:t>
            </a:r>
            <a:r>
              <a:rPr lang="ru-RU" dirty="0"/>
              <a:t>руководитель СУР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053762"/>
            <a:ext cx="121920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accent5"/>
                </a:solidFill>
              </a:rPr>
              <a:t>!!! В</a:t>
            </a:r>
            <a:r>
              <a:rPr lang="en-US" sz="1100" b="1" dirty="0" smtClean="0">
                <a:solidFill>
                  <a:schemeClr val="accent5"/>
                </a:solidFill>
              </a:rPr>
              <a:t> </a:t>
            </a:r>
            <a:r>
              <a:rPr lang="ru-RU" sz="1100" b="1" dirty="0" smtClean="0">
                <a:solidFill>
                  <a:schemeClr val="accent5"/>
                </a:solidFill>
              </a:rPr>
              <a:t>отношении указанных лиц предусмотрено 26 требований к деловой репутации – п.1 ч. 1 ст. 16 Федерального закона «О банках и банковской деятельности»</a:t>
            </a:r>
          </a:p>
          <a:p>
            <a:endParaRPr lang="ru-RU" sz="1100" b="1" dirty="0">
              <a:solidFill>
                <a:schemeClr val="accent5"/>
              </a:solidFill>
            </a:endParaRPr>
          </a:p>
          <a:p>
            <a:r>
              <a:rPr lang="ru-RU" sz="800" dirty="0" smtClean="0"/>
              <a:t>**Акционеры (участники), </a:t>
            </a:r>
            <a:r>
              <a:rPr lang="ru-RU" sz="800" dirty="0"/>
              <a:t>владеющие более 10 процентами акций (долей) организации</a:t>
            </a:r>
            <a:r>
              <a:rPr lang="ru-RU" sz="800" dirty="0" smtClean="0"/>
              <a:t>, акционеры (участники), владеющие </a:t>
            </a:r>
            <a:r>
              <a:rPr lang="ru-RU" sz="800" dirty="0"/>
              <a:t>10 и менее процентами акций (долей) </a:t>
            </a:r>
            <a:r>
              <a:rPr lang="ru-RU" sz="800" dirty="0" smtClean="0"/>
              <a:t>организации и входящие </a:t>
            </a:r>
            <a:r>
              <a:rPr lang="ru-RU" sz="800" dirty="0"/>
              <a:t>в состав группы лиц, владеющей более 10 процентами акций (долей) </a:t>
            </a:r>
            <a:r>
              <a:rPr lang="ru-RU" sz="800" dirty="0" smtClean="0"/>
              <a:t>организации, лицо, осуществляющее </a:t>
            </a:r>
            <a:r>
              <a:rPr lang="ru-RU" sz="800" dirty="0"/>
              <a:t>контроль в отношении указанных акционеров (участников) </a:t>
            </a:r>
            <a:r>
              <a:rPr lang="ru-RU" sz="800" dirty="0" smtClean="0"/>
              <a:t>организации, а также лица, осуществляющие функции единоличных исполнительных органов указанных акционеров (участников) и лиц</a:t>
            </a:r>
            <a:endParaRPr lang="ru-RU" sz="800" dirty="0"/>
          </a:p>
          <a:p>
            <a:r>
              <a:rPr lang="ru-RU" sz="1500" dirty="0" smtClean="0"/>
              <a:t> </a:t>
            </a:r>
            <a:endParaRPr lang="ru-RU" sz="15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692775" y="1251823"/>
            <a:ext cx="3121958" cy="53000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ЧСД (НС)* (при наличии) ЦД, ОИС</a:t>
            </a:r>
            <a:endParaRPr lang="ru-RU" dirty="0"/>
          </a:p>
        </p:txBody>
      </p:sp>
      <p:cxnSp>
        <p:nvCxnSpPr>
          <p:cNvPr id="28" name="Скругленная соединительная линия 27"/>
          <p:cNvCxnSpPr>
            <a:stCxn id="22" idx="0"/>
          </p:cNvCxnSpPr>
          <p:nvPr/>
        </p:nvCxnSpPr>
        <p:spPr>
          <a:xfrm rot="5400000" flipH="1" flipV="1">
            <a:off x="6091440" y="1938791"/>
            <a:ext cx="313922" cy="4"/>
          </a:xfrm>
          <a:prstGeom prst="curvedConnector3">
            <a:avLst>
              <a:gd name="adj1" fmla="val 50000"/>
            </a:avLst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20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389" y="1072370"/>
            <a:ext cx="11325225" cy="606994"/>
          </a:xfrm>
        </p:spPr>
        <p:txBody>
          <a:bodyPr/>
          <a:lstStyle/>
          <a:p>
            <a:r>
              <a:rPr lang="ru-RU" dirty="0" smtClean="0"/>
              <a:t>Основные критерии несоответствия деловой репутации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Требования деловой репутации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12</a:t>
            </a:fld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561527" y="1611443"/>
            <a:ext cx="11197086" cy="131737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3389" y="1633963"/>
            <a:ext cx="11257472" cy="40958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1. </a:t>
            </a:r>
            <a:r>
              <a:rPr lang="ru-RU" sz="2000" dirty="0" smtClean="0"/>
              <a:t>Неснятая </a:t>
            </a:r>
            <a:r>
              <a:rPr lang="ru-RU" sz="2000" dirty="0"/>
              <a:t>или </a:t>
            </a:r>
            <a:r>
              <a:rPr lang="ru-RU" sz="2000" dirty="0" smtClean="0"/>
              <a:t>непогашенная </a:t>
            </a:r>
            <a:r>
              <a:rPr lang="ru-RU" sz="2000" dirty="0"/>
              <a:t>судимость за совершение умышленного преступления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3389" y="2177273"/>
            <a:ext cx="11257472" cy="43833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2. Дисквалификация</a:t>
            </a:r>
            <a:r>
              <a:rPr lang="ru-RU" sz="2000" dirty="0"/>
              <a:t>, срок которой не истек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3389" y="2745503"/>
            <a:ext cx="11257472" cy="89689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3</a:t>
            </a:r>
            <a:r>
              <a:rPr lang="ru-RU" sz="2000" dirty="0"/>
              <a:t>. </a:t>
            </a:r>
            <a:r>
              <a:rPr lang="ru-RU" sz="2000" dirty="0" smtClean="0"/>
              <a:t>Осуществление </a:t>
            </a:r>
            <a:r>
              <a:rPr lang="ru-RU" sz="2000" dirty="0"/>
              <a:t>лицом функций членов органов управления, руководителя, должностного лица в течение 12 месяцев до отзыва (аннулирования) лицензии, исключения из реестра за нарушение законодательства </a:t>
            </a:r>
            <a:r>
              <a:rPr lang="ru-RU" sz="2000" dirty="0" smtClean="0"/>
              <a:t>РФ</a:t>
            </a:r>
            <a:endParaRPr lang="ru-RU" sz="2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3389" y="3772291"/>
            <a:ext cx="11257472" cy="6637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4. </a:t>
            </a:r>
            <a:r>
              <a:rPr lang="ru-RU" sz="2000" dirty="0" smtClean="0"/>
              <a:t>Привлечение </a:t>
            </a:r>
            <a:r>
              <a:rPr lang="ru-RU" sz="2000" dirty="0"/>
              <a:t>≥ 2 раз за 3 года к административной ответственности за неправомерные действия при банкротстве/ за преднамеренное и (или) фиктивное банкротство ЮЛ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33389" y="4565958"/>
            <a:ext cx="11257472" cy="6637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5. Привлечение </a:t>
            </a:r>
            <a:r>
              <a:rPr lang="ru-RU" sz="2000" dirty="0"/>
              <a:t>к уголовной ответственности за неправомерные действия при банкротстве / преднамеренное и (или) фиктивное банкротство ЮЛ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3390" y="5359625"/>
            <a:ext cx="11257471" cy="6637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6. Привлечение </a:t>
            </a:r>
            <a:r>
              <a:rPr lang="ru-RU" sz="2000" dirty="0"/>
              <a:t>к субсидиарной ответственности по обязательствам ФО, признанной банкротом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3389" y="6153292"/>
            <a:ext cx="11257472" cy="6637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7</a:t>
            </a:r>
            <a:r>
              <a:rPr lang="ru-RU" sz="2000" dirty="0"/>
              <a:t>. Признание физического лица банкротом  </a:t>
            </a:r>
          </a:p>
        </p:txBody>
      </p:sp>
    </p:spTree>
    <p:extLst>
      <p:ext uri="{BB962C8B-B14F-4D97-AF65-F5344CB8AC3E}">
        <p14:creationId xmlns:p14="http://schemas.microsoft.com/office/powerpoint/2010/main" val="39113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390" y="1030017"/>
            <a:ext cx="11325225" cy="60699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Требования деловой репутации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13</a:t>
            </a:fld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561527" y="1611443"/>
            <a:ext cx="11197086" cy="131737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7266" y="910838"/>
            <a:ext cx="11257472" cy="72617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/>
              <a:t>8. Признание лица, осуществлявшего предпринимательскую деятельность без образования юридического лица, </a:t>
            </a:r>
            <a:r>
              <a:rPr lang="ru-RU" sz="2000" dirty="0" smtClean="0"/>
              <a:t>банкротом</a:t>
            </a:r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3388" y="1705291"/>
            <a:ext cx="11257472" cy="80931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9.Наличие </a:t>
            </a:r>
            <a:r>
              <a:rPr lang="ru-RU" sz="2000" dirty="0"/>
              <a:t>права давать обязательные указания или возможности иным образом определять действия ФО, которая была признана арбитражным судом банкротом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3388" y="2571134"/>
            <a:ext cx="11257472" cy="90842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10</a:t>
            </a:r>
            <a:r>
              <a:rPr lang="ru-RU" sz="2000" dirty="0"/>
              <a:t>. Установление Банком России факта осуществления лицом действий (организации действий), относящихся в соответствии с законодательством Российской Федерации к неправомерному использованию инсайдерской информации  и манипулированию рынком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3388" y="3604718"/>
            <a:ext cx="11257472" cy="6637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11.</a:t>
            </a:r>
            <a:r>
              <a:rPr lang="ru-RU" sz="2000" dirty="0"/>
              <a:t> </a:t>
            </a:r>
            <a:r>
              <a:rPr lang="ru-RU" sz="2000" dirty="0" smtClean="0"/>
              <a:t>Подготовка </a:t>
            </a:r>
            <a:r>
              <a:rPr lang="ru-RU" sz="2000" dirty="0"/>
              <a:t>(составление), и (или) представление, и (или) подписание, и (или) утверждение существенно недостоверной отчетности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33388" y="4344243"/>
            <a:ext cx="11257472" cy="84271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12. Наличие </a:t>
            </a:r>
            <a:r>
              <a:rPr lang="ru-RU" sz="2000" dirty="0"/>
              <a:t>факта расторжения с лицом трудового договора по инициативе работодателя по основаниям, предусмотренным пунктом 7 или 7.1 части первой статьи 81 Трудового кодекса Российской </a:t>
            </a:r>
            <a:r>
              <a:rPr lang="ru-RU" sz="2000" dirty="0" smtClean="0"/>
              <a:t>Федерации </a:t>
            </a:r>
            <a:endParaRPr lang="ru-RU" sz="20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3388" y="5262715"/>
            <a:ext cx="11257472" cy="98174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13.Признание </a:t>
            </a:r>
            <a:r>
              <a:rPr lang="ru-RU" sz="2000" dirty="0"/>
              <a:t>судом лица виновным в причинении убытков какому-либо юридическому лицу при исполнении им обязанностей членов органов управления, руководителя, иного должностного лица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4000" y="6320218"/>
            <a:ext cx="117517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accent5"/>
                </a:solidFill>
              </a:rPr>
              <a:t>!!! </a:t>
            </a:r>
            <a:r>
              <a:rPr lang="ru-RU" sz="1100" b="1" dirty="0" smtClean="0">
                <a:solidFill>
                  <a:schemeClr val="accent5"/>
                </a:solidFill>
              </a:rPr>
              <a:t>Применяются </a:t>
            </a:r>
            <a:r>
              <a:rPr lang="ru-RU" sz="1100" b="1" dirty="0">
                <a:solidFill>
                  <a:schemeClr val="accent5"/>
                </a:solidFill>
              </a:rPr>
              <a:t>в отношении юридических фактов, имевших место со дня вступления в силу </a:t>
            </a:r>
            <a:r>
              <a:rPr lang="ru-RU" sz="1100" b="1" dirty="0" smtClean="0">
                <a:solidFill>
                  <a:schemeClr val="accent5"/>
                </a:solidFill>
              </a:rPr>
              <a:t>ФЗ № 282-ФЗ и являющихся основаниями для признания лица не соответствующим требованиям к деловой репутации</a:t>
            </a:r>
          </a:p>
          <a:p>
            <a:endParaRPr lang="ru-RU" sz="11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E92C17D1-E7AD-476C-BDE5-8EC305D97B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ОТДЕЛЬНЫЕ ОГРАНИЧЕНИЯ и требования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54B12A5-7A22-4E57-920E-A92AFFD534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Требования, предъявляемые к должностным лицам и органам управления, </a:t>
            </a:r>
            <a:r>
              <a:rPr lang="ru-RU" dirty="0" smtClean="0"/>
              <a:t>собственникам организаций</a:t>
            </a:r>
            <a:r>
              <a:rPr lang="ru-RU" dirty="0"/>
              <a:t>, осуществляющих обмен цифровых валют, цифровых депозитариев и операторов информационных систем, в которых осуществляется выпуск цифровых финансовых активов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B0593B6-39AD-48C4-909A-F11B3EE408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8400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635" y="870640"/>
            <a:ext cx="11325225" cy="452012"/>
          </a:xfrm>
        </p:spPr>
        <p:txBody>
          <a:bodyPr/>
          <a:lstStyle/>
          <a:p>
            <a:pPr algn="ctr"/>
            <a:r>
              <a:rPr lang="ru-RU" sz="2400" dirty="0" smtClean="0"/>
              <a:t>Иные ограничения и требования</a:t>
            </a:r>
            <a:endParaRPr lang="ru-RU" sz="2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Отдельные ограничения и требования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15</a:t>
            </a:fld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3388" y="1287146"/>
            <a:ext cx="11257472" cy="7436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C8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1.Высшее образование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19458" y="1364523"/>
            <a:ext cx="110488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accent5"/>
                </a:solidFill>
              </a:rPr>
              <a:t>Запрет передачи функций ЕИО</a:t>
            </a:r>
            <a:r>
              <a:rPr lang="ru-RU" dirty="0" smtClean="0"/>
              <a:t> организации-</a:t>
            </a:r>
            <a:r>
              <a:rPr lang="ru-RU" dirty="0" smtClean="0"/>
              <a:t>криптосубъекта</a:t>
            </a:r>
            <a:r>
              <a:rPr lang="ru-RU" dirty="0" smtClean="0"/>
              <a:t> юридическому лицу (управляющей </a:t>
            </a:r>
            <a:r>
              <a:rPr lang="ru-RU" dirty="0"/>
              <a:t>организации) или </a:t>
            </a:r>
            <a:r>
              <a:rPr lang="ru-RU" dirty="0" smtClean="0"/>
              <a:t>индивидуальному предпринимателю (управляющему</a:t>
            </a:r>
            <a:r>
              <a:rPr lang="ru-RU" dirty="0"/>
              <a:t>)</a:t>
            </a:r>
          </a:p>
          <a:p>
            <a:endParaRPr lang="ru-RU" sz="1600" dirty="0"/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20"/>
          </p:nvPr>
        </p:nvSpPr>
        <p:spPr>
          <a:xfrm>
            <a:off x="519458" y="5081269"/>
            <a:ext cx="11257472" cy="122591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C8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1.Высшее образование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89864" y="5111982"/>
            <a:ext cx="109445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 совмещении деятельности КО с деятельностью организации-</a:t>
            </a:r>
            <a:r>
              <a:rPr lang="ru-RU" dirty="0" smtClean="0"/>
              <a:t>криптосубъекта</a:t>
            </a:r>
            <a:r>
              <a:rPr lang="ru-RU" dirty="0" smtClean="0"/>
              <a:t> предусмотренные требования распространяются </a:t>
            </a:r>
            <a:r>
              <a:rPr lang="ru-RU" dirty="0" smtClean="0">
                <a:solidFill>
                  <a:schemeClr val="accent5"/>
                </a:solidFill>
              </a:rPr>
              <a:t>исключительно в отношении заместителя ЕИО </a:t>
            </a:r>
            <a:r>
              <a:rPr lang="ru-RU" dirty="0">
                <a:solidFill>
                  <a:schemeClr val="accent5"/>
                </a:solidFill>
              </a:rPr>
              <a:t>по ИБ и </a:t>
            </a:r>
            <a:r>
              <a:rPr lang="ru-RU" dirty="0" smtClean="0">
                <a:solidFill>
                  <a:schemeClr val="accent5"/>
                </a:solidFill>
              </a:rPr>
              <a:t>руководителя СВК</a:t>
            </a:r>
            <a:r>
              <a:rPr lang="ru-RU" dirty="0" smtClean="0"/>
              <a:t>, </a:t>
            </a:r>
            <a:r>
              <a:rPr lang="ru-RU" dirty="0"/>
              <a:t>к компетенции которого в </a:t>
            </a:r>
            <a:r>
              <a:rPr lang="ru-RU" dirty="0" smtClean="0"/>
              <a:t>КО отнесено </a:t>
            </a:r>
            <a:r>
              <a:rPr lang="ru-RU" dirty="0"/>
              <a:t>только осуществление функции внутреннего контроля деятельности </a:t>
            </a:r>
            <a:r>
              <a:rPr lang="ru-RU" dirty="0" smtClean="0"/>
              <a:t>организации-</a:t>
            </a:r>
            <a:r>
              <a:rPr lang="ru-RU" dirty="0" smtClean="0"/>
              <a:t>криптосубъекта</a:t>
            </a:r>
            <a:endParaRPr lang="ru-RU" dirty="0"/>
          </a:p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1141" y="3063074"/>
            <a:ext cx="11257472" cy="14184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C8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Лицом, осуществляющим функции заместителя единоличного исполнительного органа цифрового депозитария по информационной безопасности, не может быть </a:t>
            </a:r>
            <a:r>
              <a:rPr lang="ru-RU" dirty="0">
                <a:solidFill>
                  <a:schemeClr val="accent5"/>
                </a:solidFill>
              </a:rPr>
              <a:t>гражданин Российской Федерации, имеющий гражданство (подданство) иностранного государства либо вид на жительство или иной документ</a:t>
            </a:r>
            <a:r>
              <a:rPr lang="ru-RU" dirty="0">
                <a:solidFill>
                  <a:schemeClr val="tx1"/>
                </a:solidFill>
              </a:rPr>
              <a:t>, подтверждающий право на постоянное проживание гражданина Российской Федерации на территории иностранного государства, </a:t>
            </a:r>
            <a:r>
              <a:rPr lang="ru-RU" dirty="0">
                <a:solidFill>
                  <a:schemeClr val="accent5"/>
                </a:solidFill>
              </a:rPr>
              <a:t>иностранный гражданин</a:t>
            </a:r>
            <a:r>
              <a:rPr lang="ru-RU" dirty="0">
                <a:solidFill>
                  <a:schemeClr val="tx1"/>
                </a:solidFill>
              </a:rPr>
              <a:t> или </a:t>
            </a:r>
            <a:r>
              <a:rPr lang="ru-RU" dirty="0">
                <a:solidFill>
                  <a:schemeClr val="accent5"/>
                </a:solidFill>
              </a:rPr>
              <a:t>лицо без </a:t>
            </a:r>
            <a:r>
              <a:rPr lang="ru-RU" dirty="0" smtClean="0">
                <a:solidFill>
                  <a:schemeClr val="accent5"/>
                </a:solidFill>
              </a:rPr>
              <a:t>гражданства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3388" y="4471842"/>
            <a:ext cx="114296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</a:t>
            </a:r>
            <a:r>
              <a:rPr lang="ru-RU" sz="2400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собенности </a:t>
            </a:r>
            <a:r>
              <a:rPr lang="ru-RU" sz="2400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применения требований </a:t>
            </a:r>
            <a:r>
              <a:rPr lang="ru-RU" sz="2400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 КО</a:t>
            </a:r>
            <a:endParaRPr lang="ru-RU" sz="1600" dirty="0">
              <a:solidFill>
                <a:schemeClr val="accent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1141" y="2096518"/>
            <a:ext cx="11223596" cy="8803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C8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Заместитель </a:t>
            </a:r>
            <a:r>
              <a:rPr lang="ru-RU" dirty="0" smtClean="0">
                <a:solidFill>
                  <a:schemeClr val="tx1"/>
                </a:solidFill>
              </a:rPr>
              <a:t>ЕИО ЦД по </a:t>
            </a:r>
            <a:r>
              <a:rPr lang="ru-RU" dirty="0">
                <a:solidFill>
                  <a:schemeClr val="tx1"/>
                </a:solidFill>
              </a:rPr>
              <a:t>информационной безопасности должен являться </a:t>
            </a:r>
            <a:r>
              <a:rPr lang="ru-RU" dirty="0">
                <a:solidFill>
                  <a:schemeClr val="accent5"/>
                </a:solidFill>
              </a:rPr>
              <a:t>лицом, входящим в состав коллегиального исполнительного органа </a:t>
            </a:r>
            <a:r>
              <a:rPr lang="ru-RU" dirty="0" smtClean="0">
                <a:solidFill>
                  <a:schemeClr val="accent5"/>
                </a:solidFill>
              </a:rPr>
              <a:t>ЦД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если уставом </a:t>
            </a:r>
            <a:r>
              <a:rPr lang="ru-RU" dirty="0" smtClean="0">
                <a:solidFill>
                  <a:schemeClr val="tx1"/>
                </a:solidFill>
              </a:rPr>
              <a:t>ЦД </a:t>
            </a:r>
            <a:r>
              <a:rPr lang="ru-RU" dirty="0">
                <a:solidFill>
                  <a:schemeClr val="tx1"/>
                </a:solidFill>
              </a:rPr>
              <a:t>предусмотрено его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105873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Иные требования к собственникам, помимо деловой репутации</a:t>
            </a:r>
            <a:endParaRPr lang="ru-RU" sz="2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Отдельные </a:t>
            </a:r>
            <a:r>
              <a:rPr lang="ru-RU" dirty="0" smtClean="0"/>
              <a:t>ограничения и требования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16</a:t>
            </a:fld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3390" y="2171183"/>
            <a:ext cx="10234610" cy="128620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C8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1.Высшее образование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01141" y="2525130"/>
            <a:ext cx="10944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ЮЛ, зарегистрированное </a:t>
            </a:r>
            <a:r>
              <a:rPr lang="ru-RU" dirty="0">
                <a:solidFill>
                  <a:srgbClr val="FF0000"/>
                </a:solidFill>
              </a:rPr>
              <a:t>в государствах или на территориях</a:t>
            </a:r>
            <a:r>
              <a:rPr lang="ru-RU" dirty="0"/>
              <a:t>, перечень которых установлен нормативным актом Банка России</a:t>
            </a:r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20"/>
          </p:nvPr>
        </p:nvSpPr>
        <p:spPr>
          <a:xfrm>
            <a:off x="427455" y="3590556"/>
            <a:ext cx="10240545" cy="122591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C8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1.Высшее образование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01142" y="3749313"/>
            <a:ext cx="10386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6463"/>
            <a:r>
              <a:rPr lang="ru-RU" dirty="0"/>
              <a:t>ЮЛ, у которого </a:t>
            </a:r>
            <a:r>
              <a:rPr lang="ru-RU" dirty="0">
                <a:solidFill>
                  <a:srgbClr val="FF0000"/>
                </a:solidFill>
              </a:rPr>
              <a:t>за нарушение законодательства РФ была аннулирована (отозвана) </a:t>
            </a:r>
            <a:r>
              <a:rPr lang="ru-RU" dirty="0" smtClean="0">
                <a:solidFill>
                  <a:srgbClr val="FF0000"/>
                </a:solidFill>
              </a:rPr>
              <a:t>лицензия </a:t>
            </a:r>
            <a:r>
              <a:rPr lang="ru-RU" dirty="0" smtClean="0"/>
              <a:t>на осуществление соответствующей деятельности, </a:t>
            </a:r>
            <a:r>
              <a:rPr lang="ru-RU" dirty="0"/>
              <a:t>либо ЮЛ, сведения о котором были </a:t>
            </a:r>
            <a:r>
              <a:rPr lang="ru-RU" dirty="0">
                <a:solidFill>
                  <a:srgbClr val="FF0000"/>
                </a:solidFill>
              </a:rPr>
              <a:t>исключены из реестров </a:t>
            </a:r>
            <a:r>
              <a:rPr lang="ru-RU" dirty="0"/>
              <a:t>участников финансового рынка</a:t>
            </a:r>
          </a:p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3754" y="4949642"/>
            <a:ext cx="10244246" cy="14184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C88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ЮЛ, </a:t>
            </a:r>
            <a:r>
              <a:rPr lang="ru-RU" dirty="0">
                <a:solidFill>
                  <a:schemeClr val="tx1"/>
                </a:solidFill>
              </a:rPr>
              <a:t>если лицо, осуществляющее функции </a:t>
            </a:r>
            <a:r>
              <a:rPr lang="ru-RU" dirty="0">
                <a:solidFill>
                  <a:srgbClr val="FF0000"/>
                </a:solidFill>
              </a:rPr>
              <a:t>единоличного исполнительного органа </a:t>
            </a:r>
            <a:r>
              <a:rPr lang="ru-RU" dirty="0" smtClean="0">
                <a:solidFill>
                  <a:schemeClr val="tx1"/>
                </a:solidFill>
              </a:rPr>
              <a:t>такого юридического </a:t>
            </a:r>
            <a:r>
              <a:rPr lang="ru-RU" dirty="0">
                <a:solidFill>
                  <a:schemeClr val="tx1"/>
                </a:solidFill>
              </a:rPr>
              <a:t>лица, </a:t>
            </a:r>
            <a:r>
              <a:rPr lang="ru-RU" dirty="0">
                <a:solidFill>
                  <a:srgbClr val="FF0000"/>
                </a:solidFill>
              </a:rPr>
              <a:t>не соответствует требованиям к деловой репутации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6367" y="1602332"/>
            <a:ext cx="1141224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spc="20" dirty="0" smtClean="0">
                <a:solidFill>
                  <a:srgbClr val="0082BB"/>
                </a:solidFill>
              </a:rPr>
              <a:t>Собственником организации-</a:t>
            </a:r>
            <a:r>
              <a:rPr lang="ru-RU" sz="2000" spc="20" dirty="0" smtClean="0">
                <a:solidFill>
                  <a:srgbClr val="0082BB"/>
                </a:solidFill>
              </a:rPr>
              <a:t>криптосубъекта</a:t>
            </a:r>
            <a:r>
              <a:rPr lang="ru-RU" sz="2000" spc="20" dirty="0" smtClean="0">
                <a:solidFill>
                  <a:srgbClr val="0082BB"/>
                </a:solidFill>
              </a:rPr>
              <a:t> </a:t>
            </a:r>
            <a:r>
              <a:rPr lang="ru-RU" sz="2000" spc="20" dirty="0" smtClean="0">
                <a:solidFill>
                  <a:schemeClr val="accent5"/>
                </a:solidFill>
              </a:rPr>
              <a:t>не </a:t>
            </a:r>
            <a:r>
              <a:rPr lang="ru-RU" sz="2000" spc="20" dirty="0">
                <a:solidFill>
                  <a:schemeClr val="accent5"/>
                </a:solidFill>
              </a:rPr>
              <a:t>может быть</a:t>
            </a:r>
            <a:r>
              <a:rPr lang="ru-RU" sz="2000" spc="20" dirty="0">
                <a:solidFill>
                  <a:srgbClr val="C00000"/>
                </a:solidFill>
              </a:rPr>
              <a:t>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21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E92C17D1-E7AD-476C-BDE5-8EC305D97B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Дополнительные требования к поднадзорным Банку России организациям, Получающим статус организации - </a:t>
            </a:r>
            <a:r>
              <a:rPr lang="ru-RU" dirty="0" smtClean="0"/>
              <a:t>криптосубъекта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54B12A5-7A22-4E57-920E-A92AFFD534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Требования, предъявляемые к должностным лицам и органам управления, </a:t>
            </a:r>
            <a:r>
              <a:rPr lang="ru-RU" dirty="0" smtClean="0"/>
              <a:t>собственникам организаций</a:t>
            </a:r>
            <a:r>
              <a:rPr lang="ru-RU" dirty="0"/>
              <a:t>, осуществляющих обмен цифровых валют, цифровых депозитариев и операторов информационных систем, в которых осуществляется выпуск цифровых финансовых активов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B0593B6-39AD-48C4-909A-F11B3EE408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482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8858701" y="1663845"/>
            <a:ext cx="2893756" cy="69891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Квал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требования,  предусмотрены </a:t>
            </a:r>
            <a:r>
              <a:rPr lang="ru-RU" sz="1400" dirty="0">
                <a:solidFill>
                  <a:schemeClr val="bg1"/>
                </a:solidFill>
              </a:rPr>
              <a:t>НА БР для ДЛ </a:t>
            </a:r>
            <a:r>
              <a:rPr lang="ru-RU" sz="1400" dirty="0" smtClean="0">
                <a:solidFill>
                  <a:schemeClr val="bg1"/>
                </a:solidFill>
              </a:rPr>
              <a:t>организаций-</a:t>
            </a:r>
            <a:r>
              <a:rPr lang="ru-RU" sz="1400" dirty="0" smtClean="0">
                <a:solidFill>
                  <a:schemeClr val="bg1"/>
                </a:solidFill>
              </a:rPr>
              <a:t>криптосубъектов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388" y="918618"/>
            <a:ext cx="11325225" cy="606994"/>
          </a:xfrm>
        </p:spPr>
        <p:txBody>
          <a:bodyPr/>
          <a:lstStyle/>
          <a:p>
            <a:pPr algn="ctr"/>
            <a:r>
              <a:rPr lang="ru-RU" sz="1800" dirty="0" smtClean="0"/>
              <a:t>Дополнительные требования по должностным лицам, </a:t>
            </a:r>
            <a:r>
              <a:rPr lang="ru-RU" sz="1800" dirty="0"/>
              <a:t>их </a:t>
            </a:r>
            <a:r>
              <a:rPr lang="ru-RU" sz="1800" dirty="0" smtClean="0"/>
              <a:t>деловой репутации </a:t>
            </a:r>
            <a:r>
              <a:rPr lang="ru-RU" sz="1800" dirty="0"/>
              <a:t>и </a:t>
            </a:r>
            <a:r>
              <a:rPr lang="ru-RU" sz="1800" dirty="0" smtClean="0"/>
              <a:t>квалификации, </a:t>
            </a:r>
            <a:br>
              <a:rPr lang="ru-RU" sz="1800" dirty="0" smtClean="0"/>
            </a:br>
            <a:r>
              <a:rPr lang="ru-RU" sz="1800" dirty="0" smtClean="0"/>
              <a:t>в отношении </a:t>
            </a:r>
            <a:r>
              <a:rPr lang="ru-RU" sz="1800" b="1" dirty="0" smtClean="0"/>
              <a:t>КО и брокера</a:t>
            </a:r>
            <a:r>
              <a:rPr lang="ru-RU" sz="1800" dirty="0" smtClean="0"/>
              <a:t>, получающих статус организации-</a:t>
            </a:r>
            <a:r>
              <a:rPr lang="ru-RU" sz="1800" dirty="0" smtClean="0"/>
              <a:t>криптосубъекта</a:t>
            </a:r>
            <a:endParaRPr lang="ru-RU" sz="18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>
                <a:solidFill>
                  <a:srgbClr val="888A8D"/>
                </a:solidFill>
              </a:rPr>
              <a:t>Дополнительные требования к поднадзорным Банку России организациям, </a:t>
            </a:r>
            <a:r>
              <a:rPr lang="ru-RU" dirty="0" smtClean="0">
                <a:solidFill>
                  <a:srgbClr val="888A8D"/>
                </a:solidFill>
              </a:rPr>
              <a:t>получающим </a:t>
            </a:r>
            <a:r>
              <a:rPr lang="ru-RU" dirty="0">
                <a:solidFill>
                  <a:srgbClr val="888A8D"/>
                </a:solidFill>
              </a:rPr>
              <a:t>статус организации - </a:t>
            </a:r>
            <a:r>
              <a:rPr lang="ru-RU" dirty="0">
                <a:solidFill>
                  <a:srgbClr val="888A8D"/>
                </a:solidFill>
              </a:rPr>
              <a:t>криптосубъекта</a:t>
            </a:r>
            <a:endParaRPr lang="ru-RU" dirty="0">
              <a:solidFill>
                <a:srgbClr val="888A8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>
                <a:solidFill>
                  <a:srgbClr val="888A8D"/>
                </a:solidFill>
              </a:rPr>
              <a:pPr/>
              <a:t>18</a:t>
            </a:fld>
            <a:endParaRPr lang="ru-RU" dirty="0">
              <a:solidFill>
                <a:srgbClr val="888A8D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265784" y="2911180"/>
            <a:ext cx="1953321" cy="1847850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sz="1050" dirty="0" smtClean="0">
                <a:solidFill>
                  <a:schemeClr val="accent1"/>
                </a:solidFill>
                <a:latin typeface="+mn-lt"/>
              </a:rPr>
              <a:t>Руководители, члены органов управления и должностные лица, указанные в ст. 11.1</a:t>
            </a:r>
            <a:r>
              <a:rPr lang="en-US" sz="1050" dirty="0" smtClean="0">
                <a:solidFill>
                  <a:schemeClr val="accent1"/>
                </a:solidFill>
                <a:latin typeface="+mn-lt"/>
              </a:rPr>
              <a:t> </a:t>
            </a:r>
            <a:r>
              <a:rPr lang="ru-RU" sz="1050" dirty="0" smtClean="0">
                <a:solidFill>
                  <a:schemeClr val="accent1"/>
                </a:solidFill>
                <a:latin typeface="+mn-lt"/>
              </a:rPr>
              <a:t>и 11.1.2 Федерального закона «О </a:t>
            </a:r>
            <a:r>
              <a:rPr lang="ru-RU" sz="1050" dirty="0">
                <a:solidFill>
                  <a:schemeClr val="accent1"/>
                </a:solidFill>
                <a:latin typeface="+mn-lt"/>
              </a:rPr>
              <a:t>банках и банковской </a:t>
            </a:r>
            <a:r>
              <a:rPr lang="ru-RU" sz="1050" dirty="0" smtClean="0">
                <a:solidFill>
                  <a:schemeClr val="accent1"/>
                </a:solidFill>
                <a:latin typeface="+mn-lt"/>
              </a:rPr>
              <a:t>деятельности», в </a:t>
            </a:r>
            <a:r>
              <a:rPr lang="ru-RU" sz="1050" dirty="0" smtClean="0">
                <a:solidFill>
                  <a:schemeClr val="accent1"/>
                </a:solidFill>
                <a:latin typeface="+mn-lt"/>
              </a:rPr>
              <a:t>т.ч</a:t>
            </a:r>
            <a:r>
              <a:rPr lang="ru-RU" sz="1050" dirty="0" smtClean="0">
                <a:solidFill>
                  <a:schemeClr val="accent1"/>
                </a:solidFill>
                <a:latin typeface="+mn-lt"/>
              </a:rPr>
              <a:t>.</a:t>
            </a:r>
          </a:p>
          <a:p>
            <a:pPr algn="ctr">
              <a:spcBef>
                <a:spcPts val="0"/>
              </a:spcBef>
            </a:pPr>
            <a:r>
              <a:rPr lang="ru-RU" sz="1050" dirty="0" smtClean="0">
                <a:solidFill>
                  <a:schemeClr val="accent1"/>
                </a:solidFill>
                <a:latin typeface="+mn-lt"/>
              </a:rPr>
              <a:t>Зам ЕИО </a:t>
            </a:r>
          </a:p>
          <a:p>
            <a:pPr algn="ctr">
              <a:spcBef>
                <a:spcPts val="0"/>
              </a:spcBef>
            </a:pPr>
            <a:r>
              <a:rPr lang="ru-RU" sz="1050" dirty="0" smtClean="0">
                <a:solidFill>
                  <a:schemeClr val="accent1"/>
                </a:solidFill>
                <a:latin typeface="+mn-lt"/>
              </a:rPr>
              <a:t>Рук СВК</a:t>
            </a:r>
          </a:p>
          <a:p>
            <a:pPr algn="ctr"/>
            <a:endParaRPr lang="ru-RU" sz="11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7730" y="2007051"/>
            <a:ext cx="1858675" cy="85621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КО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24329" y="2636878"/>
            <a:ext cx="2135804" cy="85621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ЦД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924329" y="1555480"/>
            <a:ext cx="2138738" cy="85621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Организация, осуществляющая </a:t>
            </a:r>
            <a:r>
              <a:rPr lang="ru-RU" dirty="0">
                <a:solidFill>
                  <a:prstClr val="white"/>
                </a:solidFill>
              </a:rPr>
              <a:t>обмен ЦВ</a:t>
            </a:r>
          </a:p>
        </p:txBody>
      </p:sp>
      <p:cxnSp>
        <p:nvCxnSpPr>
          <p:cNvPr id="17" name="Скругленная соединительная линия 16"/>
          <p:cNvCxnSpPr>
            <a:stCxn id="13" idx="3"/>
            <a:endCxn id="15" idx="1"/>
          </p:cNvCxnSpPr>
          <p:nvPr/>
        </p:nvCxnSpPr>
        <p:spPr>
          <a:xfrm flipV="1">
            <a:off x="2176405" y="1983586"/>
            <a:ext cx="747924" cy="451571"/>
          </a:xfrm>
          <a:prstGeom prst="curvedConnector3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кругленная соединительная линия 18"/>
          <p:cNvCxnSpPr>
            <a:stCxn id="13" idx="3"/>
            <a:endCxn id="14" idx="1"/>
          </p:cNvCxnSpPr>
          <p:nvPr/>
        </p:nvCxnSpPr>
        <p:spPr>
          <a:xfrm>
            <a:off x="2176405" y="2435157"/>
            <a:ext cx="747924" cy="629827"/>
          </a:xfrm>
          <a:prstGeom prst="curvedConnector3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087796" y="1659828"/>
            <a:ext cx="3065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82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Контролер/ Рук СВК </a:t>
            </a:r>
            <a:r>
              <a:rPr lang="ru-RU" sz="1600" dirty="0">
                <a:solidFill>
                  <a:srgbClr val="0082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smtClean="0">
                <a:solidFill>
                  <a:srgbClr val="0082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только в части </a:t>
            </a:r>
            <a:r>
              <a:rPr lang="ru-RU" sz="1600" dirty="0" smtClean="0">
                <a:solidFill>
                  <a:srgbClr val="0082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криптосубъекта</a:t>
            </a:r>
            <a:r>
              <a:rPr lang="ru-RU" sz="1600" dirty="0">
                <a:solidFill>
                  <a:srgbClr val="0082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0082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102833" y="2316215"/>
            <a:ext cx="32617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82BB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1600" dirty="0" smtClean="0">
                <a:solidFill>
                  <a:srgbClr val="0082BB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Контролер/ Рук СВК </a:t>
            </a:r>
            <a:r>
              <a:rPr lang="ru-RU" sz="1600" dirty="0">
                <a:solidFill>
                  <a:srgbClr val="0082BB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1600" dirty="0" smtClean="0">
                <a:solidFill>
                  <a:srgbClr val="0082BB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контроль только в части </a:t>
            </a:r>
            <a:r>
              <a:rPr lang="ru-RU" sz="1600" dirty="0" smtClean="0">
                <a:solidFill>
                  <a:srgbClr val="0082BB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криптосубъекта</a:t>
            </a:r>
            <a:r>
              <a:rPr lang="ru-RU" sz="1600" dirty="0" smtClean="0">
                <a:solidFill>
                  <a:srgbClr val="0082BB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r>
              <a:rPr lang="ru-RU" sz="1600" dirty="0" smtClean="0">
                <a:solidFill>
                  <a:srgbClr val="0082BB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Зам ЕИО по ИБ</a:t>
            </a:r>
            <a:endParaRPr lang="ru-RU" sz="1600" dirty="0">
              <a:solidFill>
                <a:srgbClr val="0082BB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23973" y="4181943"/>
            <a:ext cx="1858675" cy="85621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Брокер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887597" y="4177120"/>
            <a:ext cx="2175469" cy="85621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Организация, осуществляющая </a:t>
            </a:r>
            <a:r>
              <a:rPr lang="ru-RU" dirty="0">
                <a:solidFill>
                  <a:prstClr val="white"/>
                </a:solidFill>
              </a:rPr>
              <a:t>обмен ЦВ</a:t>
            </a:r>
          </a:p>
        </p:txBody>
      </p:sp>
      <p:cxnSp>
        <p:nvCxnSpPr>
          <p:cNvPr id="25" name="Скругленная соединительная линия 24"/>
          <p:cNvCxnSpPr>
            <a:stCxn id="22" idx="3"/>
            <a:endCxn id="23" idx="1"/>
          </p:cNvCxnSpPr>
          <p:nvPr/>
        </p:nvCxnSpPr>
        <p:spPr>
          <a:xfrm flipV="1">
            <a:off x="2182648" y="4605226"/>
            <a:ext cx="704949" cy="4823"/>
          </a:xfrm>
          <a:prstGeom prst="curvedConnector3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-171536" y="5050855"/>
            <a:ext cx="2703069" cy="228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82BB"/>
                </a:solidFill>
              </a:rPr>
              <a:t>Руководители, члены органов </a:t>
            </a:r>
            <a:endParaRPr lang="ru-RU" sz="1050" dirty="0" smtClean="0">
              <a:solidFill>
                <a:srgbClr val="0082BB"/>
              </a:solidFill>
            </a:endParaRPr>
          </a:p>
          <a:p>
            <a:pPr algn="ctr"/>
            <a:r>
              <a:rPr lang="ru-RU" sz="1050" dirty="0" smtClean="0">
                <a:solidFill>
                  <a:srgbClr val="0082BB"/>
                </a:solidFill>
              </a:rPr>
              <a:t>управления, должностные </a:t>
            </a:r>
            <a:r>
              <a:rPr lang="ru-RU" sz="1050" dirty="0">
                <a:solidFill>
                  <a:srgbClr val="0082BB"/>
                </a:solidFill>
              </a:rPr>
              <a:t>лица</a:t>
            </a:r>
            <a:r>
              <a:rPr lang="ru-RU" sz="1050" dirty="0" smtClean="0">
                <a:solidFill>
                  <a:srgbClr val="0082BB"/>
                </a:solidFill>
              </a:rPr>
              <a:t>, собственники, </a:t>
            </a:r>
            <a:r>
              <a:rPr lang="ru-RU" sz="1050" dirty="0">
                <a:solidFill>
                  <a:srgbClr val="0082BB"/>
                </a:solidFill>
              </a:rPr>
              <a:t>указанные </a:t>
            </a:r>
            <a:endParaRPr lang="ru-RU" sz="1050" dirty="0" smtClean="0">
              <a:solidFill>
                <a:srgbClr val="0082BB"/>
              </a:solidFill>
            </a:endParaRPr>
          </a:p>
          <a:p>
            <a:pPr algn="ctr"/>
            <a:r>
              <a:rPr lang="ru-RU" sz="1050" dirty="0" smtClean="0">
                <a:solidFill>
                  <a:srgbClr val="0082BB"/>
                </a:solidFill>
              </a:rPr>
              <a:t>в </a:t>
            </a:r>
            <a:r>
              <a:rPr lang="ru-RU" sz="1050" dirty="0">
                <a:solidFill>
                  <a:srgbClr val="0082BB"/>
                </a:solidFill>
              </a:rPr>
              <a:t>ст. 10.1 </a:t>
            </a:r>
            <a:r>
              <a:rPr lang="ru-RU" sz="1050" dirty="0" smtClean="0">
                <a:solidFill>
                  <a:srgbClr val="0082BB"/>
                </a:solidFill>
              </a:rPr>
              <a:t>ФЗ № </a:t>
            </a:r>
            <a:r>
              <a:rPr lang="ru-RU" sz="1050" dirty="0">
                <a:solidFill>
                  <a:srgbClr val="0082BB"/>
                </a:solidFill>
              </a:rPr>
              <a:t>39-ФЗ </a:t>
            </a:r>
            <a:r>
              <a:rPr lang="ru-RU" sz="1050" dirty="0" smtClean="0">
                <a:solidFill>
                  <a:srgbClr val="0082BB"/>
                </a:solidFill>
              </a:rPr>
              <a:t>«</a:t>
            </a:r>
            <a:r>
              <a:rPr lang="ru-RU" sz="1050" dirty="0">
                <a:solidFill>
                  <a:srgbClr val="0082BB"/>
                </a:solidFill>
              </a:rPr>
              <a:t>О рынке </a:t>
            </a:r>
            <a:endParaRPr lang="ru-RU" sz="1050" dirty="0" smtClean="0">
              <a:solidFill>
                <a:srgbClr val="0082BB"/>
              </a:solidFill>
            </a:endParaRPr>
          </a:p>
          <a:p>
            <a:pPr algn="ctr"/>
            <a:r>
              <a:rPr lang="ru-RU" sz="1050" dirty="0" smtClean="0">
                <a:solidFill>
                  <a:srgbClr val="0082BB"/>
                </a:solidFill>
              </a:rPr>
              <a:t>ценных </a:t>
            </a:r>
            <a:r>
              <a:rPr lang="ru-RU" sz="1050" dirty="0">
                <a:solidFill>
                  <a:srgbClr val="0082BB"/>
                </a:solidFill>
              </a:rPr>
              <a:t>бумаг</a:t>
            </a:r>
            <a:r>
              <a:rPr lang="ru-RU" sz="1050" dirty="0" smtClean="0">
                <a:solidFill>
                  <a:srgbClr val="0082BB"/>
                </a:solidFill>
              </a:rPr>
              <a:t>», в </a:t>
            </a:r>
            <a:r>
              <a:rPr lang="ru-RU" sz="1050" dirty="0" smtClean="0">
                <a:solidFill>
                  <a:srgbClr val="0082BB"/>
                </a:solidFill>
              </a:rPr>
              <a:t>т.ч</a:t>
            </a:r>
            <a:r>
              <a:rPr lang="ru-RU" sz="1050" dirty="0" smtClean="0">
                <a:solidFill>
                  <a:srgbClr val="0082BB"/>
                </a:solidFill>
              </a:rPr>
              <a:t>.</a:t>
            </a:r>
            <a:endParaRPr lang="ru-RU" sz="1050" dirty="0">
              <a:solidFill>
                <a:srgbClr val="0082BB"/>
              </a:solidFill>
            </a:endParaRPr>
          </a:p>
          <a:p>
            <a:pPr algn="ctr"/>
            <a:r>
              <a:rPr lang="ru-RU" sz="1050" dirty="0" smtClean="0">
                <a:solidFill>
                  <a:srgbClr val="0082BB"/>
                </a:solidFill>
              </a:rPr>
              <a:t>ЕИО</a:t>
            </a:r>
          </a:p>
          <a:p>
            <a:pPr algn="ctr"/>
            <a:r>
              <a:rPr lang="ru-RU" sz="1050" dirty="0" smtClean="0">
                <a:solidFill>
                  <a:srgbClr val="0082BB"/>
                </a:solidFill>
              </a:rPr>
              <a:t>Контролер</a:t>
            </a:r>
            <a:r>
              <a:rPr lang="ru-RU" sz="1050" dirty="0">
                <a:solidFill>
                  <a:srgbClr val="0082BB"/>
                </a:solidFill>
              </a:rPr>
              <a:t>/ Рук СВК </a:t>
            </a:r>
          </a:p>
          <a:p>
            <a:pPr algn="ctr"/>
            <a:r>
              <a:rPr lang="ru-RU" sz="1050" dirty="0" smtClean="0">
                <a:solidFill>
                  <a:srgbClr val="0082BB"/>
                </a:solidFill>
              </a:rPr>
              <a:t>ДЛ/ Рук СУР</a:t>
            </a:r>
            <a:endParaRPr lang="ru-RU" sz="1050" dirty="0">
              <a:solidFill>
                <a:srgbClr val="0082BB"/>
              </a:solidFill>
            </a:endParaRPr>
          </a:p>
          <a:p>
            <a:pPr algn="ctr"/>
            <a:r>
              <a:rPr lang="ru-RU" sz="1050" dirty="0" smtClean="0">
                <a:solidFill>
                  <a:srgbClr val="0082BB"/>
                </a:solidFill>
              </a:rPr>
              <a:t>Собственники</a:t>
            </a:r>
          </a:p>
          <a:p>
            <a:pPr algn="ctr"/>
            <a:endParaRPr lang="ru-RU" sz="1200" dirty="0">
              <a:solidFill>
                <a:srgbClr val="0082BB"/>
              </a:solidFill>
            </a:endParaRPr>
          </a:p>
          <a:p>
            <a:endParaRPr lang="ru-RU" dirty="0" smtClean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190067" y="3831676"/>
            <a:ext cx="4342007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600" dirty="0" smtClean="0">
              <a:solidFill>
                <a:srgbClr val="0082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82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ЕИО </a:t>
            </a:r>
          </a:p>
          <a:p>
            <a:r>
              <a:rPr lang="ru-RU" sz="1400" dirty="0" smtClean="0">
                <a:solidFill>
                  <a:srgbClr val="0082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Контролер/ Рук СВК </a:t>
            </a:r>
          </a:p>
          <a:p>
            <a:r>
              <a:rPr lang="ru-RU" sz="1400" dirty="0" smtClean="0">
                <a:solidFill>
                  <a:srgbClr val="0082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ДЛ/ Рук СУР</a:t>
            </a:r>
          </a:p>
          <a:p>
            <a:endParaRPr lang="ru-RU" sz="1050" dirty="0" smtClean="0">
              <a:solidFill>
                <a:srgbClr val="0082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82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СДЛ по ПОД/ФТ/</a:t>
            </a:r>
          </a:p>
          <a:p>
            <a:r>
              <a:rPr lang="ru-RU" sz="1400" dirty="0" smtClean="0">
                <a:solidFill>
                  <a:srgbClr val="0082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ЭД/ФРОМУ</a:t>
            </a:r>
            <a:endParaRPr lang="en-US" sz="1400" dirty="0" smtClean="0">
              <a:solidFill>
                <a:srgbClr val="0082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82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Собственники</a:t>
            </a:r>
            <a:endParaRPr lang="en-US" sz="1400" dirty="0" smtClean="0">
              <a:solidFill>
                <a:srgbClr val="0082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7955504" y="2011460"/>
            <a:ext cx="891903" cy="4509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7992533" y="2326530"/>
            <a:ext cx="866168" cy="536732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8898467" y="2722115"/>
            <a:ext cx="2893756" cy="69891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Квал</a:t>
            </a:r>
            <a:r>
              <a:rPr lang="ru-RU" sz="1400" dirty="0" smtClean="0">
                <a:solidFill>
                  <a:schemeClr val="bg1"/>
                </a:solidFill>
              </a:rPr>
              <a:t>. </a:t>
            </a:r>
            <a:r>
              <a:rPr lang="ru-RU" sz="1400" dirty="0">
                <a:solidFill>
                  <a:schemeClr val="bg1"/>
                </a:solidFill>
              </a:rPr>
              <a:t>и</a:t>
            </a:r>
            <a:r>
              <a:rPr lang="ru-RU" sz="1400" dirty="0" smtClean="0">
                <a:solidFill>
                  <a:schemeClr val="bg1"/>
                </a:solidFill>
              </a:rPr>
              <a:t> иные требования,  предусмотрены ч.4 ст.49 ФЗ 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№ 282-ФЗ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 flipV="1">
            <a:off x="6663267" y="3236434"/>
            <a:ext cx="2195434" cy="14766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кругленный прямоугольник 40"/>
          <p:cNvSpPr/>
          <p:nvPr/>
        </p:nvSpPr>
        <p:spPr>
          <a:xfrm>
            <a:off x="8898467" y="3911136"/>
            <a:ext cx="2860418" cy="7918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Квал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требования,  предусмотрены </a:t>
            </a:r>
            <a:r>
              <a:rPr lang="ru-RU" sz="1400" dirty="0">
                <a:solidFill>
                  <a:schemeClr val="bg1"/>
                </a:solidFill>
              </a:rPr>
              <a:t>НА БР для ДЛ </a:t>
            </a:r>
            <a:r>
              <a:rPr lang="ru-RU" sz="1400" dirty="0" smtClean="0">
                <a:solidFill>
                  <a:schemeClr val="bg1"/>
                </a:solidFill>
              </a:rPr>
              <a:t>организаций-</a:t>
            </a:r>
            <a:r>
              <a:rPr lang="ru-RU" sz="1400" dirty="0" smtClean="0">
                <a:solidFill>
                  <a:schemeClr val="bg1"/>
                </a:solidFill>
              </a:rPr>
              <a:t>криптосубъектов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0" name="Правая фигурная скобка 49"/>
          <p:cNvSpPr/>
          <p:nvPr/>
        </p:nvSpPr>
        <p:spPr>
          <a:xfrm>
            <a:off x="6761979" y="3861439"/>
            <a:ext cx="207818" cy="843815"/>
          </a:xfrm>
          <a:prstGeom prst="rightBrac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Правая фигурная скобка 50"/>
          <p:cNvSpPr/>
          <p:nvPr/>
        </p:nvSpPr>
        <p:spPr>
          <a:xfrm>
            <a:off x="6761979" y="4747956"/>
            <a:ext cx="207818" cy="653778"/>
          </a:xfrm>
          <a:prstGeom prst="rightBrac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4" name="Прямая со стрелкой 63"/>
          <p:cNvCxnSpPr>
            <a:stCxn id="50" idx="1"/>
            <a:endCxn id="41" idx="1"/>
          </p:cNvCxnSpPr>
          <p:nvPr/>
        </p:nvCxnSpPr>
        <p:spPr>
          <a:xfrm>
            <a:off x="6969797" y="4283347"/>
            <a:ext cx="1928670" cy="23704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Скругленный прямоугольник 71"/>
          <p:cNvSpPr/>
          <p:nvPr/>
        </p:nvSpPr>
        <p:spPr>
          <a:xfrm>
            <a:off x="8898467" y="5012958"/>
            <a:ext cx="2853990" cy="9451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Требования к ДР - п.1 ч.1 </a:t>
            </a:r>
            <a:r>
              <a:rPr lang="ru-RU" sz="1400" dirty="0">
                <a:solidFill>
                  <a:schemeClr val="bg1"/>
                </a:solidFill>
              </a:rPr>
              <a:t>ст.16 Федерального закона «О банках и банковской деятельности</a:t>
            </a:r>
            <a:r>
              <a:rPr lang="ru-RU" sz="1400" dirty="0" smtClean="0">
                <a:solidFill>
                  <a:schemeClr val="bg1"/>
                </a:solidFill>
              </a:rPr>
              <a:t>»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78" name="Прямая со стрелкой 77"/>
          <p:cNvCxnSpPr>
            <a:stCxn id="51" idx="1"/>
            <a:endCxn id="72" idx="1"/>
          </p:cNvCxnSpPr>
          <p:nvPr/>
        </p:nvCxnSpPr>
        <p:spPr>
          <a:xfrm>
            <a:off x="6969797" y="5074845"/>
            <a:ext cx="1928670" cy="410674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7062232" y="4293811"/>
            <a:ext cx="1830291" cy="834341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10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>
                <a:solidFill>
                  <a:srgbClr val="888A8D"/>
                </a:solidFill>
              </a:rPr>
              <a:t>Дополнительные требования к поднадзорным Банку России организациям, получающим статус организации - </a:t>
            </a:r>
            <a:r>
              <a:rPr lang="ru-RU" dirty="0">
                <a:solidFill>
                  <a:srgbClr val="888A8D"/>
                </a:solidFill>
              </a:rPr>
              <a:t>криптосубъекта</a:t>
            </a:r>
            <a:endParaRPr lang="ru-RU" dirty="0">
              <a:solidFill>
                <a:srgbClr val="888A8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>
                <a:solidFill>
                  <a:srgbClr val="888A8D"/>
                </a:solidFill>
              </a:rPr>
              <a:pPr/>
              <a:t>19</a:t>
            </a:fld>
            <a:endParaRPr lang="ru-RU" dirty="0">
              <a:solidFill>
                <a:srgbClr val="888A8D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20"/>
          </p:nvPr>
        </p:nvSpPr>
        <p:spPr>
          <a:xfrm>
            <a:off x="341392" y="5902625"/>
            <a:ext cx="5262442" cy="1051971"/>
          </a:xfrm>
        </p:spPr>
        <p:txBody>
          <a:bodyPr/>
          <a:lstStyle/>
          <a:p>
            <a:pPr algn="just"/>
            <a:r>
              <a:rPr lang="ru-RU" sz="11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Требования к опыту </a:t>
            </a:r>
            <a:r>
              <a:rPr lang="ru-RU" sz="11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работы не </a:t>
            </a:r>
            <a:r>
              <a:rPr lang="ru-RU" sz="11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применя</a:t>
            </a:r>
            <a:r>
              <a:rPr lang="ru-RU" sz="11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ю</a:t>
            </a:r>
            <a:r>
              <a:rPr lang="ru-RU" sz="11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тся </a:t>
            </a:r>
            <a:r>
              <a:rPr lang="ru-RU" sz="11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в течение 2 </a:t>
            </a:r>
            <a:r>
              <a:rPr lang="ru-RU" sz="11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лет со дня вступления в силу </a:t>
            </a:r>
            <a:r>
              <a:rPr lang="ru-RU" sz="1100" dirty="0">
                <a:solidFill>
                  <a:schemeClr val="accent6"/>
                </a:solidFill>
                <a:cs typeface="Times New Roman" panose="02020603050405020304" pitchFamily="18" charset="0"/>
              </a:rPr>
              <a:t>ФЗ № 282-ФЗ </a:t>
            </a:r>
            <a:r>
              <a:rPr lang="ru-RU" sz="11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для </a:t>
            </a:r>
            <a:r>
              <a:rPr lang="ru-RU" sz="11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лиц осуществляющих </a:t>
            </a:r>
            <a:r>
              <a:rPr lang="ru-RU" sz="11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функции </a:t>
            </a:r>
            <a:r>
              <a:rPr lang="ru-RU" sz="1100" b="1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ЕИО</a:t>
            </a:r>
            <a:r>
              <a:rPr lang="ru-RU" sz="1100" b="1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, ЧКИО, контролера (</a:t>
            </a:r>
            <a:r>
              <a:rPr lang="ru-RU" sz="1100" b="1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рук </a:t>
            </a:r>
            <a:r>
              <a:rPr lang="ru-RU" sz="1100" b="1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СВК), ДЛ, ответственного за </a:t>
            </a:r>
            <a:r>
              <a:rPr lang="ru-RU" sz="1100" b="1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систему управления рисками </a:t>
            </a:r>
            <a:r>
              <a:rPr lang="ru-RU" sz="1100" b="1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(</a:t>
            </a:r>
            <a:r>
              <a:rPr lang="ru-RU" sz="1100" b="1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рук </a:t>
            </a:r>
            <a:r>
              <a:rPr lang="ru-RU" sz="1100" b="1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СУР), внутреннего </a:t>
            </a:r>
            <a:r>
              <a:rPr lang="ru-RU" sz="1100" b="1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аудитора (рук СВА)</a:t>
            </a:r>
            <a:r>
              <a:rPr lang="ru-RU" sz="11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 на </a:t>
            </a:r>
            <a:r>
              <a:rPr lang="ru-RU" sz="11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день вступления в силу </a:t>
            </a:r>
            <a:r>
              <a:rPr lang="ru-RU" sz="11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11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sz="11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ФЗ № 282-ФЗ (за исключением случаев назначения на эти должности в той же или иной организации-</a:t>
            </a:r>
            <a:r>
              <a:rPr lang="ru-RU" sz="11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криптосубъекте</a:t>
            </a:r>
            <a:r>
              <a:rPr lang="ru-RU" sz="11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)</a:t>
            </a:r>
            <a:endParaRPr lang="ru-RU" sz="1100" dirty="0">
              <a:solidFill>
                <a:schemeClr val="accent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6545" y="3122195"/>
            <a:ext cx="1858675" cy="85621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ОИС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11268" y="4653684"/>
            <a:ext cx="1858675" cy="85621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ЦД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11267" y="1800874"/>
            <a:ext cx="1858675" cy="85621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ОИС (</a:t>
            </a:r>
            <a:r>
              <a:rPr lang="ru-RU" dirty="0" smtClean="0">
                <a:solidFill>
                  <a:prstClr val="white"/>
                </a:solidFill>
              </a:rPr>
              <a:t>крипто-субъект</a:t>
            </a:r>
            <a:r>
              <a:rPr lang="ru-RU" dirty="0">
                <a:solidFill>
                  <a:prstClr val="white"/>
                </a:solidFill>
              </a:rPr>
              <a:t>)</a:t>
            </a:r>
          </a:p>
        </p:txBody>
      </p:sp>
      <p:cxnSp>
        <p:nvCxnSpPr>
          <p:cNvPr id="17" name="Скругленная соединительная линия 16"/>
          <p:cNvCxnSpPr>
            <a:stCxn id="13" idx="3"/>
            <a:endCxn id="15" idx="1"/>
          </p:cNvCxnSpPr>
          <p:nvPr/>
        </p:nvCxnSpPr>
        <p:spPr>
          <a:xfrm flipV="1">
            <a:off x="2535220" y="2228980"/>
            <a:ext cx="1276047" cy="1321321"/>
          </a:xfrm>
          <a:prstGeom prst="curvedConnector3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кругленная соединительная линия 18"/>
          <p:cNvCxnSpPr>
            <a:stCxn id="13" idx="3"/>
            <a:endCxn id="14" idx="1"/>
          </p:cNvCxnSpPr>
          <p:nvPr/>
        </p:nvCxnSpPr>
        <p:spPr>
          <a:xfrm>
            <a:off x="2535220" y="3550301"/>
            <a:ext cx="1276048" cy="1531489"/>
          </a:xfrm>
          <a:prstGeom prst="curvedConnector3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200662" y="3927627"/>
            <a:ext cx="285907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82BB"/>
                </a:solidFill>
                <a:cs typeface="Times New Roman" panose="02020603050405020304" pitchFamily="18" charset="0"/>
              </a:rPr>
              <a:t>Руководители, члены органов </a:t>
            </a:r>
          </a:p>
          <a:p>
            <a:pPr algn="ctr"/>
            <a:r>
              <a:rPr lang="ru-RU" sz="1200" dirty="0">
                <a:solidFill>
                  <a:srgbClr val="0082BB"/>
                </a:solidFill>
                <a:cs typeface="Times New Roman" panose="02020603050405020304" pitchFamily="18" charset="0"/>
              </a:rPr>
              <a:t>управления, должностные лица, собственники, указанные </a:t>
            </a:r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в ст.5 </a:t>
            </a:r>
            <a:b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ФЗ № </a:t>
            </a:r>
            <a:r>
              <a:rPr lang="ru-RU" sz="1200" dirty="0">
                <a:solidFill>
                  <a:srgbClr val="0082BB"/>
                </a:solidFill>
                <a:cs typeface="Times New Roman" panose="02020603050405020304" pitchFamily="18" charset="0"/>
              </a:rPr>
              <a:t>259-ФЗ </a:t>
            </a:r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«</a:t>
            </a:r>
            <a:r>
              <a:rPr lang="ru-RU" sz="1200" dirty="0">
                <a:solidFill>
                  <a:srgbClr val="0082BB"/>
                </a:solidFill>
                <a:cs typeface="Times New Roman" panose="02020603050405020304" pitchFamily="18" charset="0"/>
              </a:rPr>
              <a:t>О </a:t>
            </a:r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ЦФА, ЦВ», </a:t>
            </a:r>
            <a:r>
              <a:rPr lang="ru-RU" sz="1200" dirty="0">
                <a:solidFill>
                  <a:srgbClr val="0082BB"/>
                </a:solidFill>
                <a:cs typeface="Times New Roman" panose="02020603050405020304" pitchFamily="18" charset="0"/>
              </a:rPr>
              <a:t>в </a:t>
            </a:r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т.ч</a:t>
            </a:r>
            <a:endParaRPr lang="ru-RU" sz="1200" dirty="0">
              <a:solidFill>
                <a:srgbClr val="0082BB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ЕИО</a:t>
            </a:r>
            <a:endParaRPr lang="ru-RU" sz="1200" dirty="0">
              <a:solidFill>
                <a:srgbClr val="0082BB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solidFill>
                  <a:srgbClr val="0082BB"/>
                </a:solidFill>
                <a:cs typeface="Times New Roman" panose="02020603050405020304" pitchFamily="18" charset="0"/>
              </a:rPr>
              <a:t>ЧКИО (при наличии)</a:t>
            </a:r>
          </a:p>
          <a:p>
            <a:pPr algn="ctr"/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ЧСД (НС) (при </a:t>
            </a:r>
            <a:r>
              <a:rPr lang="ru-RU" sz="1200" dirty="0">
                <a:solidFill>
                  <a:srgbClr val="0082BB"/>
                </a:solidFill>
                <a:cs typeface="Times New Roman" panose="02020603050405020304" pitchFamily="18" charset="0"/>
              </a:rPr>
              <a:t>наличии)</a:t>
            </a:r>
          </a:p>
          <a:p>
            <a:pPr algn="ctr"/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Контролер/ Рук </a:t>
            </a:r>
            <a:r>
              <a:rPr lang="ru-RU" sz="1200" dirty="0">
                <a:solidFill>
                  <a:srgbClr val="0082BB"/>
                </a:solidFill>
                <a:cs typeface="Times New Roman" panose="02020603050405020304" pitchFamily="18" charset="0"/>
              </a:rPr>
              <a:t>СВК</a:t>
            </a:r>
          </a:p>
          <a:p>
            <a:pPr algn="ctr"/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ДЛ/ Рук СУР</a:t>
            </a:r>
          </a:p>
          <a:p>
            <a:pPr algn="ctr"/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Собственники</a:t>
            </a:r>
          </a:p>
          <a:p>
            <a:pPr algn="ctr"/>
            <a:endParaRPr lang="ru-RU" sz="1200" dirty="0">
              <a:solidFill>
                <a:srgbClr val="0082BB"/>
              </a:solidFill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617921" y="1452435"/>
            <a:ext cx="6139471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82BB"/>
                </a:solidFill>
              </a:rPr>
              <a:t>ЕИО </a:t>
            </a:r>
            <a:endParaRPr lang="ru-RU" sz="1200" dirty="0" smtClean="0">
              <a:solidFill>
                <a:srgbClr val="0082BB"/>
              </a:solidFill>
            </a:endParaRPr>
          </a:p>
          <a:p>
            <a:r>
              <a:rPr lang="ru-RU" sz="1200" dirty="0" smtClean="0">
                <a:solidFill>
                  <a:srgbClr val="0082BB"/>
                </a:solidFill>
              </a:rPr>
              <a:t>ЧКИО (при наличии) 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Контролер/ 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Рук СВК 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ДЛ/ Рук </a:t>
            </a:r>
            <a:r>
              <a:rPr lang="ru-RU" sz="1200" dirty="0">
                <a:solidFill>
                  <a:srgbClr val="0082BB"/>
                </a:solidFill>
              </a:rPr>
              <a:t>СУР </a:t>
            </a:r>
            <a:endParaRPr lang="ru-RU" sz="1200" dirty="0" smtClean="0">
              <a:solidFill>
                <a:srgbClr val="0082BB"/>
              </a:solidFill>
            </a:endParaRPr>
          </a:p>
          <a:p>
            <a:r>
              <a:rPr lang="ru-RU" sz="1200" dirty="0" smtClean="0">
                <a:solidFill>
                  <a:srgbClr val="0082BB"/>
                </a:solidFill>
              </a:rPr>
              <a:t>Внутренний 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аудитор/ 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Рук СВА (при наличии)</a:t>
            </a:r>
          </a:p>
          <a:p>
            <a:endParaRPr lang="ru-RU" sz="300" dirty="0">
              <a:solidFill>
                <a:srgbClr val="0082BB"/>
              </a:solidFill>
            </a:endParaRPr>
          </a:p>
          <a:p>
            <a:endParaRPr lang="ru-RU" sz="200" dirty="0" smtClean="0">
              <a:solidFill>
                <a:srgbClr val="0082BB"/>
              </a:solidFill>
            </a:endParaRPr>
          </a:p>
          <a:p>
            <a:r>
              <a:rPr lang="ru-RU" sz="1200" dirty="0" smtClean="0">
                <a:solidFill>
                  <a:srgbClr val="0082BB"/>
                </a:solidFill>
              </a:rPr>
              <a:t>СДЛ по ПОД/ФТ/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ЭД/ФРОМУ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ЧСД(НС) (при наличии)</a:t>
            </a:r>
          </a:p>
          <a:p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Собственники</a:t>
            </a:r>
          </a:p>
        </p:txBody>
      </p:sp>
      <p:sp>
        <p:nvSpPr>
          <p:cNvPr id="50" name="Правая фигурная скобка 49"/>
          <p:cNvSpPr/>
          <p:nvPr/>
        </p:nvSpPr>
        <p:spPr>
          <a:xfrm>
            <a:off x="7202722" y="5829132"/>
            <a:ext cx="416497" cy="694443"/>
          </a:xfrm>
          <a:prstGeom prst="rightBrace">
            <a:avLst>
              <a:gd name="adj1" fmla="val 8333"/>
              <a:gd name="adj2" fmla="val 50906"/>
            </a:avLst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617921" y="4218145"/>
            <a:ext cx="6096000" cy="28315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srgbClr val="0082BB"/>
                </a:solidFill>
              </a:rPr>
              <a:t>ЕИО </a:t>
            </a:r>
            <a:endParaRPr lang="ru-RU" sz="1200" dirty="0" smtClean="0">
              <a:solidFill>
                <a:srgbClr val="0082BB"/>
              </a:solidFill>
            </a:endParaRPr>
          </a:p>
          <a:p>
            <a:r>
              <a:rPr lang="ru-RU" sz="1200" dirty="0" smtClean="0">
                <a:solidFill>
                  <a:srgbClr val="0082BB"/>
                </a:solidFill>
              </a:rPr>
              <a:t>ЧКИО (при наличии)  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Контролер/ 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Рук СВК 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ДЛ/Рук </a:t>
            </a:r>
            <a:r>
              <a:rPr lang="ru-RU" sz="1200" dirty="0">
                <a:solidFill>
                  <a:srgbClr val="0082BB"/>
                </a:solidFill>
              </a:rPr>
              <a:t>СУР </a:t>
            </a:r>
            <a:endParaRPr lang="ru-RU" sz="1200" dirty="0" smtClean="0">
              <a:solidFill>
                <a:srgbClr val="0082BB"/>
              </a:solidFill>
            </a:endParaRPr>
          </a:p>
          <a:p>
            <a:r>
              <a:rPr lang="ru-RU" sz="1200" dirty="0" smtClean="0">
                <a:solidFill>
                  <a:srgbClr val="0082BB"/>
                </a:solidFill>
              </a:rPr>
              <a:t>Внутренний 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аудитор/ 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Рук СВА (при наличии)</a:t>
            </a:r>
          </a:p>
          <a:p>
            <a:endParaRPr lang="ru-RU" sz="300" dirty="0" smtClean="0">
              <a:solidFill>
                <a:srgbClr val="0082BB"/>
              </a:solidFill>
            </a:endParaRPr>
          </a:p>
          <a:p>
            <a:r>
              <a:rPr lang="ru-RU" sz="1200" dirty="0" smtClean="0">
                <a:solidFill>
                  <a:srgbClr val="0082BB"/>
                </a:solidFill>
              </a:rPr>
              <a:t>СДЛ по ПОД/ФТ/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ЭД/ФРОМУ</a:t>
            </a:r>
          </a:p>
          <a:p>
            <a:r>
              <a:rPr lang="ru-RU" sz="1200" dirty="0">
                <a:solidFill>
                  <a:srgbClr val="0082BB"/>
                </a:solidFill>
              </a:rPr>
              <a:t>ЧСД(НС) (при наличии)</a:t>
            </a:r>
          </a:p>
          <a:p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Собственники </a:t>
            </a:r>
          </a:p>
          <a:p>
            <a:endParaRPr lang="ru-RU" sz="200" dirty="0" smtClean="0">
              <a:solidFill>
                <a:srgbClr val="0082BB"/>
              </a:solidFill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0082BB"/>
                </a:solidFill>
                <a:cs typeface="Times New Roman" panose="02020603050405020304" pitchFamily="18" charset="0"/>
              </a:rPr>
              <a:t>Зам </a:t>
            </a:r>
            <a:r>
              <a:rPr lang="ru-RU" sz="1200" dirty="0">
                <a:solidFill>
                  <a:srgbClr val="0082BB"/>
                </a:solidFill>
                <a:cs typeface="Times New Roman" panose="02020603050405020304" pitchFamily="18" charset="0"/>
              </a:rPr>
              <a:t>ЕИО по ИБ</a:t>
            </a:r>
          </a:p>
          <a:p>
            <a:endParaRPr lang="ru-RU" sz="1200" dirty="0">
              <a:solidFill>
                <a:srgbClr val="0082BB"/>
              </a:solidFill>
              <a:cs typeface="Times New Roman" panose="02020603050405020304" pitchFamily="18" charset="0"/>
            </a:endParaRPr>
          </a:p>
        </p:txBody>
      </p:sp>
      <p:sp>
        <p:nvSpPr>
          <p:cNvPr id="40" name="Правая фигурная скобка 39"/>
          <p:cNvSpPr/>
          <p:nvPr/>
        </p:nvSpPr>
        <p:spPr>
          <a:xfrm>
            <a:off x="7202722" y="4313480"/>
            <a:ext cx="416497" cy="1490488"/>
          </a:xfrm>
          <a:prstGeom prst="rightBrace">
            <a:avLst>
              <a:gd name="adj1" fmla="val 8333"/>
              <a:gd name="adj2" fmla="val 50906"/>
            </a:avLst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433388" y="918618"/>
            <a:ext cx="11325225" cy="507204"/>
          </a:xfrm>
        </p:spPr>
        <p:txBody>
          <a:bodyPr/>
          <a:lstStyle/>
          <a:p>
            <a:pPr algn="ctr"/>
            <a:r>
              <a:rPr lang="ru-RU" sz="1600" dirty="0" smtClean="0"/>
              <a:t>Дополнительные требования по должностным лицам, </a:t>
            </a:r>
            <a:r>
              <a:rPr lang="ru-RU" sz="1600" dirty="0"/>
              <a:t>их </a:t>
            </a:r>
            <a:r>
              <a:rPr lang="ru-RU" sz="1600" dirty="0" smtClean="0"/>
              <a:t>деловой репутации </a:t>
            </a:r>
            <a:r>
              <a:rPr lang="ru-RU" sz="1600" dirty="0"/>
              <a:t>и </a:t>
            </a:r>
            <a:r>
              <a:rPr lang="ru-RU" sz="1600" dirty="0" smtClean="0"/>
              <a:t>квалификации, в отношении </a:t>
            </a:r>
            <a:br>
              <a:rPr lang="ru-RU" sz="1600" dirty="0" smtClean="0"/>
            </a:br>
            <a:r>
              <a:rPr lang="ru-RU" sz="1600" b="1" dirty="0" smtClean="0"/>
              <a:t>ОИС</a:t>
            </a:r>
            <a:r>
              <a:rPr lang="ru-RU" sz="1600" dirty="0" smtClean="0"/>
              <a:t>, получающего статус организации-</a:t>
            </a:r>
            <a:r>
              <a:rPr lang="ru-RU" sz="1600" dirty="0" smtClean="0"/>
              <a:t>криптосубъекта</a:t>
            </a:r>
            <a:endParaRPr lang="ru-RU" sz="1600" dirty="0"/>
          </a:p>
        </p:txBody>
      </p:sp>
      <p:sp>
        <p:nvSpPr>
          <p:cNvPr id="20" name="Правая фигурная скобка 19"/>
          <p:cNvSpPr/>
          <p:nvPr/>
        </p:nvSpPr>
        <p:spPr>
          <a:xfrm>
            <a:off x="7158790" y="2999130"/>
            <a:ext cx="416497" cy="802403"/>
          </a:xfrm>
          <a:prstGeom prst="rightBrace">
            <a:avLst>
              <a:gd name="adj1" fmla="val 8333"/>
              <a:gd name="adj2" fmla="val 50906"/>
            </a:avLst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1" name="Правая фигурная скобка 20"/>
          <p:cNvSpPr/>
          <p:nvPr/>
        </p:nvSpPr>
        <p:spPr>
          <a:xfrm>
            <a:off x="7164371" y="1425822"/>
            <a:ext cx="416497" cy="1541064"/>
          </a:xfrm>
          <a:prstGeom prst="rightBrace">
            <a:avLst>
              <a:gd name="adj1" fmla="val 8333"/>
              <a:gd name="adj2" fmla="val 50906"/>
            </a:avLst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370751" y="1441009"/>
            <a:ext cx="3387862" cy="75133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Квал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smtClean="0">
                <a:solidFill>
                  <a:schemeClr val="bg1"/>
                </a:solidFill>
              </a:rPr>
              <a:t>требования  предусмотрены </a:t>
            </a:r>
            <a:r>
              <a:rPr lang="ru-RU" sz="1600" dirty="0">
                <a:solidFill>
                  <a:schemeClr val="bg1"/>
                </a:solidFill>
              </a:rPr>
              <a:t>НА БР для ДЛ </a:t>
            </a:r>
            <a:r>
              <a:rPr lang="ru-RU" sz="1600" dirty="0" smtClean="0">
                <a:solidFill>
                  <a:schemeClr val="bg1"/>
                </a:solidFill>
              </a:rPr>
              <a:t>организаций-</a:t>
            </a:r>
            <a:r>
              <a:rPr lang="ru-RU" sz="1600" dirty="0" smtClean="0">
                <a:solidFill>
                  <a:schemeClr val="bg1"/>
                </a:solidFill>
              </a:rPr>
              <a:t>криптосубъектов</a:t>
            </a:r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7" name="Прямая со стрелкой 6"/>
          <p:cNvCxnSpPr>
            <a:stCxn id="21" idx="1"/>
            <a:endCxn id="22" idx="1"/>
          </p:cNvCxnSpPr>
          <p:nvPr/>
        </p:nvCxnSpPr>
        <p:spPr>
          <a:xfrm flipV="1">
            <a:off x="7580868" y="1816675"/>
            <a:ext cx="789883" cy="393641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8369530" y="6067527"/>
            <a:ext cx="3387862" cy="70788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Квал</a:t>
            </a:r>
            <a:r>
              <a:rPr lang="ru-RU" sz="1600" dirty="0" smtClean="0">
                <a:solidFill>
                  <a:schemeClr val="bg1"/>
                </a:solidFill>
              </a:rPr>
              <a:t>. </a:t>
            </a:r>
            <a:r>
              <a:rPr lang="ru-RU" sz="1600" dirty="0">
                <a:solidFill>
                  <a:schemeClr val="bg1"/>
                </a:solidFill>
              </a:rPr>
              <a:t>и</a:t>
            </a:r>
            <a:r>
              <a:rPr lang="ru-RU" sz="1600" dirty="0" smtClean="0">
                <a:solidFill>
                  <a:schemeClr val="bg1"/>
                </a:solidFill>
              </a:rPr>
              <a:t> иные требования,  предусмотрены ч.4 ст.49 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ФЗ № 282-ФЗ</a:t>
            </a:r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6992967" y="6639677"/>
            <a:ext cx="1348388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8369530" y="4262720"/>
            <a:ext cx="3387862" cy="69771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Квал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smtClean="0">
                <a:solidFill>
                  <a:schemeClr val="bg1"/>
                </a:solidFill>
              </a:rPr>
              <a:t>требования,  предусмотрены </a:t>
            </a:r>
            <a:r>
              <a:rPr lang="ru-RU" sz="1600" dirty="0">
                <a:solidFill>
                  <a:schemeClr val="bg1"/>
                </a:solidFill>
              </a:rPr>
              <a:t>НА БР для ДЛ </a:t>
            </a:r>
            <a:r>
              <a:rPr lang="ru-RU" sz="1600" dirty="0" smtClean="0">
                <a:solidFill>
                  <a:schemeClr val="bg1"/>
                </a:solidFill>
              </a:rPr>
              <a:t>организаций-</a:t>
            </a:r>
            <a:r>
              <a:rPr lang="ru-RU" sz="1600" dirty="0" smtClean="0">
                <a:solidFill>
                  <a:schemeClr val="bg1"/>
                </a:solidFill>
              </a:rPr>
              <a:t>криптосубъектов</a:t>
            </a:r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36" name="Прямая со стрелкой 35"/>
          <p:cNvCxnSpPr>
            <a:stCxn id="40" idx="1"/>
            <a:endCxn id="31" idx="1"/>
          </p:cNvCxnSpPr>
          <p:nvPr/>
        </p:nvCxnSpPr>
        <p:spPr>
          <a:xfrm flipV="1">
            <a:off x="7619219" y="4611579"/>
            <a:ext cx="750311" cy="460649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Скругленный прямоугольник 41"/>
          <p:cNvSpPr/>
          <p:nvPr/>
        </p:nvSpPr>
        <p:spPr>
          <a:xfrm>
            <a:off x="8370751" y="2575331"/>
            <a:ext cx="3387862" cy="8438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Требования к ДР - п.1 ч.1 </a:t>
            </a:r>
            <a:r>
              <a:rPr lang="ru-RU" sz="1600" dirty="0">
                <a:solidFill>
                  <a:schemeClr val="bg1"/>
                </a:solidFill>
              </a:rPr>
              <a:t>ст.16 Федерального закона «О банках и банковской деятельности</a:t>
            </a:r>
            <a:r>
              <a:rPr lang="ru-RU" sz="1600" dirty="0" smtClean="0">
                <a:solidFill>
                  <a:schemeClr val="bg1"/>
                </a:solidFill>
              </a:rPr>
              <a:t>»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370751" y="5135570"/>
            <a:ext cx="3387862" cy="82389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Требования к ДР - п.1 ч.1 </a:t>
            </a:r>
            <a:r>
              <a:rPr lang="ru-RU" sz="1600" dirty="0">
                <a:solidFill>
                  <a:schemeClr val="bg1"/>
                </a:solidFill>
              </a:rPr>
              <a:t>ст.16 Федерального закона «О банках и банковской деятельности</a:t>
            </a:r>
            <a:r>
              <a:rPr lang="ru-RU" sz="1600" dirty="0" smtClean="0">
                <a:solidFill>
                  <a:schemeClr val="bg1"/>
                </a:solidFill>
              </a:rPr>
              <a:t>»</a:t>
            </a:r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44" name="Прямая со стрелкой 43"/>
          <p:cNvCxnSpPr>
            <a:stCxn id="50" idx="1"/>
            <a:endCxn id="43" idx="1"/>
          </p:cNvCxnSpPr>
          <p:nvPr/>
        </p:nvCxnSpPr>
        <p:spPr>
          <a:xfrm flipV="1">
            <a:off x="7619219" y="5547517"/>
            <a:ext cx="751532" cy="635128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43" idx="1"/>
          </p:cNvCxnSpPr>
          <p:nvPr/>
        </p:nvCxnSpPr>
        <p:spPr>
          <a:xfrm>
            <a:off x="7667161" y="5068501"/>
            <a:ext cx="703590" cy="479016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7651764" y="2212006"/>
            <a:ext cx="726315" cy="765561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stCxn id="20" idx="1"/>
            <a:endCxn id="42" idx="1"/>
          </p:cNvCxnSpPr>
          <p:nvPr/>
        </p:nvCxnSpPr>
        <p:spPr>
          <a:xfrm flipV="1">
            <a:off x="7575287" y="2997232"/>
            <a:ext cx="795464" cy="410369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40975" y="5963522"/>
            <a:ext cx="338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chemeClr val="accent6"/>
                </a:solidFill>
                <a:latin typeface="Bookman Old Style" panose="02050604050505020204" pitchFamily="18" charset="0"/>
              </a:rPr>
              <a:t>!</a:t>
            </a:r>
            <a:endParaRPr lang="ru-RU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77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омер слайда 21">
            <a:extLst>
              <a:ext uri="{FF2B5EF4-FFF2-40B4-BE49-F238E27FC236}">
                <a16:creationId xmlns:a16="http://schemas.microsoft.com/office/drawing/2014/main" xmlns="" id="{9880DF66-14B3-4AA5-A2A1-FC8C6914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>
                <a:latin typeface="+mn-lt"/>
              </a:rPr>
              <a:t>2</a:t>
            </a:fld>
            <a:endParaRPr lang="ru-RU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770" y="1241442"/>
            <a:ext cx="11022011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dirty="0" smtClean="0">
                <a:solidFill>
                  <a:schemeClr val="accent1"/>
                </a:solidFill>
              </a:rPr>
              <a:t>Федеральным законом </a:t>
            </a:r>
            <a:r>
              <a:rPr lang="ru-RU" sz="1600" dirty="0">
                <a:solidFill>
                  <a:schemeClr val="accent1"/>
                </a:solidFill>
              </a:rPr>
              <a:t>от 04.08.2026 N 282-ФЗ </a:t>
            </a:r>
            <a:r>
              <a:rPr lang="ru-RU" sz="1600" dirty="0" smtClean="0">
                <a:solidFill>
                  <a:schemeClr val="accent1"/>
                </a:solidFill>
              </a:rPr>
              <a:t>«О </a:t>
            </a:r>
            <a:r>
              <a:rPr lang="ru-RU" sz="1600" dirty="0">
                <a:solidFill>
                  <a:schemeClr val="accent1"/>
                </a:solidFill>
              </a:rPr>
              <a:t>цифровых валютах и цифровых </a:t>
            </a:r>
            <a:r>
              <a:rPr lang="ru-RU" sz="1600" dirty="0" smtClean="0">
                <a:solidFill>
                  <a:schemeClr val="accent1"/>
                </a:solidFill>
              </a:rPr>
              <a:t>правах» установлены требования к</a:t>
            </a:r>
            <a:r>
              <a:rPr lang="ru-RU" sz="2000" dirty="0" smtClean="0">
                <a:solidFill>
                  <a:schemeClr val="accent1"/>
                </a:solidFill>
              </a:rPr>
              <a:t> </a:t>
            </a:r>
            <a:r>
              <a:rPr lang="ru-RU" sz="1600" dirty="0" smtClean="0">
                <a:solidFill>
                  <a:schemeClr val="accent1"/>
                </a:solidFill>
              </a:rPr>
              <a:t>должностным лицам</a:t>
            </a:r>
            <a:r>
              <a:rPr lang="ru-RU" sz="1600" dirty="0">
                <a:solidFill>
                  <a:schemeClr val="accent1"/>
                </a:solidFill>
              </a:rPr>
              <a:t>, </a:t>
            </a:r>
            <a:r>
              <a:rPr lang="ru-RU" sz="1600" dirty="0" smtClean="0">
                <a:solidFill>
                  <a:schemeClr val="accent1"/>
                </a:solidFill>
              </a:rPr>
              <a:t>собственникам </a:t>
            </a:r>
            <a:r>
              <a:rPr lang="ru-RU" sz="1600" dirty="0">
                <a:solidFill>
                  <a:schemeClr val="accent1"/>
                </a:solidFill>
              </a:rPr>
              <a:t>организаций, осуществляющих обмен цифровых валют, цифровых депозитариев и операторов информационных систем, в которых осуществляется выпуск цифровых финансовых активов</a:t>
            </a:r>
            <a:endParaRPr lang="ru-RU" sz="1600" dirty="0" smtClean="0">
              <a:solidFill>
                <a:schemeClr val="accent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840642" y="4638635"/>
            <a:ext cx="3939382" cy="1200329"/>
            <a:chOff x="508830" y="2594090"/>
            <a:chExt cx="3939382" cy="1200329"/>
          </a:xfrm>
        </p:grpSpPr>
        <p:sp>
          <p:nvSpPr>
            <p:cNvPr id="7" name="TextBox 6"/>
            <p:cNvSpPr txBox="1"/>
            <p:nvPr/>
          </p:nvSpPr>
          <p:spPr>
            <a:xfrm>
              <a:off x="508830" y="2594090"/>
              <a:ext cx="31830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Банк России осуществляет контроль за соблюдением установленных требований и ограничений </a:t>
              </a:r>
              <a:endParaRPr lang="ru-RU" dirty="0"/>
            </a:p>
          </p:txBody>
        </p:sp>
        <p:sp>
          <p:nvSpPr>
            <p:cNvPr id="16" name="Стрелка вправо 15"/>
            <p:cNvSpPr/>
            <p:nvPr/>
          </p:nvSpPr>
          <p:spPr>
            <a:xfrm>
              <a:off x="3694695" y="2639866"/>
              <a:ext cx="753517" cy="847958"/>
            </a:xfrm>
            <a:prstGeom prst="rightArrow">
              <a:avLst>
                <a:gd name="adj1" fmla="val 37199"/>
                <a:gd name="adj2" fmla="val 50000"/>
              </a:avLst>
            </a:prstGeom>
            <a:solidFill>
              <a:schemeClr val="accent2">
                <a:lumMod val="75000"/>
                <a:alpha val="1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7153" tIns="38577" rIns="77153" bIns="3857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ru-RU" sz="2400" b="1" dirty="0" smtClean="0">
                  <a:solidFill>
                    <a:schemeClr val="accent1"/>
                  </a:solidFill>
                  <a:cs typeface="Arial" panose="020B0604020202020204" pitchFamily="34" charset="0"/>
                </a:rPr>
                <a:t>  </a:t>
              </a:r>
              <a:endParaRPr lang="ru-RU" sz="2000" b="1" dirty="0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714916" y="2897436"/>
              <a:ext cx="61908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b="1" dirty="0">
                  <a:solidFill>
                    <a:schemeClr val="accent1"/>
                  </a:solidFill>
                  <a:cs typeface="Arial" panose="020B0604020202020204" pitchFamily="34" charset="0"/>
                </a:rPr>
                <a:t>цель</a:t>
              </a:r>
            </a:p>
          </p:txBody>
        </p:sp>
      </p:grpSp>
      <p:sp>
        <p:nvSpPr>
          <p:cNvPr id="19" name="Текст 2">
            <a:extLst>
              <a:ext uri="{FF2B5EF4-FFF2-40B4-BE49-F238E27FC236}">
                <a16:creationId xmlns:a16="http://schemas.microsoft.com/office/drawing/2014/main" xmlns="" id="{058546A0-F491-4C9C-8263-56D8A02928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67191" y="2420153"/>
            <a:ext cx="10056778" cy="10027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ru-RU" sz="2000" spc="20" dirty="0" smtClean="0">
                <a:solidFill>
                  <a:schemeClr val="accent1"/>
                </a:solidFill>
                <a:latin typeface="+mn-lt"/>
              </a:rPr>
              <a:t>     К ним относятся: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en-US" sz="1200" spc="20" dirty="0" smtClean="0">
              <a:solidFill>
                <a:schemeClr val="accent1"/>
              </a:solidFill>
              <a:latin typeface="+mn-lt"/>
            </a:endParaRPr>
          </a:p>
          <a:p>
            <a:pPr marL="216005" indent="-216005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spc="20" dirty="0" smtClean="0">
                <a:latin typeface="+mn-lt"/>
              </a:rPr>
              <a:t>Квалификационные требования</a:t>
            </a:r>
          </a:p>
          <a:p>
            <a:pPr marL="216005" indent="-216005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spc="20" dirty="0" smtClean="0">
                <a:latin typeface="+mn-lt"/>
              </a:rPr>
              <a:t>Требования к деловой репутации</a:t>
            </a:r>
          </a:p>
          <a:p>
            <a:pPr marL="216005" indent="-216005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000" spc="20" dirty="0" smtClean="0">
                <a:latin typeface="+mn-lt"/>
              </a:rPr>
              <a:t>Отдельные ограничения и требования</a:t>
            </a:r>
            <a:endParaRPr lang="ru-RU" sz="2400" spc="20" dirty="0" smtClean="0">
              <a:solidFill>
                <a:srgbClr val="626262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spcAft>
                <a:spcPts val="1800"/>
              </a:spcAft>
              <a:buClr>
                <a:schemeClr val="accent1"/>
              </a:buClr>
            </a:pPr>
            <a:endParaRPr lang="ru-RU" sz="3200" spc="20" dirty="0">
              <a:solidFill>
                <a:srgbClr val="626262"/>
              </a:solidFill>
              <a:latin typeface="+mn-lt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B3149B26-724C-43CF-8642-239C59F66311}"/>
              </a:ext>
            </a:extLst>
          </p:cNvPr>
          <p:cNvSpPr txBox="1">
            <a:spLocks/>
          </p:cNvSpPr>
          <p:nvPr/>
        </p:nvSpPr>
        <p:spPr>
          <a:xfrm>
            <a:off x="433388" y="425346"/>
            <a:ext cx="11325225" cy="65271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2400" b="1" dirty="0" smtClean="0">
                <a:latin typeface="+mn-lt"/>
              </a:rPr>
              <a:t>Какие требования установлены? </a:t>
            </a:r>
            <a:endParaRPr lang="ru-RU" sz="2400" b="1" dirty="0">
              <a:latin typeface="+mn-lt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21966" y="4402391"/>
            <a:ext cx="6611815" cy="1694734"/>
          </a:xfrm>
          <a:prstGeom prst="roundRect">
            <a:avLst>
              <a:gd name="adj" fmla="val 1044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6000" indent="-2160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недопущение к управлению приведёнными выше организациями неквалифицированных и недобросовестных лиц, имеющих возможность оказывать влияние на деятельность таких организаций в силу полномочий и (или) занимаемой должности</a:t>
            </a:r>
            <a:endParaRPr lang="ru-RU" sz="1400" dirty="0">
              <a:solidFill>
                <a:schemeClr val="tx1"/>
              </a:solidFill>
            </a:endParaRPr>
          </a:p>
          <a:p>
            <a:pPr marL="216000" indent="-2160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защита прав, гарантий и законных интересов участников финансового рынка, их клиентов, контрагентов, выгодоприобретателей </a:t>
            </a:r>
          </a:p>
          <a:p>
            <a:pPr marL="216000" indent="-2160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/>
                </a:solidFill>
              </a:rPr>
              <a:t>обеспечение стабильности финансового </a:t>
            </a:r>
            <a:r>
              <a:rPr lang="ru-RU" sz="1400" dirty="0" smtClean="0">
                <a:solidFill>
                  <a:schemeClr val="tx1"/>
                </a:solidFill>
              </a:rPr>
              <a:t>рынка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13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>
                <a:solidFill>
                  <a:srgbClr val="888A8D"/>
                </a:solidFill>
              </a:rPr>
              <a:t>Дополнительные требования к поднадзорным Банку России организациям, получающим статус организации - </a:t>
            </a:r>
            <a:r>
              <a:rPr lang="ru-RU" dirty="0">
                <a:solidFill>
                  <a:srgbClr val="888A8D"/>
                </a:solidFill>
              </a:rPr>
              <a:t>криптосубъекта</a:t>
            </a:r>
            <a:endParaRPr lang="ru-RU" dirty="0">
              <a:solidFill>
                <a:srgbClr val="888A8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>
                <a:solidFill>
                  <a:srgbClr val="888A8D"/>
                </a:solidFill>
              </a:rPr>
              <a:pPr/>
              <a:t>20</a:t>
            </a:fld>
            <a:endParaRPr lang="ru-RU" dirty="0">
              <a:solidFill>
                <a:srgbClr val="888A8D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01989" y="4159362"/>
            <a:ext cx="2203932" cy="85621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ЦД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453591" y="2627295"/>
            <a:ext cx="2192634" cy="85621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Организация, осуществляющая </a:t>
            </a:r>
            <a:r>
              <a:rPr lang="ru-RU" dirty="0">
                <a:solidFill>
                  <a:prstClr val="white"/>
                </a:solidFill>
              </a:rPr>
              <a:t>обмен ЦВ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433388" y="1986251"/>
            <a:ext cx="2740580" cy="85621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Поставщик ликвидности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293187" y="2812788"/>
            <a:ext cx="2884377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82BB"/>
                </a:solidFill>
              </a:rPr>
              <a:t>Руководители</a:t>
            </a:r>
            <a:r>
              <a:rPr lang="ru-RU" sz="1050" dirty="0" smtClean="0">
                <a:solidFill>
                  <a:srgbClr val="0082BB"/>
                </a:solidFill>
              </a:rPr>
              <a:t>, </a:t>
            </a:r>
            <a:r>
              <a:rPr lang="ru-RU" sz="1050" dirty="0">
                <a:solidFill>
                  <a:srgbClr val="0082BB"/>
                </a:solidFill>
              </a:rPr>
              <a:t>должностные </a:t>
            </a:r>
            <a:r>
              <a:rPr lang="ru-RU" sz="1050" dirty="0" smtClean="0">
                <a:solidFill>
                  <a:srgbClr val="0082BB"/>
                </a:solidFill>
              </a:rPr>
              <a:t>лица </a:t>
            </a:r>
            <a:br>
              <a:rPr lang="ru-RU" sz="1050" dirty="0" smtClean="0">
                <a:solidFill>
                  <a:srgbClr val="0082BB"/>
                </a:solidFill>
              </a:rPr>
            </a:br>
            <a:r>
              <a:rPr lang="ru-RU" sz="1050" dirty="0" smtClean="0">
                <a:solidFill>
                  <a:srgbClr val="0082BB"/>
                </a:solidFill>
              </a:rPr>
              <a:t>в </a:t>
            </a:r>
            <a:r>
              <a:rPr lang="ru-RU" sz="1050" dirty="0">
                <a:solidFill>
                  <a:srgbClr val="0082BB"/>
                </a:solidFill>
              </a:rPr>
              <a:t>соответствии с НА БР по ч.4 </a:t>
            </a:r>
            <a:br>
              <a:rPr lang="ru-RU" sz="1050" dirty="0">
                <a:solidFill>
                  <a:srgbClr val="0082BB"/>
                </a:solidFill>
              </a:rPr>
            </a:br>
            <a:r>
              <a:rPr lang="ru-RU" sz="1050" dirty="0">
                <a:solidFill>
                  <a:srgbClr val="0082BB"/>
                </a:solidFill>
              </a:rPr>
              <a:t>ст. 10 ФЗ № 258-ФЗ «Об </a:t>
            </a:r>
            <a:r>
              <a:rPr lang="ru-RU" sz="1050" dirty="0" smtClean="0">
                <a:solidFill>
                  <a:srgbClr val="0082BB"/>
                </a:solidFill>
              </a:rPr>
              <a:t>ЭПР» в </a:t>
            </a:r>
            <a:r>
              <a:rPr lang="ru-RU" sz="1050" dirty="0" smtClean="0">
                <a:solidFill>
                  <a:srgbClr val="0082BB"/>
                </a:solidFill>
              </a:rPr>
              <a:t>т.ч</a:t>
            </a:r>
            <a:r>
              <a:rPr lang="ru-RU" sz="1050" dirty="0" smtClean="0">
                <a:solidFill>
                  <a:srgbClr val="0082BB"/>
                </a:solidFill>
              </a:rPr>
              <a:t>.</a:t>
            </a:r>
          </a:p>
          <a:p>
            <a:pPr algn="ctr"/>
            <a:r>
              <a:rPr lang="ru-RU" sz="1050" dirty="0" smtClean="0">
                <a:solidFill>
                  <a:srgbClr val="0082BB"/>
                </a:solidFill>
              </a:rPr>
              <a:t> </a:t>
            </a:r>
            <a:r>
              <a:rPr lang="ru-RU" sz="1050" dirty="0">
                <a:solidFill>
                  <a:srgbClr val="0082BB"/>
                </a:solidFill>
              </a:rPr>
              <a:t>ЕИО</a:t>
            </a:r>
          </a:p>
          <a:p>
            <a:pPr algn="ctr"/>
            <a:r>
              <a:rPr lang="ru-RU" sz="1050" dirty="0" smtClean="0">
                <a:solidFill>
                  <a:srgbClr val="0082BB"/>
                </a:solidFill>
              </a:rPr>
              <a:t>Должностное </a:t>
            </a:r>
            <a:r>
              <a:rPr lang="ru-RU" sz="1050" dirty="0">
                <a:solidFill>
                  <a:srgbClr val="0082BB"/>
                </a:solidFill>
              </a:rPr>
              <a:t>лицо, ответственное за соблюдение </a:t>
            </a:r>
            <a:r>
              <a:rPr lang="ru-RU" sz="1050" dirty="0" smtClean="0">
                <a:solidFill>
                  <a:srgbClr val="0082BB"/>
                </a:solidFill>
              </a:rPr>
              <a:t>правил цифрового </a:t>
            </a:r>
            <a:r>
              <a:rPr lang="ru-RU" sz="1050" dirty="0" smtClean="0">
                <a:solidFill>
                  <a:srgbClr val="0082BB"/>
                </a:solidFill>
              </a:rPr>
              <a:t>комплаенса</a:t>
            </a:r>
            <a:endParaRPr lang="ru-RU" sz="1050" dirty="0" smtClean="0">
              <a:solidFill>
                <a:srgbClr val="0082BB"/>
              </a:solidFill>
            </a:endParaRPr>
          </a:p>
          <a:p>
            <a:pPr algn="ctr"/>
            <a:r>
              <a:rPr lang="ru-RU" sz="1050" dirty="0">
                <a:solidFill>
                  <a:srgbClr val="0082BB"/>
                </a:solidFill>
              </a:rPr>
              <a:t>Лицо, осуществляющее контроль за организацией и проведением цифрового </a:t>
            </a:r>
            <a:r>
              <a:rPr lang="ru-RU" sz="1050" dirty="0">
                <a:solidFill>
                  <a:srgbClr val="0082BB"/>
                </a:solidFill>
              </a:rPr>
              <a:t>комплаенса</a:t>
            </a:r>
            <a:endParaRPr lang="ru-RU" sz="1050" dirty="0">
              <a:solidFill>
                <a:srgbClr val="0082BB"/>
              </a:solidFill>
            </a:endParaRPr>
          </a:p>
          <a:p>
            <a:pPr algn="ctr"/>
            <a:endParaRPr lang="ru-RU" sz="1200" dirty="0">
              <a:solidFill>
                <a:srgbClr val="0082BB"/>
              </a:solidFill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433388" y="4589389"/>
            <a:ext cx="2740580" cy="88839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prstClr val="white"/>
              </a:solidFill>
            </a:endParaRPr>
          </a:p>
          <a:p>
            <a:pPr algn="ctr"/>
            <a:r>
              <a:rPr lang="ru-RU" dirty="0" smtClean="0">
                <a:solidFill>
                  <a:prstClr val="white"/>
                </a:solidFill>
              </a:rPr>
              <a:t>Уполномоченная </a:t>
            </a:r>
            <a:r>
              <a:rPr lang="ru-RU" dirty="0">
                <a:solidFill>
                  <a:prstClr val="white"/>
                </a:solidFill>
              </a:rPr>
              <a:t>организация</a:t>
            </a: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92276" y="5445167"/>
            <a:ext cx="2804378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82BB"/>
                </a:solidFill>
              </a:rPr>
              <a:t>Руководители, должностные </a:t>
            </a:r>
            <a:r>
              <a:rPr lang="ru-RU" sz="1050" dirty="0" smtClean="0">
                <a:solidFill>
                  <a:srgbClr val="0082BB"/>
                </a:solidFill>
              </a:rPr>
              <a:t>лица, иные лица </a:t>
            </a:r>
            <a:r>
              <a:rPr lang="ru-RU" sz="1050" dirty="0">
                <a:solidFill>
                  <a:srgbClr val="0082BB"/>
                </a:solidFill>
              </a:rPr>
              <a:t>в соответствии с НА БР по ч.4 </a:t>
            </a:r>
            <a:r>
              <a:rPr lang="ru-RU" sz="1050" dirty="0" smtClean="0">
                <a:solidFill>
                  <a:srgbClr val="0082BB"/>
                </a:solidFill>
              </a:rPr>
              <a:t>ст</a:t>
            </a:r>
            <a:r>
              <a:rPr lang="ru-RU" sz="1050" dirty="0">
                <a:solidFill>
                  <a:srgbClr val="0082BB"/>
                </a:solidFill>
              </a:rPr>
              <a:t>. 10 ФЗ № 258-ФЗ «Об ЭПР» в </a:t>
            </a:r>
            <a:r>
              <a:rPr lang="ru-RU" sz="1050" dirty="0">
                <a:solidFill>
                  <a:srgbClr val="0082BB"/>
                </a:solidFill>
              </a:rPr>
              <a:t>т.ч</a:t>
            </a:r>
            <a:r>
              <a:rPr lang="ru-RU" sz="1050" dirty="0" smtClean="0">
                <a:solidFill>
                  <a:srgbClr val="0082BB"/>
                </a:solidFill>
              </a:rPr>
              <a:t>.</a:t>
            </a:r>
          </a:p>
          <a:p>
            <a:pPr algn="ctr"/>
            <a:r>
              <a:rPr lang="ru-RU" sz="1050" dirty="0" smtClean="0">
                <a:solidFill>
                  <a:srgbClr val="0082BB"/>
                </a:solidFill>
              </a:rPr>
              <a:t>Должностные лица, как и для поставщика ликвидности</a:t>
            </a:r>
            <a:endParaRPr lang="ru-RU" sz="1050" dirty="0">
              <a:solidFill>
                <a:srgbClr val="0082BB"/>
              </a:solidFill>
            </a:endParaRPr>
          </a:p>
          <a:p>
            <a:pPr algn="ctr"/>
            <a:r>
              <a:rPr lang="ru-RU" sz="1050" dirty="0" smtClean="0">
                <a:solidFill>
                  <a:srgbClr val="0082BB"/>
                </a:solidFill>
              </a:rPr>
              <a:t>Лица</a:t>
            </a:r>
            <a:r>
              <a:rPr lang="ru-RU" sz="1050" dirty="0">
                <a:solidFill>
                  <a:srgbClr val="0082BB"/>
                </a:solidFill>
              </a:rPr>
              <a:t>, под контролем которых находится субъект </a:t>
            </a:r>
            <a:r>
              <a:rPr lang="ru-RU" sz="1050" dirty="0" smtClean="0">
                <a:solidFill>
                  <a:srgbClr val="0082BB"/>
                </a:solidFill>
              </a:rPr>
              <a:t>ЭПР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6605921" y="2528146"/>
            <a:ext cx="16452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82BB"/>
                </a:solidFill>
              </a:rPr>
              <a:t>ЕИО</a:t>
            </a:r>
            <a:endParaRPr lang="ru-RU" sz="1200" dirty="0">
              <a:solidFill>
                <a:srgbClr val="0082BB"/>
              </a:solidFill>
            </a:endParaRPr>
          </a:p>
          <a:p>
            <a:r>
              <a:rPr lang="ru-RU" sz="1200" dirty="0" smtClean="0">
                <a:solidFill>
                  <a:srgbClr val="0082BB"/>
                </a:solidFill>
              </a:rPr>
              <a:t>Контролер/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Рук СВК</a:t>
            </a:r>
            <a:endParaRPr lang="ru-RU" sz="1200" dirty="0">
              <a:solidFill>
                <a:srgbClr val="0082BB"/>
              </a:solidFill>
            </a:endParaRPr>
          </a:p>
          <a:p>
            <a:r>
              <a:rPr lang="ru-RU" sz="1200" dirty="0" smtClean="0">
                <a:solidFill>
                  <a:srgbClr val="0082BB"/>
                </a:solidFill>
              </a:rPr>
              <a:t>ДЛ/Рук </a:t>
            </a:r>
            <a:r>
              <a:rPr lang="ru-RU" sz="1200" dirty="0">
                <a:solidFill>
                  <a:srgbClr val="0082BB"/>
                </a:solidFill>
              </a:rPr>
              <a:t>СУР</a:t>
            </a:r>
          </a:p>
          <a:p>
            <a:endParaRPr lang="ru-RU" sz="400" dirty="0" smtClean="0">
              <a:solidFill>
                <a:srgbClr val="0082BB"/>
              </a:solidFill>
            </a:endParaRPr>
          </a:p>
          <a:p>
            <a:r>
              <a:rPr lang="ru-RU" sz="1150" dirty="0" smtClean="0">
                <a:solidFill>
                  <a:srgbClr val="0082BB"/>
                </a:solidFill>
              </a:rPr>
              <a:t>СДЛ по </a:t>
            </a:r>
            <a:r>
              <a:rPr lang="ru-RU" sz="1150" dirty="0">
                <a:solidFill>
                  <a:srgbClr val="0082BB"/>
                </a:solidFill>
              </a:rPr>
              <a:t>ПОД</a:t>
            </a:r>
            <a:r>
              <a:rPr lang="ru-RU" sz="1150" dirty="0" smtClean="0">
                <a:solidFill>
                  <a:srgbClr val="0082BB"/>
                </a:solidFill>
              </a:rPr>
              <a:t>/</a:t>
            </a:r>
          </a:p>
          <a:p>
            <a:r>
              <a:rPr lang="ru-RU" sz="1150" dirty="0" smtClean="0">
                <a:solidFill>
                  <a:srgbClr val="0082BB"/>
                </a:solidFill>
              </a:rPr>
              <a:t>ФТ/ЭД/ФРОМУ</a:t>
            </a:r>
          </a:p>
          <a:p>
            <a:r>
              <a:rPr lang="ru-RU" sz="1200" dirty="0">
                <a:solidFill>
                  <a:srgbClr val="0082BB"/>
                </a:solidFill>
              </a:rPr>
              <a:t>Собственники</a:t>
            </a:r>
          </a:p>
          <a:p>
            <a:endParaRPr lang="ru-RU" sz="1200" dirty="0">
              <a:solidFill>
                <a:srgbClr val="0082BB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6612281" y="4024147"/>
            <a:ext cx="237722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500" dirty="0" smtClean="0">
              <a:solidFill>
                <a:srgbClr val="0082BB"/>
              </a:solidFill>
            </a:endParaRPr>
          </a:p>
          <a:p>
            <a:r>
              <a:rPr lang="ru-RU" sz="1200" dirty="0" smtClean="0">
                <a:solidFill>
                  <a:srgbClr val="0082BB"/>
                </a:solidFill>
              </a:rPr>
              <a:t>ЕИО</a:t>
            </a:r>
            <a:endParaRPr lang="ru-RU" sz="1200" dirty="0">
              <a:solidFill>
                <a:srgbClr val="0082BB"/>
              </a:solidFill>
            </a:endParaRPr>
          </a:p>
          <a:p>
            <a:r>
              <a:rPr lang="ru-RU" sz="1200" dirty="0" smtClean="0">
                <a:solidFill>
                  <a:srgbClr val="0082BB"/>
                </a:solidFill>
              </a:rPr>
              <a:t>ЧКИО (</a:t>
            </a:r>
            <a:r>
              <a:rPr lang="ru-RU" sz="1200" dirty="0">
                <a:solidFill>
                  <a:srgbClr val="0082BB"/>
                </a:solidFill>
              </a:rPr>
              <a:t>при наличии)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Контролер/Рук СВК</a:t>
            </a:r>
            <a:endParaRPr lang="ru-RU" sz="1200" dirty="0">
              <a:solidFill>
                <a:srgbClr val="0082BB"/>
              </a:solidFill>
            </a:endParaRPr>
          </a:p>
          <a:p>
            <a:r>
              <a:rPr lang="ru-RU" sz="1200" dirty="0" smtClean="0">
                <a:solidFill>
                  <a:srgbClr val="0082BB"/>
                </a:solidFill>
              </a:rPr>
              <a:t>ДЛ/Рук СУР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Внутренний аудитор/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Рук СВА (при наличии)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ЧСД (НС) (при наличии)</a:t>
            </a:r>
          </a:p>
          <a:p>
            <a:r>
              <a:rPr lang="ru-RU" sz="1050" dirty="0" smtClean="0">
                <a:solidFill>
                  <a:srgbClr val="0082BB"/>
                </a:solidFill>
              </a:rPr>
              <a:t>СДЛ по ПОД/ФТ/ЭД/ФРОМУ</a:t>
            </a:r>
          </a:p>
          <a:p>
            <a:r>
              <a:rPr lang="ru-RU" sz="1200" dirty="0" smtClean="0">
                <a:solidFill>
                  <a:srgbClr val="0082BB"/>
                </a:solidFill>
              </a:rPr>
              <a:t>Собственники</a:t>
            </a:r>
          </a:p>
          <a:p>
            <a:endParaRPr lang="ru-RU" sz="100" dirty="0" smtClean="0">
              <a:solidFill>
                <a:srgbClr val="0082BB"/>
              </a:solidFill>
            </a:endParaRPr>
          </a:p>
          <a:p>
            <a:r>
              <a:rPr lang="ru-RU" sz="1200" dirty="0" smtClean="0">
                <a:solidFill>
                  <a:srgbClr val="0082BB"/>
                </a:solidFill>
              </a:rPr>
              <a:t>Зам </a:t>
            </a:r>
            <a:r>
              <a:rPr lang="ru-RU" sz="1200" dirty="0">
                <a:solidFill>
                  <a:srgbClr val="0082BB"/>
                </a:solidFill>
              </a:rPr>
              <a:t>ЕИО по ИБ</a:t>
            </a:r>
          </a:p>
          <a:p>
            <a:endParaRPr lang="ru-RU" sz="1200" dirty="0">
              <a:solidFill>
                <a:srgbClr val="0082BB"/>
              </a:solidFill>
            </a:endParaRPr>
          </a:p>
        </p:txBody>
      </p:sp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433388" y="953962"/>
            <a:ext cx="11325225" cy="606994"/>
          </a:xfrm>
        </p:spPr>
        <p:txBody>
          <a:bodyPr/>
          <a:lstStyle/>
          <a:p>
            <a:pPr algn="ctr"/>
            <a:r>
              <a:rPr lang="ru-RU" sz="1600" dirty="0" smtClean="0"/>
              <a:t>Дополнительные требования по должностным лицам, </a:t>
            </a:r>
            <a:r>
              <a:rPr lang="ru-RU" sz="1600" dirty="0"/>
              <a:t>их </a:t>
            </a:r>
            <a:r>
              <a:rPr lang="ru-RU" sz="1600" dirty="0" smtClean="0"/>
              <a:t>деловой репутации </a:t>
            </a:r>
            <a:r>
              <a:rPr lang="ru-RU" sz="1600" dirty="0"/>
              <a:t>и </a:t>
            </a:r>
            <a:r>
              <a:rPr lang="ru-RU" sz="1600" dirty="0" smtClean="0"/>
              <a:t>квалификации, в отношении </a:t>
            </a:r>
            <a:br>
              <a:rPr lang="ru-RU" sz="1600" dirty="0" smtClean="0"/>
            </a:br>
            <a:r>
              <a:rPr lang="ru-RU" sz="1600" b="1" dirty="0" smtClean="0"/>
              <a:t>субъекта ЭПР (УО/поставщик ликвидности)</a:t>
            </a:r>
            <a:r>
              <a:rPr lang="ru-RU" sz="1600" dirty="0" smtClean="0"/>
              <a:t>, получающего статус организации-</a:t>
            </a:r>
            <a:r>
              <a:rPr lang="ru-RU" sz="1600" dirty="0" smtClean="0"/>
              <a:t>криптосубъекта</a:t>
            </a:r>
            <a:endParaRPr lang="ru-RU" sz="1600" dirty="0"/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3381249" y="1986251"/>
            <a:ext cx="541821" cy="3491533"/>
          </a:xfrm>
          <a:prstGeom prst="rightBrac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 стрелкой 6"/>
          <p:cNvCxnSpPr>
            <a:endCxn id="15" idx="1"/>
          </p:cNvCxnSpPr>
          <p:nvPr/>
        </p:nvCxnSpPr>
        <p:spPr>
          <a:xfrm flipV="1">
            <a:off x="3979016" y="3055401"/>
            <a:ext cx="474575" cy="671162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endCxn id="14" idx="1"/>
          </p:cNvCxnSpPr>
          <p:nvPr/>
        </p:nvCxnSpPr>
        <p:spPr>
          <a:xfrm>
            <a:off x="3968411" y="3726563"/>
            <a:ext cx="433578" cy="860905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авая фигурная скобка 42"/>
          <p:cNvSpPr/>
          <p:nvPr/>
        </p:nvSpPr>
        <p:spPr>
          <a:xfrm>
            <a:off x="7614458" y="2625262"/>
            <a:ext cx="207818" cy="705503"/>
          </a:xfrm>
          <a:prstGeom prst="rightBrac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равая фигурная скобка 43"/>
          <p:cNvSpPr/>
          <p:nvPr/>
        </p:nvSpPr>
        <p:spPr>
          <a:xfrm>
            <a:off x="8343358" y="4241564"/>
            <a:ext cx="207818" cy="967552"/>
          </a:xfrm>
          <a:prstGeom prst="rightBrac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8770384" y="1778198"/>
            <a:ext cx="3387862" cy="77060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Квал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smtClean="0">
                <a:solidFill>
                  <a:schemeClr val="bg1"/>
                </a:solidFill>
              </a:rPr>
              <a:t>требования  предусмотрены </a:t>
            </a:r>
            <a:r>
              <a:rPr lang="ru-RU" sz="1600" dirty="0">
                <a:solidFill>
                  <a:schemeClr val="bg1"/>
                </a:solidFill>
              </a:rPr>
              <a:t>НА БР для ДЛ </a:t>
            </a:r>
            <a:r>
              <a:rPr lang="ru-RU" sz="1600" dirty="0" smtClean="0">
                <a:solidFill>
                  <a:schemeClr val="bg1"/>
                </a:solidFill>
              </a:rPr>
              <a:t>организаций-</a:t>
            </a:r>
            <a:r>
              <a:rPr lang="ru-RU" sz="1600" dirty="0" smtClean="0">
                <a:solidFill>
                  <a:schemeClr val="bg1"/>
                </a:solidFill>
              </a:rPr>
              <a:t>криптосубъектов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8762505" y="2795004"/>
            <a:ext cx="3387862" cy="8438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Требования к ДР - п.1 ч.1 </a:t>
            </a:r>
            <a:r>
              <a:rPr lang="ru-RU" sz="1600" dirty="0">
                <a:solidFill>
                  <a:schemeClr val="bg1"/>
                </a:solidFill>
              </a:rPr>
              <a:t>ст.16 Федерального закона «О банках и банковской деятельности</a:t>
            </a:r>
            <a:r>
              <a:rPr lang="ru-RU" sz="1600" dirty="0" smtClean="0">
                <a:solidFill>
                  <a:schemeClr val="bg1"/>
                </a:solidFill>
              </a:rPr>
              <a:t>»</a:t>
            </a:r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47" name="Прямая со стрелкой 46"/>
          <p:cNvCxnSpPr>
            <a:stCxn id="43" idx="1"/>
            <a:endCxn id="45" idx="1"/>
          </p:cNvCxnSpPr>
          <p:nvPr/>
        </p:nvCxnSpPr>
        <p:spPr>
          <a:xfrm flipV="1">
            <a:off x="7822276" y="2163501"/>
            <a:ext cx="948108" cy="814513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43" idx="1"/>
          </p:cNvCxnSpPr>
          <p:nvPr/>
        </p:nvCxnSpPr>
        <p:spPr>
          <a:xfrm>
            <a:off x="7822276" y="2978014"/>
            <a:ext cx="959405" cy="3205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34" idx="1"/>
          </p:cNvCxnSpPr>
          <p:nvPr/>
        </p:nvCxnSpPr>
        <p:spPr>
          <a:xfrm flipV="1">
            <a:off x="7805902" y="3562797"/>
            <a:ext cx="975779" cy="79774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Скругленный прямоугольник 60"/>
          <p:cNvSpPr/>
          <p:nvPr/>
        </p:nvSpPr>
        <p:spPr>
          <a:xfrm>
            <a:off x="8770384" y="3908923"/>
            <a:ext cx="3387862" cy="74701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Квал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  <a:r>
              <a:rPr lang="ru-RU" sz="1600" dirty="0" smtClean="0">
                <a:solidFill>
                  <a:schemeClr val="bg1"/>
                </a:solidFill>
              </a:rPr>
              <a:t>требования  предусмотрены </a:t>
            </a:r>
            <a:r>
              <a:rPr lang="ru-RU" sz="1600" dirty="0">
                <a:solidFill>
                  <a:schemeClr val="bg1"/>
                </a:solidFill>
              </a:rPr>
              <a:t>НА БР для ДЛ </a:t>
            </a:r>
            <a:r>
              <a:rPr lang="ru-RU" sz="1600" dirty="0" smtClean="0">
                <a:solidFill>
                  <a:schemeClr val="bg1"/>
                </a:solidFill>
              </a:rPr>
              <a:t>организаций-</a:t>
            </a:r>
            <a:r>
              <a:rPr lang="ru-RU" sz="1600" dirty="0" smtClean="0">
                <a:solidFill>
                  <a:schemeClr val="bg1"/>
                </a:solidFill>
              </a:rPr>
              <a:t>криптосубъектов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8770384" y="4754375"/>
            <a:ext cx="3387862" cy="8438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Требования к ДР - п.1 ч.1 </a:t>
            </a:r>
            <a:r>
              <a:rPr lang="ru-RU" sz="1600" dirty="0">
                <a:solidFill>
                  <a:schemeClr val="bg1"/>
                </a:solidFill>
              </a:rPr>
              <a:t>ст.16 Федерального закона «О банках и банковской деятельности</a:t>
            </a:r>
            <a:r>
              <a:rPr lang="ru-RU" sz="1600" dirty="0" smtClean="0">
                <a:solidFill>
                  <a:schemeClr val="bg1"/>
                </a:solidFill>
              </a:rPr>
              <a:t>»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77" name="Правая фигурная скобка 76"/>
          <p:cNvSpPr/>
          <p:nvPr/>
        </p:nvSpPr>
        <p:spPr>
          <a:xfrm>
            <a:off x="8360754" y="5227067"/>
            <a:ext cx="213824" cy="509667"/>
          </a:xfrm>
          <a:prstGeom prst="rightBrac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9" name="Прямая со стрелкой 78"/>
          <p:cNvCxnSpPr>
            <a:stCxn id="44" idx="1"/>
          </p:cNvCxnSpPr>
          <p:nvPr/>
        </p:nvCxnSpPr>
        <p:spPr>
          <a:xfrm flipV="1">
            <a:off x="8551176" y="4615770"/>
            <a:ext cx="270897" cy="109570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>
            <a:stCxn id="44" idx="1"/>
          </p:cNvCxnSpPr>
          <p:nvPr/>
        </p:nvCxnSpPr>
        <p:spPr>
          <a:xfrm>
            <a:off x="8551176" y="4725340"/>
            <a:ext cx="260202" cy="98434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8645783" y="5477784"/>
            <a:ext cx="135898" cy="4768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Скругленный прямоугольник 94"/>
          <p:cNvSpPr/>
          <p:nvPr/>
        </p:nvSpPr>
        <p:spPr>
          <a:xfrm>
            <a:off x="8770384" y="5718559"/>
            <a:ext cx="3387862" cy="67981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Квал</a:t>
            </a:r>
            <a:r>
              <a:rPr lang="ru-RU" sz="1600" dirty="0" smtClean="0">
                <a:solidFill>
                  <a:schemeClr val="bg1"/>
                </a:solidFill>
              </a:rPr>
              <a:t>. </a:t>
            </a:r>
            <a:r>
              <a:rPr lang="ru-RU" sz="1600" dirty="0">
                <a:solidFill>
                  <a:schemeClr val="bg1"/>
                </a:solidFill>
              </a:rPr>
              <a:t>и</a:t>
            </a:r>
            <a:r>
              <a:rPr lang="ru-RU" sz="1600" dirty="0" smtClean="0">
                <a:solidFill>
                  <a:schemeClr val="bg1"/>
                </a:solidFill>
              </a:rPr>
              <a:t> иные требования  предусмотрены ч.4 ст.49 ФЗ 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№ 282-ФЗ</a:t>
            </a:r>
            <a:endParaRPr lang="ru-RU" sz="1600" dirty="0">
              <a:solidFill>
                <a:schemeClr val="bg1"/>
              </a:solidFill>
            </a:endParaRPr>
          </a:p>
        </p:txBody>
      </p:sp>
      <p:cxnSp>
        <p:nvCxnSpPr>
          <p:cNvPr id="96" name="Прямая со стрелкой 95"/>
          <p:cNvCxnSpPr/>
          <p:nvPr/>
        </p:nvCxnSpPr>
        <p:spPr>
          <a:xfrm>
            <a:off x="7849391" y="5911369"/>
            <a:ext cx="920993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Текст 11"/>
          <p:cNvSpPr>
            <a:spLocks noGrp="1"/>
          </p:cNvSpPr>
          <p:nvPr>
            <p:ph type="body" sz="quarter" idx="20"/>
          </p:nvPr>
        </p:nvSpPr>
        <p:spPr>
          <a:xfrm>
            <a:off x="3443539" y="6086005"/>
            <a:ext cx="5261016" cy="1293816"/>
          </a:xfrm>
        </p:spPr>
        <p:txBody>
          <a:bodyPr/>
          <a:lstStyle/>
          <a:p>
            <a:pPr algn="just"/>
            <a:r>
              <a:rPr lang="ru-RU" sz="10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Требования к опыту </a:t>
            </a:r>
            <a:r>
              <a:rPr lang="ru-RU" sz="10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работы не </a:t>
            </a:r>
            <a:r>
              <a:rPr lang="ru-RU" sz="10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применя</a:t>
            </a:r>
            <a:r>
              <a:rPr lang="ru-RU" sz="10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ю</a:t>
            </a:r>
            <a:r>
              <a:rPr lang="ru-RU" sz="10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тся </a:t>
            </a:r>
            <a:r>
              <a:rPr lang="ru-RU" sz="10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в течение 2 </a:t>
            </a:r>
            <a:r>
              <a:rPr lang="ru-RU" sz="10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лет со дня вступления в силу </a:t>
            </a:r>
            <a:r>
              <a:rPr lang="ru-RU" sz="1000" dirty="0">
                <a:solidFill>
                  <a:schemeClr val="accent6"/>
                </a:solidFill>
                <a:cs typeface="Times New Roman" panose="02020603050405020304" pitchFamily="18" charset="0"/>
              </a:rPr>
              <a:t>ФЗ № 282-ФЗ </a:t>
            </a:r>
            <a:r>
              <a:rPr lang="ru-RU" sz="10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для </a:t>
            </a:r>
            <a:r>
              <a:rPr lang="ru-RU" sz="10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лиц осуществляющих </a:t>
            </a:r>
            <a:r>
              <a:rPr lang="ru-RU" sz="10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функции </a:t>
            </a:r>
            <a:r>
              <a:rPr lang="ru-RU" sz="1000" b="1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ЕИО</a:t>
            </a:r>
            <a:r>
              <a:rPr lang="ru-RU" sz="1000" b="1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, ЧКИО, контролера (</a:t>
            </a:r>
            <a:r>
              <a:rPr lang="ru-RU" sz="1000" b="1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рук </a:t>
            </a:r>
            <a:r>
              <a:rPr lang="ru-RU" sz="1000" b="1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СВК), ДЛ, ответственного за </a:t>
            </a:r>
            <a:r>
              <a:rPr lang="ru-RU" sz="1000" b="1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систему управления рисками </a:t>
            </a:r>
            <a:r>
              <a:rPr lang="ru-RU" sz="1000" b="1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(</a:t>
            </a:r>
            <a:r>
              <a:rPr lang="ru-RU" sz="1000" b="1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рук </a:t>
            </a:r>
            <a:r>
              <a:rPr lang="ru-RU" sz="1000" b="1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СУР), внутреннего </a:t>
            </a:r>
            <a:r>
              <a:rPr lang="ru-RU" sz="1000" b="1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аудитора (рук СВА), </a:t>
            </a:r>
            <a:r>
              <a:rPr lang="ru-RU" sz="10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на </a:t>
            </a:r>
            <a:r>
              <a:rPr lang="ru-RU" sz="10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день вступления в силу </a:t>
            </a:r>
            <a:r>
              <a:rPr lang="ru-RU" sz="1000" dirty="0" smtClean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ФЗ № 282-ФЗ (</a:t>
            </a:r>
            <a:r>
              <a:rPr lang="ru-RU" sz="10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за исключением случаев назначения на эти должности в той же или иной организации-</a:t>
            </a:r>
            <a:r>
              <a:rPr lang="ru-RU" sz="10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криптосубъекте</a:t>
            </a:r>
            <a:r>
              <a:rPr lang="ru-RU" sz="1000" dirty="0">
                <a:solidFill>
                  <a:schemeClr val="accent6"/>
                </a:solidFill>
                <a:latin typeface="+mn-lt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1100" dirty="0">
              <a:solidFill>
                <a:schemeClr val="accent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148259" y="6098273"/>
            <a:ext cx="338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chemeClr val="accent6"/>
                </a:solidFill>
                <a:latin typeface="Bookman Old Style" panose="02050604050505020204" pitchFamily="18" charset="0"/>
              </a:rPr>
              <a:t>!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34" name="Правая фигурная скобка 33"/>
          <p:cNvSpPr/>
          <p:nvPr/>
        </p:nvSpPr>
        <p:spPr>
          <a:xfrm>
            <a:off x="7614458" y="3366389"/>
            <a:ext cx="191444" cy="542534"/>
          </a:xfrm>
          <a:prstGeom prst="rightBrace">
            <a:avLst>
              <a:gd name="adj1" fmla="val 8333"/>
              <a:gd name="adj2" fmla="val 50906"/>
            </a:avLst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46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711921" y="3096285"/>
            <a:ext cx="4182701" cy="914400"/>
          </a:xfrm>
          <a:prstGeom prst="roundRect">
            <a:avLst/>
          </a:prstGeom>
          <a:solidFill>
            <a:srgbClr val="B0B0B3">
              <a:alpha val="83137"/>
            </a:srgb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ABAE4F8B-A60E-43F7-8C70-C78DC0541A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1510" y="1782024"/>
            <a:ext cx="7830100" cy="1965324"/>
          </a:xfrm>
        </p:spPr>
        <p:txBody>
          <a:bodyPr/>
          <a:lstStyle/>
          <a:p>
            <a:r>
              <a:rPr lang="ru-RU" dirty="0"/>
              <a:t>Спасибо </a:t>
            </a:r>
            <a:r>
              <a:rPr lang="ru-RU" dirty="0" smtClean="0"/>
              <a:t>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88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E92C17D1-E7AD-476C-BDE5-8EC305D97B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Квалификационные требования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54B12A5-7A22-4E57-920E-A92AFFD534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Требования, предъявляемые к должностным лицам и органам управления, </a:t>
            </a:r>
            <a:r>
              <a:rPr lang="ru-RU" dirty="0" smtClean="0"/>
              <a:t>собственникам организаций</a:t>
            </a:r>
            <a:r>
              <a:rPr lang="ru-RU" dirty="0"/>
              <a:t>, осуществляющих обмен цифровых валют, цифровых депозитариев и операторов информационных систем, в которых осуществляется выпуск цифровых финансовых активов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B0593B6-39AD-48C4-909A-F11B3EE408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5948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Скругленная соединительная линия 46"/>
          <p:cNvCxnSpPr>
            <a:stCxn id="22" idx="2"/>
            <a:endCxn id="15" idx="3"/>
          </p:cNvCxnSpPr>
          <p:nvPr/>
        </p:nvCxnSpPr>
        <p:spPr>
          <a:xfrm rot="10800000">
            <a:off x="3533148" y="2947412"/>
            <a:ext cx="1018200" cy="444932"/>
          </a:xfrm>
          <a:prstGeom prst="curvedConnector3">
            <a:avLst>
              <a:gd name="adj1" fmla="val -25110"/>
            </a:avLst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Скругленная соединительная линия 48"/>
          <p:cNvCxnSpPr>
            <a:stCxn id="22" idx="2"/>
            <a:endCxn id="17" idx="3"/>
          </p:cNvCxnSpPr>
          <p:nvPr/>
        </p:nvCxnSpPr>
        <p:spPr>
          <a:xfrm rot="10800000" flipV="1">
            <a:off x="3533148" y="3392343"/>
            <a:ext cx="1018200" cy="732017"/>
          </a:xfrm>
          <a:prstGeom prst="curvedConnector3">
            <a:avLst>
              <a:gd name="adj1" fmla="val -12047"/>
            </a:avLst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385" y="871889"/>
            <a:ext cx="11325225" cy="606994"/>
          </a:xfrm>
        </p:spPr>
        <p:txBody>
          <a:bodyPr/>
          <a:lstStyle/>
          <a:p>
            <a:r>
              <a:rPr lang="ru-RU" sz="2400" dirty="0" smtClean="0"/>
              <a:t>Субъекты квалификационных требований</a:t>
            </a:r>
            <a:endParaRPr lang="ru-RU" sz="2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Квалификационные требования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4</a:t>
            </a:fld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8189" y="1312068"/>
            <a:ext cx="2794959" cy="99203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ЕИО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38189" y="2451393"/>
            <a:ext cx="2794959" cy="99203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ЧКИО </a:t>
            </a:r>
            <a:r>
              <a:rPr lang="en-US" dirty="0" smtClean="0"/>
              <a:t>(</a:t>
            </a:r>
            <a:r>
              <a:rPr lang="ru-RU" dirty="0" smtClean="0"/>
              <a:t>при наличии)</a:t>
            </a:r>
          </a:p>
          <a:p>
            <a:pPr algn="ctr"/>
            <a:r>
              <a:rPr lang="ru-RU" dirty="0" smtClean="0"/>
              <a:t>ЦД*, ОИС**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38189" y="3586817"/>
            <a:ext cx="2794959" cy="107508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Внутренний аудитор</a:t>
            </a:r>
            <a:r>
              <a:rPr lang="en-US" dirty="0" smtClean="0"/>
              <a:t>/</a:t>
            </a:r>
            <a:r>
              <a:rPr lang="ru-RU" dirty="0" smtClean="0"/>
              <a:t> руководитель СВА*** </a:t>
            </a:r>
            <a:r>
              <a:rPr lang="en-US" dirty="0" smtClean="0"/>
              <a:t>(</a:t>
            </a:r>
            <a:r>
              <a:rPr lang="ru-RU" dirty="0" smtClean="0"/>
              <a:t>при наличии)</a:t>
            </a:r>
            <a:r>
              <a:rPr lang="en-US" dirty="0" smtClean="0"/>
              <a:t> </a:t>
            </a:r>
            <a:endParaRPr lang="ru-RU" dirty="0" smtClean="0"/>
          </a:p>
          <a:p>
            <a:pPr algn="ctr"/>
            <a:r>
              <a:rPr lang="ru-RU" dirty="0" smtClean="0"/>
              <a:t>ЦД, ОИС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38189" y="4819662"/>
            <a:ext cx="2794959" cy="99203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Контролер</a:t>
            </a:r>
            <a:r>
              <a:rPr lang="en-US" dirty="0" smtClean="0"/>
              <a:t>/</a:t>
            </a:r>
            <a:r>
              <a:rPr lang="ru-RU" dirty="0" smtClean="0"/>
              <a:t> руководитель СВК****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838960" y="1312068"/>
            <a:ext cx="2988973" cy="113932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ДЛ, ответственное за организацию системы управления рисками</a:t>
            </a:r>
            <a:r>
              <a:rPr lang="en-US" dirty="0" smtClean="0"/>
              <a:t>/</a:t>
            </a:r>
            <a:r>
              <a:rPr lang="ru-RU" dirty="0" smtClean="0"/>
              <a:t> руководитель СУР*****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838960" y="2859805"/>
            <a:ext cx="2988973" cy="106507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Заместитель ЕИО ЦД по информационной безопасности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838959" y="4457421"/>
            <a:ext cx="2988974" cy="101357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СДЛ по ПОД/ФТ/ЭД/ФРОМУ******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4551348" y="1886094"/>
            <a:ext cx="3269411" cy="3012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Лица, проверяемые на соответствие квалификационным требованиям </a:t>
            </a:r>
            <a:endParaRPr lang="ru-RU" dirty="0"/>
          </a:p>
        </p:txBody>
      </p:sp>
      <p:cxnSp>
        <p:nvCxnSpPr>
          <p:cNvPr id="38" name="Скругленная соединительная линия 37"/>
          <p:cNvCxnSpPr>
            <a:stCxn id="22" idx="1"/>
            <a:endCxn id="14" idx="3"/>
          </p:cNvCxnSpPr>
          <p:nvPr/>
        </p:nvCxnSpPr>
        <p:spPr>
          <a:xfrm rot="16200000" flipV="1">
            <a:off x="4022057" y="1319179"/>
            <a:ext cx="519177" cy="1496994"/>
          </a:xfrm>
          <a:prstGeom prst="curved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Скругленная соединительная линия 50"/>
          <p:cNvCxnSpPr>
            <a:stCxn id="22" idx="3"/>
            <a:endCxn id="18" idx="3"/>
          </p:cNvCxnSpPr>
          <p:nvPr/>
        </p:nvCxnSpPr>
        <p:spPr>
          <a:xfrm rot="5400000">
            <a:off x="3852517" y="4138055"/>
            <a:ext cx="858257" cy="1496994"/>
          </a:xfrm>
          <a:prstGeom prst="curved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Скругленная соединительная линия 52"/>
          <p:cNvCxnSpPr>
            <a:stCxn id="22" idx="7"/>
            <a:endCxn id="19" idx="1"/>
          </p:cNvCxnSpPr>
          <p:nvPr/>
        </p:nvCxnSpPr>
        <p:spPr>
          <a:xfrm rot="5400000" flipH="1" flipV="1">
            <a:off x="7867696" y="1356001"/>
            <a:ext cx="445533" cy="1496995"/>
          </a:xfrm>
          <a:prstGeom prst="curved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Скругленная соединительная линия 54"/>
          <p:cNvCxnSpPr>
            <a:stCxn id="22" idx="6"/>
            <a:endCxn id="20" idx="1"/>
          </p:cNvCxnSpPr>
          <p:nvPr/>
        </p:nvCxnSpPr>
        <p:spPr>
          <a:xfrm>
            <a:off x="7820759" y="3392344"/>
            <a:ext cx="1018201" cy="12700"/>
          </a:xfrm>
          <a:prstGeom prst="curvedConnector3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Скругленная соединительная линия 56"/>
          <p:cNvCxnSpPr>
            <a:stCxn id="22" idx="5"/>
            <a:endCxn id="21" idx="1"/>
          </p:cNvCxnSpPr>
          <p:nvPr/>
        </p:nvCxnSpPr>
        <p:spPr>
          <a:xfrm rot="16200000" flipH="1">
            <a:off x="7837069" y="3962320"/>
            <a:ext cx="506786" cy="1496994"/>
          </a:xfrm>
          <a:prstGeom prst="curved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3385" y="5875900"/>
            <a:ext cx="11530015" cy="1541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800" dirty="0" smtClean="0"/>
              <a:t>*Цифровой депозитарий; </a:t>
            </a:r>
            <a:endParaRPr lang="en-US" sz="800" dirty="0" smtClean="0"/>
          </a:p>
          <a:p>
            <a:pPr algn="just">
              <a:lnSpc>
                <a:spcPct val="107000"/>
              </a:lnSpc>
            </a:pPr>
            <a:r>
              <a:rPr lang="ru-RU" sz="800" dirty="0" smtClean="0"/>
              <a:t>**Оператор информационной системы, в которой осуществляется выпуск цифровых финансовых активов;</a:t>
            </a:r>
            <a:endParaRPr lang="en-US" sz="800" dirty="0" smtClean="0"/>
          </a:p>
          <a:p>
            <a:pPr algn="just">
              <a:lnSpc>
                <a:spcPct val="107000"/>
              </a:lnSpc>
            </a:pPr>
            <a:r>
              <a:rPr lang="ru-RU" sz="800" dirty="0" smtClean="0"/>
              <a:t>***</a:t>
            </a:r>
            <a:r>
              <a:rPr lang="ru-RU" sz="800" dirty="0"/>
              <a:t>Служба внутреннего </a:t>
            </a:r>
            <a:r>
              <a:rPr lang="ru-RU" sz="800" dirty="0" smtClean="0"/>
              <a:t>аудита;</a:t>
            </a:r>
            <a:endParaRPr lang="en-US" sz="800" dirty="0" smtClean="0"/>
          </a:p>
          <a:p>
            <a:pPr algn="just">
              <a:lnSpc>
                <a:spcPct val="107000"/>
              </a:lnSpc>
            </a:pPr>
            <a:r>
              <a:rPr lang="ru-RU" sz="800" dirty="0" smtClean="0"/>
              <a:t>****</a:t>
            </a:r>
            <a:r>
              <a:rPr lang="ru-RU" sz="800" dirty="0"/>
              <a:t>Служба внутреннего </a:t>
            </a:r>
            <a:r>
              <a:rPr lang="ru-RU" sz="800" dirty="0" smtClean="0"/>
              <a:t>контроля;</a:t>
            </a:r>
            <a:endParaRPr lang="en-US" sz="800" dirty="0" smtClean="0"/>
          </a:p>
          <a:p>
            <a:pPr algn="just">
              <a:lnSpc>
                <a:spcPct val="107000"/>
              </a:lnSpc>
            </a:pPr>
            <a:r>
              <a:rPr lang="ru-RU" sz="800" dirty="0" smtClean="0"/>
              <a:t>*****Служба управления рисками;</a:t>
            </a:r>
            <a:endParaRPr lang="en-US" sz="800" dirty="0" smtClean="0"/>
          </a:p>
          <a:p>
            <a:pPr algn="just">
              <a:lnSpc>
                <a:spcPct val="107000"/>
              </a:lnSpc>
            </a:pPr>
            <a:r>
              <a:rPr lang="ru-RU" sz="800" dirty="0" smtClean="0"/>
              <a:t>******</a:t>
            </a:r>
            <a:r>
              <a:rPr lang="ru-RU" sz="800" dirty="0"/>
              <a:t>Специальное должностное лицо, ответственное за реализацию правил внутреннего контроля </a:t>
            </a:r>
            <a:r>
              <a:rPr lang="ru-RU" sz="800" dirty="0" smtClean="0"/>
              <a:t>в </a:t>
            </a:r>
            <a:r>
              <a:rPr lang="ru-RU" sz="800" dirty="0"/>
              <a:t>целях противодействия легализации (отмыванию) доходов, полученных преступным путем, финансированию терроризма, экстремистской деятельности и финансированию распространения оружия массового уничтожения</a:t>
            </a: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800" dirty="0" smtClean="0"/>
              <a:t> </a:t>
            </a: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800" dirty="0" smtClean="0"/>
              <a:t> </a:t>
            </a: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41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390" y="973746"/>
            <a:ext cx="11325225" cy="440187"/>
          </a:xfrm>
        </p:spPr>
        <p:txBody>
          <a:bodyPr/>
          <a:lstStyle/>
          <a:p>
            <a:pPr algn="ctr"/>
            <a:r>
              <a:rPr lang="ru-RU" sz="1800" dirty="0"/>
              <a:t>К</a:t>
            </a:r>
            <a:r>
              <a:rPr lang="ru-RU" sz="1800" dirty="0" smtClean="0"/>
              <a:t>валификационные требования, предъявляемые к должностным лицам организации-</a:t>
            </a:r>
            <a:r>
              <a:rPr lang="ru-RU" sz="1800" dirty="0" smtClean="0"/>
              <a:t>криптосубъекта</a:t>
            </a:r>
            <a:r>
              <a:rPr lang="ru-RU" sz="1800" dirty="0" smtClean="0"/>
              <a:t>:</a:t>
            </a:r>
            <a:endParaRPr lang="ru-RU" sz="18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Квалификационные требования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5</a:t>
            </a:fld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70962" y="2523712"/>
            <a:ext cx="11445184" cy="4278702"/>
          </a:xfrm>
        </p:spPr>
        <p:txBody>
          <a:bodyPr/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sz="1300" dirty="0" smtClean="0"/>
              <a:t>На должности ЕИО</a:t>
            </a:r>
            <a:r>
              <a:rPr lang="ru-RU" sz="1300" dirty="0"/>
              <a:t> </a:t>
            </a:r>
            <a:r>
              <a:rPr lang="ru-RU" sz="1300" dirty="0" smtClean="0"/>
              <a:t>(заместителя), ЧКИО в участниках финансового рынка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sz="1300" dirty="0" smtClean="0"/>
              <a:t>На </a:t>
            </a:r>
            <a:r>
              <a:rPr lang="ru-RU" sz="1300" dirty="0"/>
              <a:t>должности ЕИО (</a:t>
            </a:r>
            <a:r>
              <a:rPr lang="ru-RU" sz="1300" dirty="0" smtClean="0"/>
              <a:t>заместителя) </a:t>
            </a:r>
            <a:r>
              <a:rPr lang="ru-RU" sz="1300" dirty="0" smtClean="0"/>
              <a:t>иностранного </a:t>
            </a:r>
            <a:r>
              <a:rPr lang="ru-RU" sz="1300" dirty="0" smtClean="0"/>
              <a:t>ЮЛ, осуществляющего </a:t>
            </a:r>
            <a:r>
              <a:rPr lang="ru-RU" sz="1300" dirty="0"/>
              <a:t>деятельность по организации обращения, учету и обращению цифровых </a:t>
            </a:r>
            <a:r>
              <a:rPr lang="ru-RU" sz="1300" dirty="0" smtClean="0"/>
              <a:t>инструментов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sz="1300" dirty="0" smtClean="0"/>
              <a:t>На </a:t>
            </a:r>
            <a:r>
              <a:rPr lang="ru-RU" sz="1300" dirty="0"/>
              <a:t>должности ЕИО (заместителя) </a:t>
            </a:r>
            <a:r>
              <a:rPr lang="ru-RU" sz="1300" dirty="0" smtClean="0"/>
              <a:t>организаций, являющихся </a:t>
            </a:r>
            <a:r>
              <a:rPr lang="ru-RU" sz="1300" dirty="0"/>
              <a:t>с</a:t>
            </a:r>
            <a:r>
              <a:rPr lang="ru-RU" sz="1300" dirty="0" smtClean="0"/>
              <a:t>убъектами ЭПР* (уполномоченная организация, поставщик ликвидности)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sz="1300" dirty="0" smtClean="0"/>
              <a:t>На должности руководителя СП (заместителя), связанного с учетом и обращением ЦВ/ЦП**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sz="1300" dirty="0" smtClean="0"/>
              <a:t>На </a:t>
            </a:r>
            <a:r>
              <a:rPr lang="ru-RU" sz="1300" dirty="0"/>
              <a:t>должности руководителя СП (заместителя</a:t>
            </a:r>
            <a:r>
              <a:rPr lang="ru-RU" sz="1300" dirty="0" smtClean="0"/>
              <a:t>), связанного с осуществлением банковских операций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sz="1300" dirty="0"/>
              <a:t>На должности руководителя СП (</a:t>
            </a:r>
            <a:r>
              <a:rPr lang="ru-RU" sz="1300" dirty="0" smtClean="0"/>
              <a:t>заместителя</a:t>
            </a:r>
            <a:r>
              <a:rPr lang="ru-RU" sz="1300" dirty="0"/>
              <a:t>), связанного с </a:t>
            </a:r>
            <a:r>
              <a:rPr lang="ru-RU" sz="1300" dirty="0" smtClean="0"/>
              <a:t>осуществлением деятельности в сфере ФР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sz="1300" dirty="0" smtClean="0"/>
              <a:t>Опыт работы в сфере банковского регулирования и банковского надзора, регулирования, контроля и надзора в сфере ФР, надзора и наблюдения в НПС***, анализа и развития финансовых технологий на ФР при осуществлении функций руководителя (его заместителя), руководителя (его заместителя) СП или иного подразделения  в ФОГВ****, ОГВ </a:t>
            </a:r>
            <a:r>
              <a:rPr lang="ru-RU" sz="1300" dirty="0" smtClean="0"/>
              <a:t>иностр</a:t>
            </a:r>
            <a:r>
              <a:rPr lang="ru-RU" sz="1300" dirty="0" smtClean="0"/>
              <a:t>анного</a:t>
            </a:r>
            <a:r>
              <a:rPr lang="ru-RU" sz="1300" dirty="0" smtClean="0"/>
              <a:t> </a:t>
            </a:r>
            <a:r>
              <a:rPr lang="ru-RU" sz="1300" dirty="0" smtClean="0"/>
              <a:t>государства-члена ЕАЭС, БР*****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sz="1300" dirty="0" smtClean="0"/>
              <a:t>Опыт </a:t>
            </a:r>
            <a:r>
              <a:rPr lang="ru-RU" sz="1300" dirty="0"/>
              <a:t>работы, </a:t>
            </a:r>
            <a:r>
              <a:rPr lang="ru-RU" sz="1300" dirty="0" smtClean="0"/>
              <a:t>связанной </a:t>
            </a:r>
            <a:r>
              <a:rPr lang="ru-RU" sz="1300" dirty="0"/>
              <a:t>с деятельностью в сфере </a:t>
            </a:r>
            <a:r>
              <a:rPr lang="ru-RU" sz="1300" dirty="0" smtClean="0"/>
              <a:t>ФР,  на должности руководителя </a:t>
            </a:r>
            <a:r>
              <a:rPr lang="ru-RU" sz="1300" dirty="0"/>
              <a:t>(его заместителя), руководителя (его заместителя</a:t>
            </a:r>
            <a:r>
              <a:rPr lang="ru-RU" sz="1300" dirty="0" smtClean="0"/>
              <a:t>) СП </a:t>
            </a:r>
            <a:r>
              <a:rPr lang="ru-RU" sz="1300" dirty="0"/>
              <a:t>или иного </a:t>
            </a:r>
            <a:r>
              <a:rPr lang="ru-RU" sz="1300" dirty="0" smtClean="0"/>
              <a:t>подразделения ОГВ субъекта РФ, </a:t>
            </a:r>
            <a:r>
              <a:rPr lang="ru-RU" sz="1300" dirty="0" smtClean="0"/>
              <a:t>госкорпорации</a:t>
            </a:r>
            <a:r>
              <a:rPr lang="ru-RU" sz="1300" dirty="0"/>
              <a:t>, госкомпании, публично-правовой </a:t>
            </a:r>
            <a:r>
              <a:rPr lang="ru-RU" sz="1300" dirty="0" smtClean="0"/>
              <a:t>компании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sz="1300" dirty="0" smtClean="0"/>
              <a:t>Опыт работы на должности председателя (заместителя), аудитора</a:t>
            </a:r>
            <a:r>
              <a:rPr lang="ru-RU" sz="1300" dirty="0"/>
              <a:t>, руководителя (его заместителя) СП или иного подразделения </a:t>
            </a:r>
            <a:r>
              <a:rPr lang="ru-RU" sz="1300" dirty="0" smtClean="0"/>
              <a:t>Счетной палаты РФ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sz="1300" dirty="0" smtClean="0"/>
              <a:t>Опыт работы, связанной с организацией обращения, учетом и обращением ЦВ/ЦП, при осуществлении функций руководителя СП (заместителя) </a:t>
            </a:r>
            <a:r>
              <a:rPr lang="ru-RU" sz="1300" dirty="0" smtClean="0"/>
              <a:t>иностранного </a:t>
            </a:r>
            <a:r>
              <a:rPr lang="ru-RU" sz="1300" dirty="0" smtClean="0"/>
              <a:t>ЮЛ, </a:t>
            </a:r>
            <a:r>
              <a:rPr lang="ru-RU" sz="1300" dirty="0"/>
              <a:t>осуществляющего деятельность по организации обращения, учету и обращению цифровых </a:t>
            </a:r>
            <a:r>
              <a:rPr lang="ru-RU" sz="1300" dirty="0" smtClean="0"/>
              <a:t>инструментов</a:t>
            </a:r>
            <a:endParaRPr lang="ru-RU" sz="13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12201" y="2104034"/>
            <a:ext cx="11445184" cy="4095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Опыт работы не менее 2 лет</a:t>
            </a:r>
            <a:r>
              <a:rPr lang="ru-RU" b="1" dirty="0" smtClean="0">
                <a:solidFill>
                  <a:schemeClr val="tx1"/>
                </a:solidFill>
              </a:rPr>
              <a:t>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12201" y="1315666"/>
            <a:ext cx="11445184" cy="40759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Высшее образование и опыт работы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12201" y="6533850"/>
            <a:ext cx="1193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*Экспериментальный правовой </a:t>
            </a:r>
            <a:r>
              <a:rPr lang="ru-RU" sz="1000" dirty="0" smtClean="0"/>
              <a:t>режим;**</a:t>
            </a:r>
            <a:r>
              <a:rPr lang="ru-RU" sz="1000" dirty="0"/>
              <a:t>Цифровая </a:t>
            </a:r>
            <a:r>
              <a:rPr lang="ru-RU" sz="1000" dirty="0" smtClean="0"/>
              <a:t>валюта</a:t>
            </a:r>
            <a:r>
              <a:rPr lang="en-US" sz="1000" dirty="0" smtClean="0">
                <a:cs typeface="Times New Roman" panose="02020603050405020304" pitchFamily="18" charset="0"/>
              </a:rPr>
              <a:t>/</a:t>
            </a:r>
            <a:r>
              <a:rPr lang="ru-RU" sz="1000" dirty="0" smtClean="0">
                <a:cs typeface="Times New Roman" panose="02020603050405020304" pitchFamily="18" charset="0"/>
              </a:rPr>
              <a:t>Цифровые права; ***Национальная платежная система;****Федеральный орган государственной власти;*****Банк России</a:t>
            </a:r>
            <a:endParaRPr lang="ru-RU" sz="1000" dirty="0"/>
          </a:p>
          <a:p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70962" y="1849378"/>
            <a:ext cx="11915480" cy="4196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1500" dirty="0" smtClean="0">
                <a:solidFill>
                  <a:srgbClr val="0C88BE"/>
                </a:solidFill>
              </a:rPr>
              <a:t>Требования к опыту работы, предъявляемые к ЕИО цифрового депозитария, ОИС:</a:t>
            </a:r>
            <a:endParaRPr lang="ru-RU" sz="1500" dirty="0">
              <a:solidFill>
                <a:srgbClr val="0C88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59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536" y="1107507"/>
            <a:ext cx="11487788" cy="340294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Требования к опыту работы, предъявляемые </a:t>
            </a:r>
            <a:r>
              <a:rPr lang="ru-RU" sz="2000" dirty="0">
                <a:solidFill>
                  <a:schemeClr val="bg1"/>
                </a:solidFill>
              </a:rPr>
              <a:t>к </a:t>
            </a:r>
            <a:r>
              <a:rPr lang="ru-RU" sz="2000" dirty="0" smtClean="0">
                <a:solidFill>
                  <a:schemeClr val="bg1"/>
                </a:solidFill>
              </a:rPr>
              <a:t>ЧКИО ЦД и ОИС: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Квалификационные требования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6</a:t>
            </a:fld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248922" y="1988330"/>
            <a:ext cx="11197086" cy="306706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Вышеуказанный опыт работы, допустимый для </a:t>
            </a:r>
            <a:r>
              <a:rPr lang="ru-RU" sz="2000" dirty="0"/>
              <a:t>ЕИО цифрового депозитария, </a:t>
            </a:r>
            <a:r>
              <a:rPr lang="ru-RU" sz="2000" dirty="0" smtClean="0"/>
              <a:t>ОИС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На </a:t>
            </a:r>
            <a:r>
              <a:rPr lang="ru-RU" sz="2000" dirty="0"/>
              <a:t>должности ЕИО (</a:t>
            </a:r>
            <a:r>
              <a:rPr lang="ru-RU" sz="2000" dirty="0" smtClean="0"/>
              <a:t>заместителя), ЧКИО, руководителя </a:t>
            </a:r>
            <a:r>
              <a:rPr lang="ru-RU" sz="2000" dirty="0"/>
              <a:t>СП (заместителя)</a:t>
            </a:r>
            <a:r>
              <a:rPr lang="ru-RU" sz="2000" dirty="0" smtClean="0"/>
              <a:t> в организациях, деятельность которых связана с ИТ, разработкой ПО и консультаций по этим вопросам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На </a:t>
            </a:r>
            <a:r>
              <a:rPr lang="ru-RU" sz="2000" dirty="0"/>
              <a:t>должности руководителя СП (заместителя</a:t>
            </a:r>
            <a:r>
              <a:rPr lang="ru-RU" sz="2000" dirty="0" smtClean="0"/>
              <a:t>) организации, связанного с управлением персоналом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8729" y="1694706"/>
            <a:ext cx="11257472" cy="560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Опыт работы не менее 2 лет: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8729" y="4178011"/>
            <a:ext cx="11457595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опыту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работы, предъявляемые к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ЕИО организации, осуществляющей обмен ЦВ: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8790" y="4659242"/>
            <a:ext cx="11257472" cy="560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Опыт работы не менее 1 года: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8922" y="5172089"/>
            <a:ext cx="10979020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23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Вышеуказанный опыт работы, допустимый для ЕИО и ЧКИО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цифрового депозитария,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ОИС (за исключением опыта, связанного с управлением персоналом)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23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должности ЕИО ЮЛ-соискателя статуса организации, осуществляющей обмен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 (на дату представления ЮЛ-соискателем в БР документов для получения статуса) 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19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067" y="924782"/>
            <a:ext cx="11394547" cy="825719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Требования к опыту работы, предъявляемые к внутреннему аудитору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smtClean="0">
                <a:solidFill>
                  <a:schemeClr val="bg1"/>
                </a:solidFill>
              </a:rPr>
              <a:t>контролеру, ДЛ, ответственному за организацию системы управления рисками/руководителям СВА, СВК, </a:t>
            </a:r>
            <a:r>
              <a:rPr lang="ru-RU" sz="2000" dirty="0">
                <a:solidFill>
                  <a:schemeClr val="bg1"/>
                </a:solidFill>
              </a:rPr>
              <a:t>СУР, организации, осуществляющей обмен ЦВ, </a:t>
            </a:r>
            <a:r>
              <a:rPr lang="ru-RU" sz="2000" dirty="0" smtClean="0">
                <a:solidFill>
                  <a:schemeClr val="bg1"/>
                </a:solidFill>
              </a:rPr>
              <a:t>цифрового депозитария и ОИС: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Квалификационные требования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7</a:t>
            </a:fld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208962" y="1515533"/>
            <a:ext cx="11774078" cy="270563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14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400" dirty="0" smtClean="0"/>
              <a:t>На должности ЕИО (заместителя), ЧКИО, ГБ (заместителя) организации, являющейся субъектом ЭПР, ФО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400" dirty="0" smtClean="0"/>
              <a:t>На должности ЕИО </a:t>
            </a:r>
            <a:r>
              <a:rPr lang="ru-RU" sz="1400" dirty="0" err="1" smtClean="0"/>
              <a:t>иностр</a:t>
            </a:r>
            <a:r>
              <a:rPr lang="ru-RU" sz="1400" dirty="0" err="1" smtClean="0"/>
              <a:t>остранного</a:t>
            </a:r>
            <a:r>
              <a:rPr lang="ru-RU" sz="1400" dirty="0" smtClean="0"/>
              <a:t> </a:t>
            </a:r>
            <a:r>
              <a:rPr lang="ru-RU" sz="1400" dirty="0" smtClean="0"/>
              <a:t>ЮЛ, осуществляющего деятельность по организации обращения, учету и обращению цифровых инструментов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400" dirty="0" smtClean="0"/>
              <a:t>На должности руководителя СВА, СВК, </a:t>
            </a:r>
            <a:r>
              <a:rPr lang="ru-RU" sz="1400" dirty="0"/>
              <a:t>СУР организации, являющейся </a:t>
            </a:r>
            <a:r>
              <a:rPr lang="ru-RU" sz="1400" dirty="0" smtClean="0"/>
              <a:t>субъектом ЭПР</a:t>
            </a:r>
            <a:r>
              <a:rPr lang="ru-RU" sz="1400" dirty="0"/>
              <a:t>, </a:t>
            </a:r>
            <a:r>
              <a:rPr lang="ru-RU" sz="1400" dirty="0" smtClean="0"/>
              <a:t>ФО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dirty="0" smtClean="0"/>
              <a:t>На должности руководителя (заместителя</a:t>
            </a:r>
            <a:r>
              <a:rPr lang="ru-RU" dirty="0"/>
              <a:t>), руководителя </a:t>
            </a:r>
            <a:r>
              <a:rPr lang="ru-RU" dirty="0" smtClean="0"/>
              <a:t>(заместителя</a:t>
            </a:r>
            <a:r>
              <a:rPr lang="ru-RU" dirty="0"/>
              <a:t>) структурного или иного подразделения Банка России или </a:t>
            </a:r>
            <a:r>
              <a:rPr lang="ru-RU" dirty="0" smtClean="0"/>
              <a:t>ФОГВ в сфере методологии</a:t>
            </a:r>
            <a:r>
              <a:rPr lang="ru-RU" dirty="0"/>
              <a:t>, внутреннего </a:t>
            </a:r>
            <a:r>
              <a:rPr lang="ru-RU" dirty="0" smtClean="0"/>
              <a:t>контроля, </a:t>
            </a:r>
            <a:r>
              <a:rPr lang="ru-RU" dirty="0"/>
              <a:t>осуществления внутреннего </a:t>
            </a:r>
            <a:r>
              <a:rPr lang="ru-RU" dirty="0" smtClean="0"/>
              <a:t>аудита, управления рисками</a:t>
            </a:r>
            <a:r>
              <a:rPr lang="ru-RU" dirty="0"/>
              <a:t>, банковского регулирования и банковского надзора, регулирования, контроля и надзора в сфере ФР, </a:t>
            </a:r>
            <a:r>
              <a:rPr lang="ru-RU" dirty="0" smtClean="0"/>
              <a:t>анализа </a:t>
            </a:r>
            <a:r>
              <a:rPr lang="ru-RU" dirty="0"/>
              <a:t>и развития финансовых технологий на ФР </a:t>
            </a:r>
            <a:endParaRPr lang="ru-RU" sz="14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/>
              <a:t>Работник </a:t>
            </a:r>
            <a:r>
              <a:rPr lang="ru-RU" sz="1400" dirty="0"/>
              <a:t>СП, связанного с вопросами </a:t>
            </a:r>
            <a:r>
              <a:rPr lang="ru-RU" sz="1400" dirty="0" smtClean="0"/>
              <a:t>методологии, </a:t>
            </a:r>
            <a:r>
              <a:rPr lang="ru-RU" sz="1400" dirty="0" smtClean="0"/>
              <a:t>осуществления внутреннего </a:t>
            </a:r>
            <a:r>
              <a:rPr lang="ru-RU" sz="1400" dirty="0"/>
              <a:t>контроля или </a:t>
            </a:r>
            <a:r>
              <a:rPr lang="ru-RU" sz="1400" dirty="0" smtClean="0"/>
              <a:t>внутр</a:t>
            </a:r>
            <a:r>
              <a:rPr lang="ru-RU" sz="1400" dirty="0" smtClean="0"/>
              <a:t>еннего</a:t>
            </a:r>
            <a:r>
              <a:rPr lang="ru-RU" sz="1400" dirty="0" smtClean="0"/>
              <a:t> аудита, </a:t>
            </a:r>
            <a:r>
              <a:rPr lang="ru-RU" sz="1400" dirty="0"/>
              <a:t>либо вопросами банковского регулирования и банковского надзора, регулирования, контроля и надзора в сфере </a:t>
            </a:r>
            <a:r>
              <a:rPr lang="ru-RU" sz="1400" dirty="0" smtClean="0"/>
              <a:t>ФР, </a:t>
            </a:r>
            <a:r>
              <a:rPr lang="ru-RU" sz="1400" dirty="0"/>
              <a:t>анализа и развития финансовых технологий на </a:t>
            </a:r>
            <a:r>
              <a:rPr lang="ru-RU" sz="1400" dirty="0" err="1"/>
              <a:t>фин.рынке</a:t>
            </a:r>
            <a:r>
              <a:rPr lang="ru-RU" sz="1400" dirty="0"/>
              <a:t>, Банка России, </a:t>
            </a:r>
            <a:r>
              <a:rPr lang="ru-RU" sz="1400" dirty="0" smtClean="0"/>
              <a:t>ФОГВ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/>
              <a:t>Работник </a:t>
            </a:r>
            <a:r>
              <a:rPr lang="ru-RU" sz="1400" dirty="0"/>
              <a:t>СП по основной деятельности в сфере </a:t>
            </a:r>
            <a:r>
              <a:rPr lang="ru-RU" sz="1400" dirty="0" smtClean="0"/>
              <a:t>ФР, </a:t>
            </a:r>
            <a:r>
              <a:rPr lang="ru-RU" sz="1400" dirty="0"/>
              <a:t>учета и обращения </a:t>
            </a:r>
            <a:r>
              <a:rPr lang="ru-RU" sz="1400" dirty="0" smtClean="0"/>
              <a:t>ЦВ/ЦП, </a:t>
            </a:r>
            <a:r>
              <a:rPr lang="ru-RU" sz="1400" dirty="0"/>
              <a:t>ведением бух. </a:t>
            </a:r>
            <a:r>
              <a:rPr lang="ru-RU" sz="1400" dirty="0" smtClean="0"/>
              <a:t>учета, </a:t>
            </a:r>
            <a:r>
              <a:rPr lang="ru-RU" sz="1400" dirty="0"/>
              <a:t>ведением </a:t>
            </a:r>
            <a:r>
              <a:rPr lang="ru-RU" sz="1400" dirty="0" err="1"/>
              <a:t>внутр</a:t>
            </a:r>
            <a:r>
              <a:rPr lang="ru-RU" sz="1400" dirty="0"/>
              <a:t>. учета, правовым обеспечением деятельности, организации, являющейся </a:t>
            </a:r>
            <a:r>
              <a:rPr lang="ru-RU" sz="1400" dirty="0" smtClean="0"/>
              <a:t>субъектом ЭПР</a:t>
            </a:r>
            <a:r>
              <a:rPr lang="ru-RU" sz="1400" dirty="0"/>
              <a:t>, </a:t>
            </a:r>
            <a:r>
              <a:rPr lang="ru-RU" sz="1400" dirty="0" smtClean="0"/>
              <a:t>ФО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8962" y="1786465"/>
            <a:ext cx="11549650" cy="3979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Опыт работы не менее 1 года: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8962" y="3970867"/>
            <a:ext cx="11549650" cy="4335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Опыт работы не менее 2 лет: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3389" y="4999523"/>
            <a:ext cx="11257472" cy="43833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Опыт работы не менее 3 лет: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933" y="4440339"/>
            <a:ext cx="11614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Работник СВА, СВК организации, являющейся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субъектом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ЭПР, ФО, работник СУР ФО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Участие в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качестве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аудитора при проведении аудита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бух.отчетности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ФО</a:t>
            </a:r>
          </a:p>
        </p:txBody>
      </p:sp>
    </p:spTree>
    <p:extLst>
      <p:ext uri="{BB962C8B-B14F-4D97-AF65-F5344CB8AC3E}">
        <p14:creationId xmlns:p14="http://schemas.microsoft.com/office/powerpoint/2010/main" val="112954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388" y="918290"/>
            <a:ext cx="11325225" cy="606994"/>
          </a:xfrm>
        </p:spPr>
        <p:txBody>
          <a:bodyPr/>
          <a:lstStyle/>
          <a:p>
            <a:pPr algn="ctr"/>
            <a:r>
              <a:rPr lang="ru-RU" sz="2400" dirty="0" smtClean="0"/>
              <a:t>Квалификационные требования, предъявляемые </a:t>
            </a:r>
            <a:r>
              <a:rPr lang="ru-RU" sz="2400" dirty="0"/>
              <a:t>к </a:t>
            </a:r>
            <a:r>
              <a:rPr lang="ru-RU" sz="2400" dirty="0" smtClean="0"/>
              <a:t>заместителю ЕИО ЦД по информационной безопасности</a:t>
            </a:r>
            <a:endParaRPr lang="ru-RU" sz="2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Квалификационные требования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8</a:t>
            </a:fld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531559" y="1765346"/>
            <a:ext cx="11197086" cy="121188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Специалитет </a:t>
            </a:r>
            <a:r>
              <a:rPr lang="ru-RU" sz="1800" dirty="0"/>
              <a:t>или магистратура по направлению подготовки </a:t>
            </a:r>
            <a:r>
              <a:rPr lang="ru-RU" sz="1800" dirty="0" smtClean="0"/>
              <a:t>«Информационная безопасность»</a:t>
            </a:r>
            <a:r>
              <a:rPr lang="en-US" sz="1800" dirty="0" smtClean="0"/>
              <a:t>/</a:t>
            </a:r>
            <a:r>
              <a:rPr lang="ru-RU" sz="1800" dirty="0" smtClean="0"/>
              <a:t>иное высшее образование + профессиональная переподготовка </a:t>
            </a:r>
            <a:r>
              <a:rPr lang="ru-RU" sz="1800" dirty="0"/>
              <a:t>по направлению </a:t>
            </a:r>
            <a:r>
              <a:rPr lang="ru-RU" sz="1800" dirty="0" smtClean="0"/>
              <a:t>«Информационная безопасность»</a:t>
            </a:r>
            <a:endParaRPr lang="ru-RU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3722" y="1575853"/>
            <a:ext cx="11257472" cy="42885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1. Высшее образование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3390" y="3047051"/>
            <a:ext cx="11257472" cy="42885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2. Опыт работы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33390" y="3476014"/>
            <a:ext cx="1139342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 менее 5 лет в области информационной безопасности в следующих организациях: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Участниках финансового рынка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Лизинговой компании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ИТ-организации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ФОГВ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ОГВ государства-члена ЕАЭС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ОГВ субъекта РФ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Счетной палате РФ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Банке России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Госкомпании, </a:t>
            </a:r>
            <a:r>
              <a:rPr lang="ru-RU" dirty="0" err="1" smtClean="0"/>
              <a:t>госкорпорации</a:t>
            </a:r>
            <a:r>
              <a:rPr lang="ru-RU" dirty="0" smtClean="0"/>
              <a:t>, публично-правовой компании</a:t>
            </a:r>
          </a:p>
          <a:p>
            <a:r>
              <a:rPr lang="ru-RU" sz="4000" dirty="0" smtClean="0">
                <a:solidFill>
                  <a:schemeClr val="accent1"/>
                </a:solidFill>
                <a:latin typeface="Bookman Old Style" panose="02050604050505020204" pitchFamily="18" charset="0"/>
              </a:rPr>
              <a:t>!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55609" y="6400801"/>
            <a:ext cx="113868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2 из 5 лет опыта должны быть в должности заместителя ЕИО по ИБ, руководителя (заместителя) СП по ИБ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407595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0613" y="591364"/>
            <a:ext cx="5605503" cy="24764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lvl="0">
              <a:defRPr/>
            </a:pPr>
            <a:endParaRPr lang="ru-RU" sz="1200" dirty="0">
              <a:solidFill>
                <a:srgbClr val="888A8D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37264" y="505968"/>
            <a:ext cx="131064" cy="18288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" sz="1600" b="1" dirty="0">
                <a:solidFill>
                  <a:srgbClr val="888A8D"/>
                </a:solidFill>
                <a:latin typeface="Arial"/>
              </a:rPr>
              <a:t>9</a:t>
            </a:r>
            <a:endParaRPr kumimoji="0" lang="ru" sz="1600" b="1" i="0" u="none" strike="noStrike" kern="1200" cap="none" spc="0" normalizeH="0" baseline="0" noProof="0" dirty="0">
              <a:ln>
                <a:noFill/>
              </a:ln>
              <a:solidFill>
                <a:srgbClr val="888A8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Текст 7"/>
          <p:cNvSpPr txBox="1">
            <a:spLocks/>
          </p:cNvSpPr>
          <p:nvPr/>
        </p:nvSpPr>
        <p:spPr>
          <a:xfrm>
            <a:off x="6419089" y="2075137"/>
            <a:ext cx="5349240" cy="1967889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ru-RU" sz="1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aleway" panose="020B0503030101060003" pitchFamily="34" charset="-52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ru-RU" sz="12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780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ru-RU" sz="12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7780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ru-RU" sz="12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Иное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высшее образование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опыт работы в сфере ПОД/ФТ </a:t>
            </a:r>
            <a:r>
              <a:rPr kumimoji="0" lang="ru-RU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менее 2-х лет 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ИЛИ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опыт руководства отделом, иным подразделением ФО либо иной организации, осуществляющей операции с денежными средствами или иным имуществом, указанной в статье 5 Закона № 115-ФЗ, </a:t>
            </a:r>
            <a:r>
              <a:rPr kumimoji="0" lang="ru-RU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менее 2-х лет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Текст 8"/>
          <p:cNvSpPr txBox="1">
            <a:spLocks/>
          </p:cNvSpPr>
          <p:nvPr/>
        </p:nvSpPr>
        <p:spPr>
          <a:xfrm>
            <a:off x="4697825" y="2867419"/>
            <a:ext cx="531752" cy="5605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400" b="1" i="0" u="sng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40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Текст 7"/>
          <p:cNvSpPr txBox="1">
            <a:spLocks/>
          </p:cNvSpPr>
          <p:nvPr/>
        </p:nvSpPr>
        <p:spPr>
          <a:xfrm>
            <a:off x="207264" y="2075138"/>
            <a:ext cx="5373761" cy="1967889"/>
          </a:xfrm>
          <a:prstGeom prst="rect">
            <a:avLst/>
          </a:prstGeom>
          <a:solidFill>
            <a:schemeClr val="accent1"/>
          </a:solidFill>
          <a:effectLst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Высшее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юридическое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или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экономическое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опыт работы в сфере ПОД/ФТ </a:t>
            </a:r>
            <a:r>
              <a:rPr kumimoji="0" lang="ru-RU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менее 1 года 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ИЛИ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опыт руководства отделом, иным подразделением финансовой организации либо иной организации, осуществляющей операции с денежными средствами или иным имуществом, указанной в статье 5 Закона № 115-ФЗ, </a:t>
            </a:r>
            <a:r>
              <a:rPr kumimoji="0" lang="ru-RU" sz="1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менее 1 года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0539" y="4350573"/>
            <a:ext cx="11679382" cy="4513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7701" marR="3080" lvl="0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ru-RU" sz="2000" dirty="0">
                <a:solidFill>
                  <a:srgbClr val="0C88BE"/>
                </a:solidFill>
                <a:cs typeface="Arial" panose="020B0604020202020204" pitchFamily="34" charset="0"/>
              </a:rPr>
              <a:t>Квалификационные </a:t>
            </a:r>
            <a:r>
              <a:rPr lang="ru-RU" sz="2000" dirty="0" smtClean="0">
                <a:solidFill>
                  <a:srgbClr val="0C88BE"/>
                </a:solidFill>
                <a:cs typeface="Arial" panose="020B0604020202020204" pitchFamily="34" charset="0"/>
              </a:rPr>
              <a:t>требования к </a:t>
            </a:r>
            <a:r>
              <a:rPr lang="ru-RU" sz="2000" b="1" dirty="0" smtClean="0">
                <a:solidFill>
                  <a:srgbClr val="0C88BE"/>
                </a:solidFill>
                <a:cs typeface="Arial" panose="020B0604020202020204" pitchFamily="34" charset="0"/>
              </a:rPr>
              <a:t>СДЛ </a:t>
            </a:r>
            <a:r>
              <a:rPr lang="ru-RU" sz="2000" b="1" dirty="0">
                <a:solidFill>
                  <a:srgbClr val="0C88BE"/>
                </a:solidFill>
                <a:cs typeface="Arial" panose="020B0604020202020204" pitchFamily="34" charset="0"/>
              </a:rPr>
              <a:t>по </a:t>
            </a:r>
            <a:r>
              <a:rPr lang="ru-RU" sz="2000" b="1" dirty="0" smtClean="0">
                <a:solidFill>
                  <a:srgbClr val="0C88BE"/>
                </a:solidFill>
                <a:cs typeface="Arial" panose="020B0604020202020204" pitchFamily="34" charset="0"/>
              </a:rPr>
              <a:t>ПОД/ФТ/ЭД/ФРОМУ </a:t>
            </a:r>
            <a:r>
              <a:rPr lang="ru-RU" sz="2000" dirty="0" smtClean="0">
                <a:solidFill>
                  <a:srgbClr val="0C88BE"/>
                </a:solidFill>
                <a:cs typeface="Arial" panose="020B0604020202020204" pitchFamily="34" charset="0"/>
              </a:rPr>
              <a:t>организации</a:t>
            </a:r>
            <a:r>
              <a:rPr lang="ru-RU" sz="2000" dirty="0">
                <a:solidFill>
                  <a:srgbClr val="0C88BE"/>
                </a:solidFill>
                <a:cs typeface="Arial" panose="020B0604020202020204" pitchFamily="34" charset="0"/>
              </a:rPr>
              <a:t>, осуществляющей обмен ЦВ, цифрового </a:t>
            </a:r>
            <a:r>
              <a:rPr lang="ru-RU" sz="2000" dirty="0" smtClean="0">
                <a:solidFill>
                  <a:srgbClr val="0C88BE"/>
                </a:solidFill>
                <a:cs typeface="Arial" panose="020B0604020202020204" pitchFamily="34" charset="0"/>
              </a:rPr>
              <a:t>депозитария, ОИС</a:t>
            </a:r>
            <a:r>
              <a:rPr lang="ru-RU" sz="2000" dirty="0">
                <a:solidFill>
                  <a:srgbClr val="0C88BE"/>
                </a:solidFill>
                <a:cs typeface="Arial" panose="020B0604020202020204" pitchFamily="34" charset="0"/>
              </a:rPr>
              <a:t>,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C88BE"/>
                </a:solidFill>
                <a:effectLst/>
                <a:uLnTx/>
                <a:uFillTx/>
                <a:cs typeface="Arial" panose="020B0604020202020204" pitchFamily="34" charset="0"/>
              </a:rPr>
              <a:t>являющихся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C88BE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C88BE"/>
                </a:solidFill>
                <a:effectLst/>
                <a:uLnTx/>
                <a:uFillTx/>
                <a:cs typeface="Arial" panose="020B0604020202020204" pitchFamily="34" charset="0"/>
              </a:rPr>
              <a:t>малым предприятием или микропредприятием  </a:t>
            </a:r>
          </a:p>
        </p:txBody>
      </p:sp>
      <p:sp>
        <p:nvSpPr>
          <p:cNvPr id="16" name="Текст 7"/>
          <p:cNvSpPr txBox="1">
            <a:spLocks/>
          </p:cNvSpPr>
          <p:nvPr/>
        </p:nvSpPr>
        <p:spPr>
          <a:xfrm>
            <a:off x="6419089" y="5388531"/>
            <a:ext cx="5349239" cy="106394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ru-RU" sz="1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aleway" panose="020B0503030101060003" pitchFamily="34" charset="-52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ru-RU" sz="12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780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ru-RU" sz="12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77800" indent="-177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ru-RU" sz="12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 не ниже среднего профессионального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опыт работы в сфере ПОД/ФТ  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менее 1 года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Текст 7"/>
          <p:cNvSpPr txBox="1">
            <a:spLocks/>
          </p:cNvSpPr>
          <p:nvPr/>
        </p:nvSpPr>
        <p:spPr>
          <a:xfrm>
            <a:off x="207264" y="5388531"/>
            <a:ext cx="5345821" cy="1063941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Высшее образование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ИЛИ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опыт работы в сфере ПОД/ФТ 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менее 2 лет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5761" y="955046"/>
            <a:ext cx="11446934" cy="9915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7701" marR="3080" lvl="0" algn="ctr">
              <a:lnSpc>
                <a:spcPct val="90000"/>
              </a:lnSpc>
              <a:spcBef>
                <a:spcPts val="600"/>
              </a:spcBef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C88BE"/>
                </a:solidFill>
                <a:effectLst/>
                <a:uLnTx/>
                <a:uFillTx/>
                <a:latin typeface="Arial"/>
              </a:rPr>
              <a:t>Квалификационные требования к </a:t>
            </a:r>
            <a:r>
              <a:rPr lang="ru-RU" sz="2000" b="1" dirty="0" smtClean="0">
                <a:solidFill>
                  <a:srgbClr val="0C88BE"/>
                </a:solidFill>
              </a:rPr>
              <a:t>СДЛ </a:t>
            </a:r>
            <a:r>
              <a:rPr lang="ru-RU" sz="2000" b="1" dirty="0">
                <a:solidFill>
                  <a:srgbClr val="0C88BE"/>
                </a:solidFill>
              </a:rPr>
              <a:t>по </a:t>
            </a:r>
            <a:r>
              <a:rPr lang="ru-RU" sz="2000" b="1" dirty="0" smtClean="0">
                <a:solidFill>
                  <a:srgbClr val="0C88BE"/>
                </a:solidFill>
              </a:rPr>
              <a:t>ПОД/ФТ/ЭД/ФРОМУ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C88BE"/>
                </a:solidFill>
                <a:effectLst/>
                <a:uLnTx/>
                <a:uFillTx/>
                <a:latin typeface="Arial"/>
              </a:rPr>
              <a:t> </a:t>
            </a:r>
            <a:r>
              <a:rPr lang="ru-RU" sz="2000" dirty="0">
                <a:solidFill>
                  <a:srgbClr val="0C88BE"/>
                </a:solidFill>
              </a:rPr>
              <a:t>организации, осуществляющей обмен ЦВ, цифрового </a:t>
            </a:r>
            <a:r>
              <a:rPr lang="ru-RU" sz="2000" dirty="0" smtClean="0">
                <a:solidFill>
                  <a:srgbClr val="0C88BE"/>
                </a:solidFill>
              </a:rPr>
              <a:t>депозитария</a:t>
            </a:r>
            <a:r>
              <a:rPr lang="ru-RU" sz="2000" dirty="0" smtClean="0">
                <a:solidFill>
                  <a:srgbClr val="0C88BE"/>
                </a:solidFill>
              </a:rPr>
              <a:t>, ОИС</a:t>
            </a:r>
            <a:r>
              <a:rPr lang="ru-RU" sz="2000" dirty="0">
                <a:solidFill>
                  <a:srgbClr val="0C88BE"/>
                </a:solidFill>
              </a:rPr>
              <a:t>,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C88BE"/>
                </a:solidFill>
                <a:effectLst/>
                <a:uLnTx/>
                <a:uFillTx/>
                <a:latin typeface="Arial"/>
              </a:rPr>
              <a:t>НЕ являющихся 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C88BE"/>
                </a:solidFill>
                <a:effectLst/>
                <a:uLnTx/>
                <a:uFillTx/>
                <a:latin typeface="Arial"/>
              </a:rPr>
              <a:t>малым предприятием или </a:t>
            </a:r>
            <a:r>
              <a:rPr kumimoji="0" lang="ru-RU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C88BE"/>
                </a:solidFill>
                <a:effectLst/>
                <a:uLnTx/>
                <a:uFillTx/>
                <a:latin typeface="Arial"/>
              </a:rPr>
              <a:t>микропредприятием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rgbClr val="0C88BE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804" y="431733"/>
            <a:ext cx="8535140" cy="3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11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888A8D"/>
      </a:dk2>
      <a:lt2>
        <a:srgbClr val="C4C4C6"/>
      </a:lt2>
      <a:accent1>
        <a:srgbClr val="0082BB"/>
      </a:accent1>
      <a:accent2>
        <a:srgbClr val="00BCE7"/>
      </a:accent2>
      <a:accent3>
        <a:srgbClr val="FAA61A"/>
      </a:accent3>
      <a:accent4>
        <a:srgbClr val="FFD485"/>
      </a:accent4>
      <a:accent5>
        <a:srgbClr val="ED1B34"/>
      </a:accent5>
      <a:accent6>
        <a:srgbClr val="F2665E"/>
      </a:accent6>
      <a:hlink>
        <a:srgbClr val="0082BB"/>
      </a:hlink>
      <a:folHlink>
        <a:srgbClr val="FAA61A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653CCCCADF644845B44679F97B4379F0" ma:contentTypeVersion="0" ma:contentTypeDescription="Создание документа." ma:contentTypeScope="" ma:versionID="ef47a5b501aada306549bc583c7466f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2f955febea7e716b4e91cddba1711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9C1916-9DDC-42C6-8591-BCDC8C194E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B56E3D5-E39D-444D-9600-2B9B0AD40D17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24FC562-063A-458C-8172-F6BB87557D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31324</TotalTime>
  <Words>2848</Words>
  <Application>Microsoft Office PowerPoint</Application>
  <PresentationFormat>Широкоэкранный</PresentationFormat>
  <Paragraphs>334</Paragraphs>
  <Slides>21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Bookman Old Style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Субъекты квалификационных требований</vt:lpstr>
      <vt:lpstr>Квалификационные требования, предъявляемые к должностным лицам организации-криптосубъекта:</vt:lpstr>
      <vt:lpstr>Требования к опыту работы, предъявляемые к ЧКИО ЦД и ОИС:</vt:lpstr>
      <vt:lpstr>Требования к опыту работы, предъявляемые к внутреннему аудитору, контролеру, ДЛ, ответственному за организацию системы управления рисками/руководителям СВА, СВК, СУР, организации, осуществляющей обмен ЦВ, цифрового депозитария и ОИС:</vt:lpstr>
      <vt:lpstr>Квалификационные требования, предъявляемые к заместителю ЕИО ЦД по информационной безопасности</vt:lpstr>
      <vt:lpstr>Презентация PowerPoint</vt:lpstr>
      <vt:lpstr>Презентация PowerPoint</vt:lpstr>
      <vt:lpstr>Субъекты требований деловой репутации </vt:lpstr>
      <vt:lpstr>Основные критерии несоответствия деловой репутации</vt:lpstr>
      <vt:lpstr>Презентация PowerPoint</vt:lpstr>
      <vt:lpstr>Презентация PowerPoint</vt:lpstr>
      <vt:lpstr>Иные ограничения и требования</vt:lpstr>
      <vt:lpstr>Иные требования к собственникам, помимо деловой репутации</vt:lpstr>
      <vt:lpstr>Презентация PowerPoint</vt:lpstr>
      <vt:lpstr>Дополнительные требования по должностным лицам, их деловой репутации и квалификации,  в отношении КО и брокера, получающих статус организации-криптосубъекта</vt:lpstr>
      <vt:lpstr>Дополнительные требования по должностным лицам, их деловой репутации и квалификации, в отношении  ОИС, получающего статус организации-криптосубъекта</vt:lpstr>
      <vt:lpstr>Дополнительные требования по должностным лицам, их деловой репутации и квалификации, в отношении  субъекта ЭПР (УО/поставщик ликвидности), получающего статус организации-криптосубъекта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brodik</dc:creator>
  <cp:lastModifiedBy>Гусарова Мария Сергеевна</cp:lastModifiedBy>
  <cp:revision>969</cp:revision>
  <cp:lastPrinted>2026-08-27T12:52:33Z</cp:lastPrinted>
  <dcterms:created xsi:type="dcterms:W3CDTF">2018-11-05T17:34:13Z</dcterms:created>
  <dcterms:modified xsi:type="dcterms:W3CDTF">2026-09-03T07:04:15Z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0x010100653CCCCADF644845B44679F97B4379F0</vt:lpwstr>
  </property>
</Properties>
</file>